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8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47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slides/slide49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463.xml" ContentType="application/vnd.openxmlformats-officedocument.presentationml.slide+xml"/>
  <Override PartName="/ppt/slides/slide474.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479.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468.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3"/>
  </p:notesMasterIdLst>
  <p:sldIdLst>
    <p:sldId id="257" r:id="rId2"/>
    <p:sldId id="1118" r:id="rId3"/>
    <p:sldId id="1119" r:id="rId4"/>
    <p:sldId id="472" r:id="rId5"/>
    <p:sldId id="1400" r:id="rId6"/>
    <p:sldId id="1399" r:id="rId7"/>
    <p:sldId id="1094" r:id="rId8"/>
    <p:sldId id="1095" r:id="rId9"/>
    <p:sldId id="1123" r:id="rId10"/>
    <p:sldId id="1124" r:id="rId11"/>
    <p:sldId id="1231" r:id="rId12"/>
    <p:sldId id="1232" r:id="rId13"/>
    <p:sldId id="1282" r:id="rId14"/>
    <p:sldId id="1221" r:id="rId15"/>
    <p:sldId id="1222" r:id="rId16"/>
    <p:sldId id="1277" r:id="rId17"/>
    <p:sldId id="598" r:id="rId18"/>
    <p:sldId id="326" r:id="rId19"/>
    <p:sldId id="1235" r:id="rId20"/>
    <p:sldId id="1086" r:id="rId21"/>
    <p:sldId id="579" r:id="rId22"/>
    <p:sldId id="1429" r:id="rId23"/>
    <p:sldId id="1234" r:id="rId24"/>
    <p:sldId id="1344" r:id="rId25"/>
    <p:sldId id="1121" r:id="rId26"/>
    <p:sldId id="1122" r:id="rId27"/>
    <p:sldId id="599" r:id="rId28"/>
    <p:sldId id="271" r:id="rId29"/>
    <p:sldId id="315" r:id="rId30"/>
    <p:sldId id="314" r:id="rId31"/>
    <p:sldId id="600" r:id="rId32"/>
    <p:sldId id="1416" r:id="rId33"/>
    <p:sldId id="692" r:id="rId34"/>
    <p:sldId id="319" r:id="rId35"/>
    <p:sldId id="601" r:id="rId36"/>
    <p:sldId id="500" r:id="rId37"/>
    <p:sldId id="321" r:id="rId38"/>
    <p:sldId id="1286" r:id="rId39"/>
    <p:sldId id="901" r:id="rId40"/>
    <p:sldId id="902" r:id="rId41"/>
    <p:sldId id="603" r:id="rId42"/>
    <p:sldId id="499" r:id="rId43"/>
    <p:sldId id="604" r:id="rId44"/>
    <p:sldId id="489" r:id="rId45"/>
    <p:sldId id="1284" r:id="rId46"/>
    <p:sldId id="501" r:id="rId47"/>
    <p:sldId id="955" r:id="rId48"/>
    <p:sldId id="951" r:id="rId49"/>
    <p:sldId id="1278" r:id="rId50"/>
    <p:sldId id="1351" r:id="rId51"/>
    <p:sldId id="606" r:id="rId52"/>
    <p:sldId id="535" r:id="rId53"/>
    <p:sldId id="536" r:id="rId54"/>
    <p:sldId id="537" r:id="rId55"/>
    <p:sldId id="1098" r:id="rId56"/>
    <p:sldId id="538" r:id="rId57"/>
    <p:sldId id="883" r:id="rId58"/>
    <p:sldId id="898" r:id="rId59"/>
    <p:sldId id="900" r:id="rId60"/>
    <p:sldId id="1236" r:id="rId61"/>
    <p:sldId id="842" r:id="rId62"/>
    <p:sldId id="1354" r:id="rId63"/>
    <p:sldId id="1171" r:id="rId64"/>
    <p:sldId id="1192" r:id="rId65"/>
    <p:sldId id="1237" r:id="rId66"/>
    <p:sldId id="843" r:id="rId67"/>
    <p:sldId id="1366" r:id="rId68"/>
    <p:sldId id="1172" r:id="rId69"/>
    <p:sldId id="1193" r:id="rId70"/>
    <p:sldId id="1238" r:id="rId71"/>
    <p:sldId id="844" r:id="rId72"/>
    <p:sldId id="1239" r:id="rId73"/>
    <p:sldId id="845" r:id="rId74"/>
    <p:sldId id="1173" r:id="rId75"/>
    <p:sldId id="1276" r:id="rId76"/>
    <p:sldId id="267" r:id="rId77"/>
    <p:sldId id="272" r:id="rId78"/>
    <p:sldId id="273" r:id="rId79"/>
    <p:sldId id="1178" r:id="rId80"/>
    <p:sldId id="580" r:id="rId81"/>
    <p:sldId id="620" r:id="rId82"/>
    <p:sldId id="1041" r:id="rId83"/>
    <p:sldId id="1040" r:id="rId84"/>
    <p:sldId id="621" r:id="rId85"/>
    <p:sldId id="796" r:id="rId86"/>
    <p:sldId id="800" r:id="rId87"/>
    <p:sldId id="931" r:id="rId88"/>
    <p:sldId id="985" r:id="rId89"/>
    <p:sldId id="849" r:id="rId90"/>
    <p:sldId id="1413" r:id="rId91"/>
    <p:sldId id="615" r:id="rId92"/>
    <p:sldId id="506" r:id="rId93"/>
    <p:sldId id="803" r:id="rId94"/>
    <p:sldId id="804" r:id="rId95"/>
    <p:sldId id="791" r:id="rId96"/>
    <p:sldId id="793" r:id="rId97"/>
    <p:sldId id="794" r:id="rId98"/>
    <p:sldId id="795" r:id="rId99"/>
    <p:sldId id="616" r:id="rId100"/>
    <p:sldId id="505" r:id="rId101"/>
    <p:sldId id="513" r:id="rId102"/>
    <p:sldId id="1017" r:id="rId103"/>
    <p:sldId id="1009" r:id="rId104"/>
    <p:sldId id="1010" r:id="rId105"/>
    <p:sldId id="618" r:id="rId106"/>
    <p:sldId id="619" r:id="rId107"/>
    <p:sldId id="617" r:id="rId108"/>
    <p:sldId id="502" r:id="rId109"/>
    <p:sldId id="503" r:id="rId110"/>
    <p:sldId id="699" r:id="rId111"/>
    <p:sldId id="504" r:id="rId112"/>
    <p:sldId id="700" r:id="rId113"/>
    <p:sldId id="679" r:id="rId114"/>
    <p:sldId id="940" r:id="rId115"/>
    <p:sldId id="942" r:id="rId116"/>
    <p:sldId id="941" r:id="rId117"/>
    <p:sldId id="677" r:id="rId118"/>
    <p:sldId id="678" r:id="rId119"/>
    <p:sldId id="680" r:id="rId120"/>
    <p:sldId id="507" r:id="rId121"/>
    <p:sldId id="591" r:id="rId122"/>
    <p:sldId id="385" r:id="rId123"/>
    <p:sldId id="1125" r:id="rId124"/>
    <p:sldId id="387" r:id="rId125"/>
    <p:sldId id="388" r:id="rId126"/>
    <p:sldId id="527" r:id="rId127"/>
    <p:sldId id="529" r:id="rId128"/>
    <p:sldId id="393" r:id="rId129"/>
    <p:sldId id="395" r:id="rId130"/>
    <p:sldId id="947" r:id="rId131"/>
    <p:sldId id="1359" r:id="rId132"/>
    <p:sldId id="1424" r:id="rId133"/>
    <p:sldId id="702" r:id="rId134"/>
    <p:sldId id="531" r:id="rId135"/>
    <p:sldId id="1362" r:id="rId136"/>
    <p:sldId id="1363" r:id="rId137"/>
    <p:sldId id="949" r:id="rId138"/>
    <p:sldId id="950" r:id="rId139"/>
    <p:sldId id="853" r:id="rId140"/>
    <p:sldId id="1102" r:id="rId141"/>
    <p:sldId id="816" r:id="rId142"/>
    <p:sldId id="414" r:id="rId143"/>
    <p:sldId id="545" r:id="rId144"/>
    <p:sldId id="533" r:id="rId145"/>
    <p:sldId id="534" r:id="rId146"/>
    <p:sldId id="542" r:id="rId147"/>
    <p:sldId id="543" r:id="rId148"/>
    <p:sldId id="1361" r:id="rId149"/>
    <p:sldId id="544" r:id="rId150"/>
    <p:sldId id="1295" r:id="rId151"/>
    <p:sldId id="546" r:id="rId152"/>
    <p:sldId id="522" r:id="rId153"/>
    <p:sldId id="523" r:id="rId154"/>
    <p:sldId id="809" r:id="rId155"/>
    <p:sldId id="526" r:id="rId156"/>
    <p:sldId id="1387" r:id="rId157"/>
    <p:sldId id="524" r:id="rId158"/>
    <p:sldId id="548" r:id="rId159"/>
    <p:sldId id="646" r:id="rId160"/>
    <p:sldId id="647" r:id="rId161"/>
    <p:sldId id="773" r:id="rId162"/>
    <p:sldId id="549" r:id="rId163"/>
    <p:sldId id="550" r:id="rId164"/>
    <p:sldId id="547" r:id="rId165"/>
    <p:sldId id="515" r:id="rId166"/>
    <p:sldId id="516" r:id="rId167"/>
    <p:sldId id="517" r:id="rId168"/>
    <p:sldId id="551" r:id="rId169"/>
    <p:sldId id="554" r:id="rId170"/>
    <p:sldId id="555" r:id="rId171"/>
    <p:sldId id="1386" r:id="rId172"/>
    <p:sldId id="558" r:id="rId173"/>
    <p:sldId id="1419" r:id="rId174"/>
    <p:sldId id="562" r:id="rId175"/>
    <p:sldId id="563" r:id="rId176"/>
    <p:sldId id="1296" r:id="rId177"/>
    <p:sldId id="1335" r:id="rId178"/>
    <p:sldId id="1336" r:id="rId179"/>
    <p:sldId id="625" r:id="rId180"/>
    <p:sldId id="1150" r:id="rId181"/>
    <p:sldId id="1240" r:id="rId182"/>
    <p:sldId id="1414" r:id="rId183"/>
    <p:sldId id="402" r:id="rId184"/>
    <p:sldId id="403" r:id="rId185"/>
    <p:sldId id="404" r:id="rId186"/>
    <p:sldId id="1075" r:id="rId187"/>
    <p:sldId id="1076" r:id="rId188"/>
    <p:sldId id="1219" r:id="rId189"/>
    <p:sldId id="421" r:id="rId190"/>
    <p:sldId id="564" r:id="rId191"/>
    <p:sldId id="1042" r:id="rId192"/>
    <p:sldId id="1364" r:id="rId193"/>
    <p:sldId id="826" r:id="rId194"/>
    <p:sldId id="566" r:id="rId195"/>
    <p:sldId id="567" r:id="rId196"/>
    <p:sldId id="832" r:id="rId197"/>
    <p:sldId id="568" r:id="rId198"/>
    <p:sldId id="1211" r:id="rId199"/>
    <p:sldId id="1430" r:id="rId200"/>
    <p:sldId id="820" r:id="rId201"/>
    <p:sldId id="821" r:id="rId202"/>
    <p:sldId id="1077" r:id="rId203"/>
    <p:sldId id="1177" r:id="rId204"/>
    <p:sldId id="798" r:id="rId205"/>
    <p:sldId id="1215" r:id="rId206"/>
    <p:sldId id="1427" r:id="rId207"/>
    <p:sldId id="1225" r:id="rId208"/>
    <p:sldId id="1212" r:id="rId209"/>
    <p:sldId id="1213" r:id="rId210"/>
    <p:sldId id="1216" r:id="rId211"/>
    <p:sldId id="1210" r:id="rId212"/>
    <p:sldId id="1151" r:id="rId213"/>
    <p:sldId id="1217" r:id="rId214"/>
    <p:sldId id="1226" r:id="rId215"/>
    <p:sldId id="1152" r:id="rId216"/>
    <p:sldId id="1153" r:id="rId217"/>
    <p:sldId id="436" r:id="rId218"/>
    <p:sldId id="443" r:id="rId219"/>
    <p:sldId id="445" r:id="rId220"/>
    <p:sldId id="446" r:id="rId221"/>
    <p:sldId id="1293" r:id="rId222"/>
    <p:sldId id="1403" r:id="rId223"/>
    <p:sldId id="1290" r:id="rId224"/>
    <p:sldId id="1294" r:id="rId225"/>
    <p:sldId id="1283" r:id="rId226"/>
    <p:sldId id="1292" r:id="rId227"/>
    <p:sldId id="440" r:id="rId228"/>
    <p:sldId id="823" r:id="rId229"/>
    <p:sldId id="570" r:id="rId230"/>
    <p:sldId id="827" r:id="rId231"/>
    <p:sldId id="1426" r:id="rId232"/>
    <p:sldId id="836" r:id="rId233"/>
    <p:sldId id="837" r:id="rId234"/>
    <p:sldId id="453" r:id="rId235"/>
    <p:sldId id="574" r:id="rId236"/>
    <p:sldId id="838" r:id="rId237"/>
    <p:sldId id="839" r:id="rId238"/>
    <p:sldId id="1271" r:id="rId239"/>
    <p:sldId id="1059" r:id="rId240"/>
    <p:sldId id="1060" r:id="rId241"/>
    <p:sldId id="1418" r:id="rId242"/>
    <p:sldId id="576" r:id="rId243"/>
    <p:sldId id="824" r:id="rId244"/>
    <p:sldId id="577" r:id="rId245"/>
    <p:sldId id="935" r:id="rId246"/>
    <p:sldId id="371" r:id="rId247"/>
    <p:sldId id="575" r:id="rId248"/>
    <p:sldId id="733" r:id="rId249"/>
    <p:sldId id="583" r:id="rId250"/>
    <p:sldId id="584" r:id="rId251"/>
    <p:sldId id="585" r:id="rId252"/>
    <p:sldId id="609" r:id="rId253"/>
    <p:sldId id="610" r:id="rId254"/>
    <p:sldId id="703" r:id="rId255"/>
    <p:sldId id="611" r:id="rId256"/>
    <p:sldId id="612" r:id="rId257"/>
    <p:sldId id="704" r:id="rId258"/>
    <p:sldId id="613" r:id="rId259"/>
    <p:sldId id="705" r:id="rId260"/>
    <p:sldId id="614" r:id="rId261"/>
    <p:sldId id="1165" r:id="rId262"/>
    <p:sldId id="1166" r:id="rId263"/>
    <p:sldId id="937" r:id="rId264"/>
    <p:sldId id="894" r:id="rId265"/>
    <p:sldId id="532" r:id="rId266"/>
    <p:sldId id="1167" r:id="rId267"/>
    <p:sldId id="1168" r:id="rId268"/>
    <p:sldId id="587" r:id="rId269"/>
    <p:sldId id="675" r:id="rId270"/>
    <p:sldId id="588" r:id="rId271"/>
    <p:sldId id="997" r:id="rId272"/>
    <p:sldId id="856" r:id="rId273"/>
    <p:sldId id="857" r:id="rId274"/>
    <p:sldId id="706" r:id="rId275"/>
    <p:sldId id="589" r:id="rId276"/>
    <p:sldId id="998" r:id="rId277"/>
    <p:sldId id="707" r:id="rId278"/>
    <p:sldId id="815" r:id="rId279"/>
    <p:sldId id="1410" r:id="rId280"/>
    <p:sldId id="979" r:id="rId281"/>
    <p:sldId id="982" r:id="rId282"/>
    <p:sldId id="983" r:id="rId283"/>
    <p:sldId id="975" r:id="rId284"/>
    <p:sldId id="708" r:id="rId285"/>
    <p:sldId id="593" r:id="rId286"/>
    <p:sldId id="709" r:id="rId287"/>
    <p:sldId id="594" r:id="rId288"/>
    <p:sldId id="336" r:id="rId289"/>
    <p:sldId id="337" r:id="rId290"/>
    <p:sldId id="748" r:id="rId291"/>
    <p:sldId id="1034" r:id="rId292"/>
    <p:sldId id="1384" r:id="rId293"/>
    <p:sldId id="508" r:id="rId294"/>
    <p:sldId id="622" r:id="rId295"/>
    <p:sldId id="1194" r:id="rId296"/>
    <p:sldId id="989" r:id="rId297"/>
    <p:sldId id="1228" r:id="rId298"/>
    <p:sldId id="987" r:id="rId299"/>
    <p:sldId id="623" r:id="rId300"/>
    <p:sldId id="1035" r:id="rId301"/>
    <p:sldId id="1383" r:id="rId302"/>
    <p:sldId id="1196" r:id="rId303"/>
    <p:sldId id="990" r:id="rId304"/>
    <p:sldId id="991" r:id="rId305"/>
    <p:sldId id="1224" r:id="rId306"/>
    <p:sldId id="627" r:id="rId307"/>
    <p:sldId id="628" r:id="rId308"/>
    <p:sldId id="1036" r:id="rId309"/>
    <p:sldId id="626" r:id="rId310"/>
    <p:sldId id="992" r:id="rId311"/>
    <p:sldId id="1037" r:id="rId312"/>
    <p:sldId id="629" r:id="rId313"/>
    <p:sldId id="1274" r:id="rId314"/>
    <p:sldId id="1038" r:id="rId315"/>
    <p:sldId id="630" r:id="rId316"/>
    <p:sldId id="1039" r:id="rId317"/>
    <p:sldId id="1082" r:id="rId318"/>
    <p:sldId id="1197" r:id="rId319"/>
    <p:sldId id="818" r:id="rId320"/>
    <p:sldId id="1199" r:id="rId321"/>
    <p:sldId id="1081" r:id="rId322"/>
    <p:sldId id="631" r:id="rId323"/>
    <p:sldId id="993" r:id="rId324"/>
    <p:sldId id="1083" r:id="rId325"/>
    <p:sldId id="1198" r:id="rId326"/>
    <p:sldId id="913" r:id="rId327"/>
    <p:sldId id="1200" r:id="rId328"/>
    <p:sldId id="1085" r:id="rId329"/>
    <p:sldId id="1201" r:id="rId330"/>
    <p:sldId id="994" r:id="rId331"/>
    <p:sldId id="1272" r:id="rId332"/>
    <p:sldId id="1084" r:id="rId333"/>
    <p:sldId id="751" r:id="rId334"/>
    <p:sldId id="352" r:id="rId335"/>
    <p:sldId id="1275" r:id="rId336"/>
    <p:sldId id="633" r:id="rId337"/>
    <p:sldId id="521" r:id="rId338"/>
    <p:sldId id="1337" r:id="rId339"/>
    <p:sldId id="1160" r:id="rId340"/>
    <p:sldId id="1338" r:id="rId341"/>
    <p:sldId id="1339" r:id="rId342"/>
    <p:sldId id="1352" r:id="rId343"/>
    <p:sldId id="1340" r:id="rId344"/>
    <p:sldId id="637" r:id="rId345"/>
    <p:sldId id="638" r:id="rId346"/>
    <p:sldId id="712" r:id="rId347"/>
    <p:sldId id="713" r:id="rId348"/>
    <p:sldId id="1438" r:id="rId349"/>
    <p:sldId id="1439" r:id="rId350"/>
    <p:sldId id="1440" r:id="rId351"/>
    <p:sldId id="1434" r:id="rId352"/>
    <p:sldId id="1432" r:id="rId353"/>
    <p:sldId id="1433" r:id="rId354"/>
    <p:sldId id="1126" r:id="rId355"/>
    <p:sldId id="379" r:id="rId356"/>
    <p:sldId id="953" r:id="rId357"/>
    <p:sldId id="373" r:id="rId358"/>
    <p:sldId id="1422" r:id="rId359"/>
    <p:sldId id="1405" r:id="rId360"/>
    <p:sldId id="640" r:id="rId361"/>
    <p:sldId id="641" r:id="rId362"/>
    <p:sldId id="386" r:id="rId363"/>
    <p:sldId id="654" r:id="rId364"/>
    <p:sldId id="1431" r:id="rId365"/>
    <p:sldId id="397" r:id="rId366"/>
    <p:sldId id="657" r:id="rId367"/>
    <p:sldId id="1273" r:id="rId368"/>
    <p:sldId id="285" r:id="rId369"/>
    <p:sldId id="286" r:id="rId370"/>
    <p:sldId id="1406" r:id="rId371"/>
    <p:sldId id="1409" r:id="rId372"/>
    <p:sldId id="1287" r:id="rId373"/>
    <p:sldId id="290" r:id="rId374"/>
    <p:sldId id="291" r:id="rId375"/>
    <p:sldId id="829" r:id="rId376"/>
    <p:sldId id="830" r:id="rId377"/>
    <p:sldId id="683" r:id="rId378"/>
    <p:sldId id="684" r:id="rId379"/>
    <p:sldId id="682" r:id="rId380"/>
    <p:sldId id="860" r:id="rId381"/>
    <p:sldId id="671" r:id="rId382"/>
    <p:sldId id="672" r:id="rId383"/>
    <p:sldId id="1385" r:id="rId384"/>
    <p:sldId id="673" r:id="rId385"/>
    <p:sldId id="674" r:id="rId386"/>
    <p:sldId id="1358" r:id="rId387"/>
    <p:sldId id="1425" r:id="rId388"/>
    <p:sldId id="1392" r:id="rId389"/>
    <p:sldId id="1420" r:id="rId390"/>
    <p:sldId id="360" r:id="rId391"/>
    <p:sldId id="801" r:id="rId392"/>
    <p:sldId id="1262" r:id="rId393"/>
    <p:sldId id="362" r:id="rId394"/>
    <p:sldId id="1148" r:id="rId395"/>
    <p:sldId id="1149" r:id="rId396"/>
    <p:sldId id="1288" r:id="rId397"/>
    <p:sldId id="851" r:id="rId398"/>
    <p:sldId id="331" r:id="rId399"/>
    <p:sldId id="1205" r:id="rId400"/>
    <p:sldId id="914" r:id="rId401"/>
    <p:sldId id="852" r:id="rId402"/>
    <p:sldId id="1245" r:id="rId403"/>
    <p:sldId id="1156" r:id="rId404"/>
    <p:sldId id="1394" r:id="rId405"/>
    <p:sldId id="1395" r:id="rId406"/>
    <p:sldId id="1401" r:id="rId407"/>
    <p:sldId id="1402" r:id="rId408"/>
    <p:sldId id="1244" r:id="rId409"/>
    <p:sldId id="1285" r:id="rId410"/>
    <p:sldId id="1159" r:id="rId411"/>
    <p:sldId id="686" r:id="rId412"/>
    <p:sldId id="1207" r:id="rId413"/>
    <p:sldId id="1356" r:id="rId414"/>
    <p:sldId id="1357" r:id="rId415"/>
    <p:sldId id="302" r:id="rId416"/>
    <p:sldId id="1421" r:id="rId417"/>
    <p:sldId id="1130" r:id="rId418"/>
    <p:sldId id="1203" r:id="rId419"/>
    <p:sldId id="1263" r:id="rId420"/>
    <p:sldId id="1265" r:id="rId421"/>
    <p:sldId id="305" r:id="rId422"/>
    <p:sldId id="1266" r:id="rId423"/>
    <p:sldId id="306" r:id="rId424"/>
    <p:sldId id="308" r:id="rId425"/>
    <p:sldId id="1131" r:id="rId426"/>
    <p:sldId id="1267" r:id="rId427"/>
    <p:sldId id="1132" r:id="rId428"/>
    <p:sldId id="1268" r:id="rId429"/>
    <p:sldId id="1133" r:id="rId430"/>
    <p:sldId id="313" r:id="rId431"/>
    <p:sldId id="1204" r:id="rId432"/>
    <p:sldId id="1134" r:id="rId433"/>
    <p:sldId id="1242" r:id="rId434"/>
    <p:sldId id="1289" r:id="rId435"/>
    <p:sldId id="1135" r:id="rId436"/>
    <p:sldId id="1136" r:id="rId437"/>
    <p:sldId id="1209" r:id="rId438"/>
    <p:sldId id="1269" r:id="rId439"/>
    <p:sldId id="1137" r:id="rId440"/>
    <p:sldId id="1270" r:id="rId441"/>
    <p:sldId id="1138" r:id="rId442"/>
    <p:sldId id="1139" r:id="rId443"/>
    <p:sldId id="1140" r:id="rId444"/>
    <p:sldId id="1078" r:id="rId445"/>
    <p:sldId id="1141" r:id="rId446"/>
    <p:sldId id="1142" r:id="rId447"/>
    <p:sldId id="1143" r:id="rId448"/>
    <p:sldId id="1388" r:id="rId449"/>
    <p:sldId id="1154" r:id="rId450"/>
    <p:sldId id="1144" r:id="rId451"/>
    <p:sldId id="1155" r:id="rId452"/>
    <p:sldId id="1145" r:id="rId453"/>
    <p:sldId id="1146" r:id="rId454"/>
    <p:sldId id="1147" r:id="rId455"/>
    <p:sldId id="1435" r:id="rId456"/>
    <p:sldId id="1436" r:id="rId457"/>
    <p:sldId id="1437" r:id="rId458"/>
    <p:sldId id="1061" r:id="rId459"/>
    <p:sldId id="1062" r:id="rId460"/>
    <p:sldId id="1063" r:id="rId461"/>
    <p:sldId id="1253" r:id="rId462"/>
    <p:sldId id="1254" r:id="rId463"/>
    <p:sldId id="1255" r:id="rId464"/>
    <p:sldId id="1256" r:id="rId465"/>
    <p:sldId id="1257" r:id="rId466"/>
    <p:sldId id="1258" r:id="rId467"/>
    <p:sldId id="1259" r:id="rId468"/>
    <p:sldId id="1260" r:id="rId469"/>
    <p:sldId id="1261" r:id="rId470"/>
    <p:sldId id="1170" r:id="rId471"/>
    <p:sldId id="1064" r:id="rId472"/>
    <p:sldId id="1065" r:id="rId473"/>
    <p:sldId id="342" r:id="rId474"/>
    <p:sldId id="1067" r:id="rId475"/>
    <p:sldId id="1068" r:id="rId476"/>
    <p:sldId id="727" r:id="rId477"/>
    <p:sldId id="728" r:id="rId478"/>
    <p:sldId id="781" r:id="rId479"/>
    <p:sldId id="1007" r:id="rId480"/>
    <p:sldId id="730" r:id="rId481"/>
    <p:sldId id="1264" r:id="rId482"/>
    <p:sldId id="1157" r:id="rId483"/>
    <p:sldId id="1158" r:id="rId484"/>
    <p:sldId id="775" r:id="rId485"/>
    <p:sldId id="354" r:id="rId486"/>
    <p:sldId id="735" r:id="rId487"/>
    <p:sldId id="738" r:id="rId488"/>
    <p:sldId id="774" r:id="rId489"/>
    <p:sldId id="737" r:id="rId490"/>
    <p:sldId id="740" r:id="rId491"/>
    <p:sldId id="788" r:id="rId4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1C60C"/>
    <a:srgbClr val="7E007E"/>
    <a:srgbClr val="CAA496"/>
    <a:srgbClr val="164404"/>
    <a:srgbClr val="39AE0A"/>
    <a:srgbClr val="5E4C34"/>
    <a:srgbClr val="F63122"/>
    <a:srgbClr val="FD8603"/>
    <a:srgbClr val="840FF9"/>
    <a:srgbClr val="D4EA0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394" autoAdjust="0"/>
  </p:normalViewPr>
  <p:slideViewPr>
    <p:cSldViewPr>
      <p:cViewPr varScale="1">
        <p:scale>
          <a:sx n="50" d="100"/>
          <a:sy n="50" d="100"/>
        </p:scale>
        <p:origin x="-90" y="-65"/>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206502"/>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theme" Target="theme/theme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F699C-254E-44B6-B18D-E7E82B2FC743}" type="datetimeFigureOut">
              <a:rPr lang="en-IN" smtClean="0"/>
              <a:pPr/>
              <a:t>08-12-2021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5AE1-8B73-453E-AD5C-7AC64EE599C7}" type="slidenum">
              <a:rPr lang="en-IN" smtClean="0"/>
              <a:pPr/>
              <a:t>‹#›</a:t>
            </a:fld>
            <a:endParaRPr lang="en-IN"/>
          </a:p>
        </p:txBody>
      </p:sp>
    </p:spTree>
    <p:extLst>
      <p:ext uri="{BB962C8B-B14F-4D97-AF65-F5344CB8AC3E}">
        <p14:creationId xmlns:p14="http://schemas.microsoft.com/office/powerpoint/2010/main" xmlns="" val="300126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a:p>
        </p:txBody>
      </p:sp>
    </p:spTree>
    <p:extLst>
      <p:ext uri="{BB962C8B-B14F-4D97-AF65-F5344CB8AC3E}">
        <p14:creationId xmlns:p14="http://schemas.microsoft.com/office/powerpoint/2010/main" xmlns=""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225</a:t>
            </a:fld>
            <a:endParaRPr lang="en-IN"/>
          </a:p>
        </p:txBody>
      </p:sp>
    </p:spTree>
    <p:extLst>
      <p:ext uri="{BB962C8B-B14F-4D97-AF65-F5344CB8AC3E}">
        <p14:creationId xmlns:p14="http://schemas.microsoft.com/office/powerpoint/2010/main" xmlns="" val="399957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226</a:t>
            </a:fld>
            <a:endParaRPr lang="en-IN"/>
          </a:p>
        </p:txBody>
      </p:sp>
    </p:spTree>
    <p:extLst>
      <p:ext uri="{BB962C8B-B14F-4D97-AF65-F5344CB8AC3E}">
        <p14:creationId xmlns:p14="http://schemas.microsoft.com/office/powerpoint/2010/main" xmlns="" val="93553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298</a:t>
            </a:fld>
            <a:endParaRPr lang="en-IN"/>
          </a:p>
        </p:txBody>
      </p:sp>
    </p:spTree>
    <p:extLst>
      <p:ext uri="{BB962C8B-B14F-4D97-AF65-F5344CB8AC3E}">
        <p14:creationId xmlns:p14="http://schemas.microsoft.com/office/powerpoint/2010/main" xmlns="" val="923691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307</a:t>
            </a:fld>
            <a:endParaRPr lang="en-IN"/>
          </a:p>
        </p:txBody>
      </p:sp>
    </p:spTree>
    <p:extLst>
      <p:ext uri="{BB962C8B-B14F-4D97-AF65-F5344CB8AC3E}">
        <p14:creationId xmlns:p14="http://schemas.microsoft.com/office/powerpoint/2010/main" xmlns="" val="1207126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309</a:t>
            </a:fld>
            <a:endParaRPr lang="en-IN"/>
          </a:p>
        </p:txBody>
      </p:sp>
    </p:spTree>
    <p:extLst>
      <p:ext uri="{BB962C8B-B14F-4D97-AF65-F5344CB8AC3E}">
        <p14:creationId xmlns:p14="http://schemas.microsoft.com/office/powerpoint/2010/main" xmlns="" val="3027147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310</a:t>
            </a:fld>
            <a:endParaRPr lang="en-IN"/>
          </a:p>
        </p:txBody>
      </p:sp>
    </p:spTree>
    <p:extLst>
      <p:ext uri="{BB962C8B-B14F-4D97-AF65-F5344CB8AC3E}">
        <p14:creationId xmlns:p14="http://schemas.microsoft.com/office/powerpoint/2010/main" xmlns="" val="3152126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337</a:t>
            </a:fld>
            <a:endParaRPr lang="en-US"/>
          </a:p>
        </p:txBody>
      </p:sp>
    </p:spTree>
    <p:extLst>
      <p:ext uri="{BB962C8B-B14F-4D97-AF65-F5344CB8AC3E}">
        <p14:creationId xmlns:p14="http://schemas.microsoft.com/office/powerpoint/2010/main" xmlns="" val="136850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352</a:t>
            </a:fld>
            <a:endParaRPr lang="en-IN"/>
          </a:p>
        </p:txBody>
      </p:sp>
    </p:spTree>
    <p:extLst>
      <p:ext uri="{BB962C8B-B14F-4D97-AF65-F5344CB8AC3E}">
        <p14:creationId xmlns:p14="http://schemas.microsoft.com/office/powerpoint/2010/main" xmlns="" val="264062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353</a:t>
            </a:fld>
            <a:endParaRPr lang="en-IN"/>
          </a:p>
        </p:txBody>
      </p:sp>
    </p:spTree>
    <p:extLst>
      <p:ext uri="{BB962C8B-B14F-4D97-AF65-F5344CB8AC3E}">
        <p14:creationId xmlns:p14="http://schemas.microsoft.com/office/powerpoint/2010/main" xmlns="" val="3694285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382</a:t>
            </a:fld>
            <a:endParaRPr lang="en-IN"/>
          </a:p>
        </p:txBody>
      </p:sp>
    </p:spTree>
    <p:extLst>
      <p:ext uri="{BB962C8B-B14F-4D97-AF65-F5344CB8AC3E}">
        <p14:creationId xmlns:p14="http://schemas.microsoft.com/office/powerpoint/2010/main" xmlns="" val="288865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138</a:t>
            </a:fld>
            <a:endParaRPr lang="en-IN"/>
          </a:p>
        </p:txBody>
      </p:sp>
    </p:spTree>
    <p:extLst>
      <p:ext uri="{BB962C8B-B14F-4D97-AF65-F5344CB8AC3E}">
        <p14:creationId xmlns:p14="http://schemas.microsoft.com/office/powerpoint/2010/main" xmlns="" val="390300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383</a:t>
            </a:fld>
            <a:endParaRPr lang="en-IN"/>
          </a:p>
        </p:txBody>
      </p:sp>
    </p:spTree>
    <p:extLst>
      <p:ext uri="{BB962C8B-B14F-4D97-AF65-F5344CB8AC3E}">
        <p14:creationId xmlns:p14="http://schemas.microsoft.com/office/powerpoint/2010/main" xmlns="" val="367547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399</a:t>
            </a:fld>
            <a:endParaRPr lang="en-IN"/>
          </a:p>
        </p:txBody>
      </p:sp>
    </p:spTree>
    <p:extLst>
      <p:ext uri="{BB962C8B-B14F-4D97-AF65-F5344CB8AC3E}">
        <p14:creationId xmlns:p14="http://schemas.microsoft.com/office/powerpoint/2010/main" xmlns="" val="199435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415</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420</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422</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426</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428</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436</a:t>
            </a:fld>
            <a:endParaRPr lang="en-US"/>
          </a:p>
        </p:txBody>
      </p:sp>
    </p:spTree>
    <p:extLst>
      <p:ext uri="{BB962C8B-B14F-4D97-AF65-F5344CB8AC3E}">
        <p14:creationId xmlns:p14="http://schemas.microsoft.com/office/powerpoint/2010/main" xmlns="" val="365973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438</a:t>
            </a:fld>
            <a:endParaRPr lang="en-IN"/>
          </a:p>
        </p:txBody>
      </p:sp>
    </p:spTree>
    <p:extLst>
      <p:ext uri="{BB962C8B-B14F-4D97-AF65-F5344CB8AC3E}">
        <p14:creationId xmlns:p14="http://schemas.microsoft.com/office/powerpoint/2010/main" xmlns="" val="2944239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440</a:t>
            </a:fld>
            <a:endParaRPr lang="en-IN"/>
          </a:p>
        </p:txBody>
      </p:sp>
    </p:spTree>
    <p:extLst>
      <p:ext uri="{BB962C8B-B14F-4D97-AF65-F5344CB8AC3E}">
        <p14:creationId xmlns:p14="http://schemas.microsoft.com/office/powerpoint/2010/main" xmlns="" val="11263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167</a:t>
            </a:fld>
            <a:endParaRPr lang="en-IN"/>
          </a:p>
        </p:txBody>
      </p:sp>
    </p:spTree>
    <p:extLst>
      <p:ext uri="{BB962C8B-B14F-4D97-AF65-F5344CB8AC3E}">
        <p14:creationId xmlns:p14="http://schemas.microsoft.com/office/powerpoint/2010/main" xmlns="" val="1476116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449</a:t>
            </a:fld>
            <a:endParaRPr lang="en-IN"/>
          </a:p>
        </p:txBody>
      </p:sp>
    </p:spTree>
    <p:extLst>
      <p:ext uri="{BB962C8B-B14F-4D97-AF65-F5344CB8AC3E}">
        <p14:creationId xmlns:p14="http://schemas.microsoft.com/office/powerpoint/2010/main" xmlns="" val="2605091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xmlns="" val="186496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194</a:t>
            </a:fld>
            <a:endParaRPr lang="en-IN"/>
          </a:p>
        </p:txBody>
      </p:sp>
    </p:spTree>
    <p:extLst>
      <p:ext uri="{BB962C8B-B14F-4D97-AF65-F5344CB8AC3E}">
        <p14:creationId xmlns:p14="http://schemas.microsoft.com/office/powerpoint/2010/main" xmlns="" val="204235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220</a:t>
            </a:fld>
            <a:endParaRPr lang="en-IN"/>
          </a:p>
        </p:txBody>
      </p:sp>
    </p:spTree>
    <p:extLst>
      <p:ext uri="{BB962C8B-B14F-4D97-AF65-F5344CB8AC3E}">
        <p14:creationId xmlns:p14="http://schemas.microsoft.com/office/powerpoint/2010/main" xmlns="" val="35670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221</a:t>
            </a:fld>
            <a:endParaRPr lang="en-IN"/>
          </a:p>
        </p:txBody>
      </p:sp>
    </p:spTree>
    <p:extLst>
      <p:ext uri="{BB962C8B-B14F-4D97-AF65-F5344CB8AC3E}">
        <p14:creationId xmlns:p14="http://schemas.microsoft.com/office/powerpoint/2010/main" xmlns="" val="1113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222</a:t>
            </a:fld>
            <a:endParaRPr lang="en-IN"/>
          </a:p>
        </p:txBody>
      </p:sp>
    </p:spTree>
    <p:extLst>
      <p:ext uri="{BB962C8B-B14F-4D97-AF65-F5344CB8AC3E}">
        <p14:creationId xmlns:p14="http://schemas.microsoft.com/office/powerpoint/2010/main" xmlns="" val="362313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223</a:t>
            </a:fld>
            <a:endParaRPr lang="en-IN"/>
          </a:p>
        </p:txBody>
      </p:sp>
    </p:spTree>
    <p:extLst>
      <p:ext uri="{BB962C8B-B14F-4D97-AF65-F5344CB8AC3E}">
        <p14:creationId xmlns:p14="http://schemas.microsoft.com/office/powerpoint/2010/main" xmlns="" val="1293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224</a:t>
            </a:fld>
            <a:endParaRPr lang="en-IN"/>
          </a:p>
        </p:txBody>
      </p:sp>
    </p:spTree>
    <p:extLst>
      <p:ext uri="{BB962C8B-B14F-4D97-AF65-F5344CB8AC3E}">
        <p14:creationId xmlns:p14="http://schemas.microsoft.com/office/powerpoint/2010/main" xmlns="" val="411615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12/8/2021</a:t>
            </a:fld>
            <a:endParaRPr lang="en-US" dirty="0"/>
          </a:p>
        </p:txBody>
      </p:sp>
      <p:sp>
        <p:nvSpPr>
          <p:cNvPr id="5" name="Footer Placeholder 4"/>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F3BABF9D-069A-4E92-B44E-A92F526D40F2}" type="slidenum">
              <a:rPr lang="en-US" smtClean="0"/>
              <a:pPr/>
              <a:t>‹#›</a:t>
            </a:fld>
            <a:endParaRPr lang="en-US" dirty="0"/>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a:prstGeom prst="rect">
            <a:avLst/>
          </a:prstGeom>
        </p:spPr>
        <p:txBody>
          <a:bodyPr/>
          <a:lstStyle/>
          <a:p>
            <a:fld id="{52F73076-280E-4994-B9AF-08CB19D7A53F}" type="datetimeFigureOut">
              <a:rPr lang="en-US" smtClean="0"/>
              <a:pPr/>
              <a:t>12/8/2021</a:t>
            </a:fld>
            <a:endParaRPr lang="en-US" dirty="0"/>
          </a:p>
        </p:txBody>
      </p:sp>
      <p:sp>
        <p:nvSpPr>
          <p:cNvPr id="5" name="Footer Placeholder 4"/>
          <p:cNvSpPr>
            <a:spLocks noGrp="1"/>
          </p:cNvSpPr>
          <p:nvPr>
            <p:ph type="ftr" sz="quarter" idx="11"/>
          </p:nvPr>
        </p:nvSpPr>
        <p:spPr>
          <a:xfrm>
            <a:off x="3864864" y="6355080"/>
            <a:ext cx="463296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26464" y="6355080"/>
            <a:ext cx="2027936" cy="365760"/>
          </a:xfrm>
        </p:spPr>
        <p:txBody>
          <a:bodyPr/>
          <a:lstStyle/>
          <a:p>
            <a:fld id="{F3BABF9D-069A-4E92-B44E-A92F526D40F2}" type="slidenum">
              <a:rPr lang="en-US" smtClean="0"/>
              <a:pPr/>
              <a:t>‹#›</a:t>
            </a:fld>
            <a:endParaRPr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9" name="Slide Number Placeholder 8"/>
          <p:cNvSpPr>
            <a:spLocks noGrp="1"/>
          </p:cNvSpPr>
          <p:nvPr>
            <p:ph type="sldNum" sz="quarter" idx="12"/>
          </p:nvPr>
        </p:nvSpPr>
        <p:spPr/>
        <p:txBody>
          <a:bodyPr/>
          <a:lstStyle/>
          <a:p>
            <a:fld id="{F3BABF9D-069A-4E92-B44E-A92F526D40F2}" type="slidenum">
              <a:rPr lang="en-US" smtClean="0"/>
              <a:pPr/>
              <a:t>‹#›</a:t>
            </a:fld>
            <a:endParaRPr lang="en-US" dirty="0"/>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534400" y="6356350"/>
            <a:ext cx="3052064" cy="365760"/>
          </a:xfrm>
          <a:prstGeom prst="rect">
            <a:avLst/>
          </a:prstGeom>
        </p:spPr>
        <p:txBody>
          <a:bodyPr/>
          <a:lstStyle/>
          <a:p>
            <a:fld id="{52F73076-280E-4994-B9AF-08CB19D7A53F}" type="datetimeFigureOut">
              <a:rPr lang="en-US" smtClean="0"/>
              <a:pPr/>
              <a:t>12/8/2021</a:t>
            </a:fld>
            <a:endParaRPr lang="en-US" dirty="0"/>
          </a:p>
        </p:txBody>
      </p:sp>
      <p:sp>
        <p:nvSpPr>
          <p:cNvPr id="6" name="Footer Placeholder 5"/>
          <p:cNvSpPr>
            <a:spLocks noGrp="1"/>
          </p:cNvSpPr>
          <p:nvPr>
            <p:ph type="ftr" sz="quarter" idx="11"/>
          </p:nvPr>
        </p:nvSpPr>
        <p:spPr>
          <a:xfrm>
            <a:off x="3864864" y="6356350"/>
            <a:ext cx="4673600" cy="365760"/>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3BABF9D-069A-4E92-B44E-A92F526D40F2}" type="slidenum">
              <a:rPr lang="en-US" smtClean="0"/>
              <a:pPr/>
              <a:t>‹#›</a:t>
            </a:fld>
            <a:endParaRPr lang="en-US" dirty="0"/>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F3BABF9D-069A-4E92-B44E-A92F526D40F2}" type="slidenum">
              <a:rPr lang="en-US" smtClean="0"/>
              <a:pPr/>
              <a:t>‹#›</a:t>
            </a:fld>
            <a:endParaRPr lang="en-US" dirty="0"/>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graphicFrame>
        <p:nvGraphicFramePr>
          <p:cNvPr id="11" name="Table 10"/>
          <p:cNvGraphicFramePr>
            <a:graphicFrameLocks noGrp="1"/>
          </p:cNvGraphicFramePr>
          <p:nvPr userDrawn="1">
            <p:extLst>
              <p:ext uri="{D42A27DB-BD31-4B8C-83A1-F6EECF244321}">
                <p14:modId xmlns:p14="http://schemas.microsoft.com/office/powerpoint/2010/main" xmlns="" val="990093061"/>
              </p:ext>
            </p:extLst>
          </p:nvPr>
        </p:nvGraphicFramePr>
        <p:xfrm>
          <a:off x="7010400" y="6474639"/>
          <a:ext cx="4572000" cy="243840"/>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022683">
                  <a:extLst>
                    <a:ext uri="{9D8B030D-6E8A-4147-A177-3AD203B41FA5}">
                      <a16:colId xmlns:a16="http://schemas.microsoft.com/office/drawing/2014/main" xmlns="" val="20002"/>
                    </a:ext>
                  </a:extLst>
                </a:gridCol>
                <a:gridCol w="1263317">
                  <a:extLst>
                    <a:ext uri="{9D8B030D-6E8A-4147-A177-3AD203B41FA5}">
                      <a16:colId xmlns:a16="http://schemas.microsoft.com/office/drawing/2014/main" xmlns="" val="20003"/>
                    </a:ext>
                  </a:extLst>
                </a:gridCol>
              </a:tblGrid>
              <a:tr h="127000">
                <a:tc>
                  <a:txBody>
                    <a:bodyPr/>
                    <a:lstStyle/>
                    <a:p>
                      <a:pPr algn="ctr"/>
                      <a:r>
                        <a:rPr lang="en-US" sz="1000" dirty="0">
                          <a:latin typeface="Arial" panose="020B0604020202020204" pitchFamily="34" charset="0"/>
                          <a:cs typeface="Arial" panose="020B0604020202020204" pitchFamily="34" charset="0"/>
                          <a:hlinkClick r:id="rId13" action="ppaction://hlinksldjump"/>
                        </a:rPr>
                        <a:t>Home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Link1</a:t>
                      </a:r>
                    </a:p>
                  </a:txBody>
                  <a:tcPr marL="121920" marR="121920">
                    <a:solidFill>
                      <a:schemeClr val="bg1"/>
                    </a:solidFill>
                  </a:tcPr>
                </a:tc>
                <a:tc>
                  <a:txBody>
                    <a:bodyPr/>
                    <a:lstStyle/>
                    <a:p>
                      <a:pPr algn="ctr"/>
                      <a:r>
                        <a:rPr lang="en-US" sz="1000" dirty="0">
                          <a:solidFill>
                            <a:schemeClr val="tx1"/>
                          </a:solidFill>
                          <a:latin typeface="Arial" panose="020B0604020202020204" pitchFamily="34" charset="0"/>
                          <a:cs typeface="Arial" panose="020B0604020202020204" pitchFamily="34" charset="0"/>
                        </a:rPr>
                        <a:t>Link2</a:t>
                      </a:r>
                    </a:p>
                  </a:txBody>
                  <a:tcPr marL="121920" marR="121920">
                    <a:solidFill>
                      <a:schemeClr val="bg1"/>
                    </a:solidFill>
                  </a:tcPr>
                </a:tc>
                <a:tc>
                  <a:txBody>
                    <a:bodyPr/>
                    <a:lstStyle/>
                    <a:p>
                      <a:pPr algn="ctr"/>
                      <a:r>
                        <a:rPr lang="en-US" sz="1000" dirty="0">
                          <a:latin typeface="Arial" panose="020B0604020202020204" pitchFamily="34" charset="0"/>
                          <a:cs typeface="Arial" panose="020B0604020202020204" pitchFamily="34" charset="0"/>
                          <a:hlinkClick r:id="rId14" action="ppaction://hlinksldjump"/>
                        </a:rPr>
                        <a:t>Index Page</a:t>
                      </a:r>
                      <a:endParaRPr lang="en-US" sz="1000" dirty="0">
                        <a:latin typeface="Arial" panose="020B0604020202020204" pitchFamily="34" charset="0"/>
                        <a:cs typeface="Arial" panose="020B0604020202020204" pitchFamily="34" charset="0"/>
                      </a:endParaRPr>
                    </a:p>
                  </a:txBody>
                  <a:tcPr marL="121920" marR="121920">
                    <a:solidFill>
                      <a:schemeClr val="bg1"/>
                    </a:solidFill>
                  </a:tcPr>
                </a:tc>
                <a:extLst>
                  <a:ext uri="{0D108BD9-81ED-4DB2-BD59-A6C34878D82A}">
                    <a16:rowId xmlns:a16="http://schemas.microsoft.com/office/drawing/2014/main" xmlns="" val="10000"/>
                  </a:ext>
                </a:extLst>
              </a:tr>
            </a:tbl>
          </a:graphicData>
        </a:graphic>
      </p:graphicFrame>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2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2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2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3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8.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image" Target="../media/image166.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583833" y="145754"/>
            <a:ext cx="7608168" cy="1569660"/>
          </a:xfrm>
          <a:prstGeom prst="rect">
            <a:avLst/>
          </a:prstGeom>
        </p:spPr>
        <p:txBody>
          <a:bodyPr wrap="square">
            <a:spAutoFit/>
          </a:bodyPr>
          <a:lstStyle/>
          <a:p>
            <a:r>
              <a:rPr lang="en-IN" sz="48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7120"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444912" y="3760321"/>
            <a:ext cx="6065018" cy="587897"/>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8800" dirty="0">
                <a:solidFill>
                  <a:srgbClr val="17A889"/>
                </a:solidFill>
                <a:latin typeface="Calibri" panose="020F0502020204030204" pitchFamily="34" charset="0"/>
                <a:cs typeface="Calibri" panose="020F0502020204030204" pitchFamily="34" charset="0"/>
              </a:rPr>
              <a:t>iet</a:t>
            </a:r>
          </a:p>
        </p:txBody>
      </p:sp>
      <p:sp>
        <p:nvSpPr>
          <p:cNvPr id="6" name="Rectangle 5">
            <a:extLst>
              <a:ext uri="{FF2B5EF4-FFF2-40B4-BE49-F238E27FC236}">
                <a16:creationId xmlns:a16="http://schemas.microsoft.com/office/drawing/2014/main" xmlns="" id="{B8948F78-B708-4250-8816-44ACEC13C281}"/>
              </a:ext>
            </a:extLst>
          </p:cNvPr>
          <p:cNvSpPr/>
          <p:nvPr/>
        </p:nvSpPr>
        <p:spPr>
          <a:xfrm>
            <a:off x="184322" y="5517232"/>
            <a:ext cx="11675299" cy="430887"/>
          </a:xfrm>
          <a:prstGeom prst="rect">
            <a:avLst/>
          </a:prstGeom>
        </p:spPr>
        <p:txBody>
          <a:bodyPr wrap="square">
            <a:spAutoFit/>
          </a:bodyPr>
          <a:lstStyle/>
          <a:p>
            <a:r>
              <a:rPr lang="en-IN" sz="2200" dirty="0">
                <a:solidFill>
                  <a:srgbClr val="1185E5"/>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NoSQL(MongoDB)</a:t>
            </a:r>
          </a:p>
        </p:txBody>
      </p:sp>
      <p:sp>
        <p:nvSpPr>
          <p:cNvPr id="7" name="Rectangle 6">
            <a:extLst>
              <a:ext uri="{FF2B5EF4-FFF2-40B4-BE49-F238E27FC236}">
                <a16:creationId xmlns:a16="http://schemas.microsoft.com/office/drawing/2014/main" xmlns="" id="{682DE853-F794-4EAA-A4F6-EF487D25296F}"/>
              </a:ext>
            </a:extLst>
          </p:cNvPr>
          <p:cNvSpPr/>
          <p:nvPr/>
        </p:nvSpPr>
        <p:spPr>
          <a:xfrm>
            <a:off x="181341" y="1767537"/>
            <a:ext cx="3610403" cy="430887"/>
          </a:xfrm>
          <a:prstGeom prst="rect">
            <a:avLst/>
          </a:prstGeom>
        </p:spPr>
        <p:txBody>
          <a:bodyPr wrap="square">
            <a:spAutoFit/>
          </a:bodyPr>
          <a:lstStyle/>
          <a:p>
            <a:r>
              <a:rPr lang="en-IN" sz="2200" dirty="0">
                <a:solidFill>
                  <a:schemeClr val="accent4">
                    <a:lumMod val="50000"/>
                  </a:schemeClr>
                </a:solidFill>
              </a:rPr>
              <a:t>Before we start DBT module.</a:t>
            </a:r>
          </a:p>
        </p:txBody>
      </p:sp>
      <p:sp>
        <p:nvSpPr>
          <p:cNvPr id="10" name="Rectangle 9">
            <a:extLst>
              <a:ext uri="{FF2B5EF4-FFF2-40B4-BE49-F238E27FC236}">
                <a16:creationId xmlns:a16="http://schemas.microsoft.com/office/drawing/2014/main" xmlns="" id="{EA033D0D-07B9-4A2A-B66B-15AE978EDA36}"/>
              </a:ext>
            </a:extLst>
          </p:cNvPr>
          <p:cNvSpPr/>
          <p:nvPr/>
        </p:nvSpPr>
        <p:spPr>
          <a:xfrm>
            <a:off x="1703512" y="2283869"/>
            <a:ext cx="6324664" cy="461665"/>
          </a:xfrm>
          <a:prstGeom prst="rect">
            <a:avLst/>
          </a:prstGeom>
        </p:spPr>
        <p:txBody>
          <a:bodyPr wrap="square">
            <a:spAutoFit/>
          </a:bodyPr>
          <a:lstStyle/>
          <a:p>
            <a:r>
              <a:rPr lang="en-IN" sz="2400" dirty="0">
                <a:solidFill>
                  <a:schemeClr val="accent4">
                    <a:lumMod val="50000"/>
                  </a:schemeClr>
                </a:solidFill>
              </a:rPr>
              <a:t>Which module(s) you have completed?</a:t>
            </a:r>
          </a:p>
        </p:txBody>
      </p:sp>
      <p:sp>
        <p:nvSpPr>
          <p:cNvPr id="3" name="TextBox 2">
            <a:extLst>
              <a:ext uri="{FF2B5EF4-FFF2-40B4-BE49-F238E27FC236}">
                <a16:creationId xmlns:a16="http://schemas.microsoft.com/office/drawing/2014/main" xmlns="" id="{685929B2-6349-4CA9-ABFF-E94AF285D846}"/>
              </a:ext>
            </a:extLst>
          </p:cNvPr>
          <p:cNvSpPr txBox="1"/>
          <p:nvPr/>
        </p:nvSpPr>
        <p:spPr>
          <a:xfrm>
            <a:off x="181341" y="4212957"/>
            <a:ext cx="8146907" cy="64633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1800" dirty="0">
                <a:solidFill>
                  <a:schemeClr val="accent6"/>
                </a:solidFill>
              </a:rPr>
              <a:t>If A and a, B and b, C and c etc. are treated in the same way then it is case-insensitive. </a:t>
            </a:r>
            <a:r>
              <a:rPr lang="en-US" sz="1800" b="1" dirty="0">
                <a:solidFill>
                  <a:schemeClr val="accent6"/>
                </a:solidFill>
              </a:rPr>
              <a:t>MySQL is case-insensitive</a:t>
            </a:r>
            <a:endParaRPr lang="en-IN" sz="1800" b="1" dirty="0">
              <a:solidFill>
                <a:schemeClr val="accent6"/>
              </a:solidFill>
            </a:endParaRPr>
          </a:p>
        </p:txBody>
      </p:sp>
      <p:pic>
        <p:nvPicPr>
          <p:cNvPr id="1026" name="Picture 2">
            <a:extLst>
              <a:ext uri="{FF2B5EF4-FFF2-40B4-BE49-F238E27FC236}">
                <a16:creationId xmlns:a16="http://schemas.microsoft.com/office/drawing/2014/main" xmlns="" id="{3C20C115-B85A-4196-A39A-6E5F66E282A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1340" y="196593"/>
            <a:ext cx="3898435" cy="1067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380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35360" y="914401"/>
            <a:ext cx="11449272" cy="892552"/>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t>
            </a:r>
            <a:r>
              <a:rPr lang="en-IN" sz="2800" b="1" dirty="0">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60" y="2060848"/>
            <a:ext cx="11449272" cy="830997"/>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Relationship:</a:t>
            </a:r>
            <a:r>
              <a:rPr lang="en-IN" sz="2800" b="1"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 and relationship?</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335360" y="3429000"/>
            <a:ext cx="4720414" cy="830997"/>
          </a:xfrm>
          <a:prstGeom prst="rect">
            <a:avLst/>
          </a:prstGeom>
          <a:noFill/>
        </p:spPr>
        <p:txBody>
          <a:bodyPr wrap="square">
            <a:spAutoFit/>
          </a:bodyPr>
          <a:lstStyle/>
          <a:p>
            <a:r>
              <a:rPr lang="en-IN" sz="2400" b="1" dirty="0">
                <a:solidFill>
                  <a:srgbClr val="00B050"/>
                </a:solidFill>
                <a:latin typeface="Arial" panose="020B0604020202020204" pitchFamily="34" charset="0"/>
                <a:cs typeface="Arial" panose="020B0604020202020204" pitchFamily="34" charset="0"/>
              </a:rPr>
              <a:t>Primary/Foreign key</a:t>
            </a:r>
            <a:r>
              <a:rPr lang="en-IN" sz="2400" dirty="0">
                <a:solidFill>
                  <a:srgbClr val="00B050"/>
                </a:solidFill>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928" y="4869160"/>
            <a:ext cx="6520614" cy="169277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900" indent="-342900">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177800" indent="-177800">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58" y="4869160"/>
            <a:ext cx="4288366" cy="1569660"/>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Foreign Key is also know as</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Reference</a:t>
            </a:r>
          </a:p>
          <a:p>
            <a:pPr marL="177800" indent="-177800">
              <a:buFont typeface="Arial" panose="020B0604020202020204" pitchFamily="34" charset="0"/>
              <a:buChar char="•"/>
            </a:pPr>
            <a:r>
              <a:rPr lang="en-US" sz="2000" dirty="0">
                <a:solidFill>
                  <a:srgbClr val="006C86"/>
                </a:solidFill>
                <a:latin typeface="Arial" panose="020B0604020202020204" pitchFamily="34" charset="0"/>
                <a:cs typeface="Arial" panose="020B0604020202020204" pitchFamily="34" charset="0"/>
              </a:rPr>
              <a:t>Referential key.</a:t>
            </a:r>
          </a:p>
        </p:txBody>
      </p:sp>
    </p:spTree>
    <p:extLst>
      <p:ext uri="{BB962C8B-B14F-4D97-AF65-F5344CB8AC3E}">
        <p14:creationId xmlns:p14="http://schemas.microsoft.com/office/powerpoint/2010/main" xmlns="" val="34424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5360" y="836712"/>
            <a:ext cx="11521280" cy="2246769"/>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FOUND_ROWS()</a:t>
            </a:r>
            <a:r>
              <a:rPr lang="en-IN" dirty="0">
                <a:latin typeface="Palatino Linotype" panose="02040502050505030304" pitchFamily="18" charset="0"/>
                <a:cs typeface="Arial" panose="020B0604020202020204" pitchFamily="34" charset="0"/>
              </a:rPr>
              <a:t>  - For a SELECT with a LIMIT clause, the number of rows that would be returned were there no LIMIT clause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 Value of the AUTOINCREMENT column for the last INSERT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ROW_COUNT()</a:t>
            </a:r>
            <a:r>
              <a:rPr lang="en-IN" dirty="0">
                <a:latin typeface="Palatino Linotype" panose="02040502050505030304" pitchFamily="18" charset="0"/>
                <a:cs typeface="Arial" panose="020B0604020202020204" pitchFamily="34" charset="0"/>
              </a:rPr>
              <a:t> - The number of rows updated</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DATABASE()</a:t>
            </a:r>
            <a:r>
              <a:rPr lang="en-IN" dirty="0">
                <a:latin typeface="Palatino Linotype" panose="02040502050505030304" pitchFamily="18" charset="0"/>
                <a:cs typeface="Arial" panose="020B0604020202020204" pitchFamily="34" charset="0"/>
              </a:rPr>
              <a:t> - Return the default (current) database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SCHEMA()</a:t>
            </a:r>
            <a:r>
              <a:rPr lang="en-IN" dirty="0">
                <a:latin typeface="Palatino Linotype" panose="02040502050505030304" pitchFamily="18" charset="0"/>
                <a:cs typeface="Arial" panose="020B0604020202020204" pitchFamily="34" charset="0"/>
              </a:rPr>
              <a:t> - Synonym for DATABASE()</a:t>
            </a:r>
          </a:p>
        </p:txBody>
      </p:sp>
      <p:sp>
        <p:nvSpPr>
          <p:cNvPr id="3" name="Rectangle 2"/>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database();</a:t>
            </a:r>
          </a:p>
        </p:txBody>
      </p:sp>
      <p:sp>
        <p:nvSpPr>
          <p:cNvPr id="8" name="Rectangle 7">
            <a:extLst>
              <a:ext uri="{FF2B5EF4-FFF2-40B4-BE49-F238E27FC236}">
                <a16:creationId xmlns:a16="http://schemas.microsoft.com/office/drawing/2014/main" xmlns="" id="{EFEAD40B-253D-43FE-BF10-C3B2243BC2E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Tree>
    <p:extLst>
      <p:ext uri="{BB962C8B-B14F-4D97-AF65-F5344CB8AC3E}">
        <p14:creationId xmlns:p14="http://schemas.microsoft.com/office/powerpoint/2010/main" xmlns="" val="169650233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36796" y="775259"/>
            <a:ext cx="10972800" cy="2369880"/>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CURRENT_USER(), CURRENT_USER</a:t>
            </a:r>
            <a:r>
              <a:rPr lang="en-IN" dirty="0">
                <a:latin typeface="Palatino Linotype" panose="02040502050505030304" pitchFamily="18" charset="0"/>
                <a:cs typeface="Arial" panose="020B0604020202020204" pitchFamily="34" charset="0"/>
              </a:rPr>
              <a:t> - The authenticated user name and host name</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USER()</a:t>
            </a:r>
            <a:r>
              <a:rPr lang="en-IN" dirty="0">
                <a:latin typeface="Palatino Linotype" panose="02040502050505030304" pitchFamily="18" charset="0"/>
                <a:cs typeface="Arial" panose="020B0604020202020204" pitchFamily="34" charset="0"/>
              </a:rPr>
              <a:t> - The user name and host name provided by the client</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SESSION_USER()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SYSTEM_USER()</a:t>
            </a:r>
            <a:r>
              <a:rPr lang="en-IN" dirty="0">
                <a:latin typeface="Palatino Linotype" panose="02040502050505030304" pitchFamily="18" charset="0"/>
                <a:cs typeface="Arial" panose="020B0604020202020204" pitchFamily="34" charset="0"/>
              </a:rPr>
              <a:t> - Synonym for USER()</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VERSION()</a:t>
            </a:r>
            <a:r>
              <a:rPr lang="en-IN" dirty="0">
                <a:latin typeface="Palatino Linotype" panose="02040502050505030304" pitchFamily="18" charset="0"/>
                <a:cs typeface="Arial" panose="020B0604020202020204" pitchFamily="34" charset="0"/>
              </a:rPr>
              <a:t> - Return a string that indicates the MySQL server version</a:t>
            </a:r>
          </a:p>
          <a:p>
            <a:pPr marL="171450" indent="-1714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CONNECTION_ID()</a:t>
            </a:r>
            <a:r>
              <a:rPr lang="en-IN" dirty="0">
                <a:latin typeface="Palatino Linotype" panose="02040502050505030304" pitchFamily="18" charset="0"/>
                <a:cs typeface="Arial" panose="020B0604020202020204" pitchFamily="34" charset="0"/>
              </a:rPr>
              <a:t> - Return the connection ID (thread ID) for the connection</a:t>
            </a:r>
          </a:p>
        </p:txBody>
      </p:sp>
      <p:sp>
        <p:nvSpPr>
          <p:cNvPr id="8" name="Rectangle 7">
            <a:extLst>
              <a:ext uri="{FF2B5EF4-FFF2-40B4-BE49-F238E27FC236}">
                <a16:creationId xmlns:a16="http://schemas.microsoft.com/office/drawing/2014/main" xmlns="" id="{D12A9576-97B7-4E7F-B681-1E525A744BA5}"/>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information function</a:t>
            </a:r>
          </a:p>
        </p:txBody>
      </p:sp>
      <p:sp>
        <p:nvSpPr>
          <p:cNvPr id="14" name="Rectangle 13">
            <a:extLst>
              <a:ext uri="{FF2B5EF4-FFF2-40B4-BE49-F238E27FC236}">
                <a16:creationId xmlns:a16="http://schemas.microsoft.com/office/drawing/2014/main" xmlns="" id="{E42E3E66-8876-403E-9464-79E0C379E403}"/>
              </a:ext>
            </a:extLst>
          </p:cNvPr>
          <p:cNvSpPr/>
          <p:nvPr/>
        </p:nvSpPr>
        <p:spPr>
          <a:xfrm>
            <a:off x="335360" y="3589854"/>
            <a:ext cx="61722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 </a:t>
            </a:r>
            <a:r>
              <a:rPr lang="en-IN" dirty="0">
                <a:latin typeface="Liberation Mono"/>
                <a:ea typeface="Times New Roman" panose="02020603050405020304" pitchFamily="18" charset="0"/>
              </a:rPr>
              <a:t>user();</a:t>
            </a:r>
          </a:p>
        </p:txBody>
      </p:sp>
    </p:spTree>
    <p:extLst>
      <p:ext uri="{BB962C8B-B14F-4D97-AF65-F5344CB8AC3E}">
        <p14:creationId xmlns:p14="http://schemas.microsoft.com/office/powerpoint/2010/main" xmlns="" val="14276934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852486"/>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mysqlshow.exe</a:t>
            </a:r>
            <a:endParaRPr lang="en-US" sz="2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024166" y="3357562"/>
            <a:ext cx="6429420" cy="369332"/>
          </a:xfrm>
          <a:prstGeom prst="rect">
            <a:avLst/>
          </a:prstGeom>
        </p:spPr>
        <p:txBody>
          <a:bodyPr wrap="square">
            <a:spAutoFit/>
          </a:bodyPr>
          <a:lstStyle/>
          <a:p>
            <a:r>
              <a:rPr lang="en-US" dirty="0">
                <a:solidFill>
                  <a:srgbClr val="006C86"/>
                </a:solidFill>
              </a:rPr>
              <a:t>.</a:t>
            </a:r>
          </a:p>
        </p:txBody>
      </p:sp>
      <p:sp>
        <p:nvSpPr>
          <p:cNvPr id="4" name="Rectangle 3"/>
          <p:cNvSpPr/>
          <p:nvPr/>
        </p:nvSpPr>
        <p:spPr>
          <a:xfrm>
            <a:off x="479376" y="3284984"/>
            <a:ext cx="11377264"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mysqlshow client can be used to quickly see which databases exist, their tables, or a table's columns or indexes</a:t>
            </a:r>
          </a:p>
        </p:txBody>
      </p:sp>
      <p:sp>
        <p:nvSpPr>
          <p:cNvPr id="5" name="Rectangle 4"/>
          <p:cNvSpPr/>
          <p:nvPr/>
        </p:nvSpPr>
        <p:spPr>
          <a:xfrm>
            <a:off x="479376" y="548680"/>
            <a:ext cx="7500990" cy="430887"/>
          </a:xfrm>
          <a:prstGeom prst="rect">
            <a:avLst/>
          </a:prstGeom>
        </p:spPr>
        <p:txBody>
          <a:bodyPr wrap="square">
            <a:spAutoFit/>
          </a:bodyPr>
          <a:lstStyle/>
          <a:p>
            <a:r>
              <a:rPr lang="en-US" sz="2200" dirty="0">
                <a:solidFill>
                  <a:schemeClr val="accent5">
                    <a:lumMod val="75000"/>
                  </a:schemeClr>
                </a:solidFill>
              </a:rPr>
              <a:t>mysqlshow [</a:t>
            </a:r>
            <a:r>
              <a:rPr lang="en-US" sz="2200" i="1" dirty="0">
                <a:solidFill>
                  <a:schemeClr val="accent5">
                    <a:lumMod val="75000"/>
                  </a:schemeClr>
                </a:solidFill>
              </a:rPr>
              <a:t>options</a:t>
            </a:r>
            <a:r>
              <a:rPr lang="en-US" sz="2200" dirty="0">
                <a:solidFill>
                  <a:schemeClr val="accent5">
                    <a:lumMod val="75000"/>
                  </a:schemeClr>
                </a:solidFill>
              </a:rPr>
              <a:t>] [</a:t>
            </a:r>
            <a:r>
              <a:rPr lang="en-US" sz="2200" i="1" dirty="0">
                <a:solidFill>
                  <a:schemeClr val="accent5">
                    <a:lumMod val="75000"/>
                  </a:schemeClr>
                </a:solidFill>
              </a:rPr>
              <a:t>db_name</a:t>
            </a:r>
            <a:r>
              <a:rPr lang="en-US" sz="2200" dirty="0">
                <a:solidFill>
                  <a:schemeClr val="accent5">
                    <a:lumMod val="75000"/>
                  </a:schemeClr>
                </a:solidFill>
              </a:rPr>
              <a:t> [</a:t>
            </a:r>
            <a:r>
              <a:rPr lang="en-US" sz="2200" i="1" dirty="0">
                <a:solidFill>
                  <a:schemeClr val="accent5">
                    <a:lumMod val="75000"/>
                  </a:schemeClr>
                </a:solidFill>
              </a:rPr>
              <a:t>tbl_name</a:t>
            </a:r>
            <a:r>
              <a:rPr lang="en-US" sz="2200" dirty="0">
                <a:solidFill>
                  <a:schemeClr val="accent5">
                    <a:lumMod val="75000"/>
                  </a:schemeClr>
                </a:solidFill>
              </a:rPr>
              <a:t> [</a:t>
            </a:r>
            <a:r>
              <a:rPr lang="en-US" sz="2200" i="1" dirty="0">
                <a:solidFill>
                  <a:schemeClr val="accent5">
                    <a:lumMod val="75000"/>
                  </a:schemeClr>
                </a:solidFill>
              </a:rPr>
              <a:t>col_name</a:t>
            </a:r>
            <a:r>
              <a:rPr lang="en-US" sz="2200" dirty="0">
                <a:solidFill>
                  <a:schemeClr val="accent5">
                    <a:lumMod val="75000"/>
                  </a:schemeClr>
                </a:solidFill>
              </a:rPr>
              <a:t>]]]</a:t>
            </a:r>
          </a:p>
        </p:txBody>
      </p:sp>
    </p:spTree>
    <p:extLst>
      <p:ext uri="{BB962C8B-B14F-4D97-AF65-F5344CB8AC3E}">
        <p14:creationId xmlns:p14="http://schemas.microsoft.com/office/powerpoint/2010/main" xmlns="" val="310000975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7" name="Rectangle 6"/>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and Indexes</a:t>
            </a:r>
          </a:p>
        </p:txBody>
      </p:sp>
      <p:sp>
        <p:nvSpPr>
          <p:cNvPr id="9" name="Rectangle 8"/>
          <p:cNvSpPr/>
          <p:nvPr/>
        </p:nvSpPr>
        <p:spPr>
          <a:xfrm>
            <a:off x="695400" y="1460361"/>
            <a:ext cx="10729192" cy="4107278"/>
          </a:xfrm>
          <a:prstGeom prst="rect">
            <a:avLst/>
          </a:prstGeom>
        </p:spPr>
        <p:txBody>
          <a:bodyPr wrap="square">
            <a:spAutoFit/>
          </a:bodyPr>
          <a:lstStyle/>
          <a:p>
            <a:pPr>
              <a:lnSpc>
                <a:spcPct val="150000"/>
              </a:lnSpc>
            </a:pPr>
            <a:r>
              <a:rPr lang="en-US" dirty="0">
                <a:solidFill>
                  <a:srgbClr val="00B050"/>
                </a:solidFill>
                <a:latin typeface="Liberation Mono"/>
                <a:ea typeface="Arial Unicode MS"/>
                <a:cs typeface="Arial" panose="020B0604020202020204" pitchFamily="34" charset="0"/>
              </a:rPr>
              <a:t>[</a:t>
            </a:r>
            <a:r>
              <a:rPr lang="en-US" dirty="0">
                <a:solidFill>
                  <a:srgbClr val="00B050"/>
                </a:solidFill>
                <a:latin typeface="Liberation Mono"/>
                <a:cs typeface="Arial" panose="020B0604020202020204" pitchFamily="34" charset="0"/>
              </a:rPr>
              <a:t>Display available databases</a:t>
            </a:r>
            <a:r>
              <a:rPr lang="en-US" dirty="0">
                <a:solidFill>
                  <a:srgbClr val="00B050"/>
                </a:solidFill>
                <a:latin typeface="Liberation Mono"/>
                <a:ea typeface="Arial Unicode MS"/>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US" dirty="0">
                <a:solidFill>
                  <a:srgbClr val="0070C0"/>
                </a:solidFill>
                <a:latin typeface="Liberation Mono"/>
                <a:ea typeface="Arial Unicode MS"/>
                <a:cs typeface="Arial" panose="020B0604020202020204" pitchFamily="34" charset="0"/>
              </a:rPr>
              <a:t>	</a:t>
            </a:r>
            <a:endParaRPr lang="en-US" dirty="0">
              <a:solidFill>
                <a:srgbClr val="00B050"/>
              </a:solidFill>
              <a:latin typeface="Liberation Mono"/>
              <a:ea typeface="Arial Unicode MS"/>
              <a:cs typeface="Arial" panose="020B0604020202020204" pitchFamily="34" charset="0"/>
            </a:endParaRPr>
          </a:p>
          <a:p>
            <a:pPr>
              <a:lnSpc>
                <a:spcPct val="150000"/>
              </a:lnSpc>
            </a:pPr>
            <a:endParaRPr lang="en-IN" sz="800" dirty="0">
              <a:solidFill>
                <a:srgbClr val="00B050"/>
              </a:solidFill>
              <a:latin typeface="Liberation Mono"/>
              <a:cs typeface="Arial" panose="020B0604020202020204" pitchFamily="34" charset="0"/>
            </a:endParaRPr>
          </a:p>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tables in a database</a:t>
            </a:r>
            <a:r>
              <a:rPr lang="en-IN" dirty="0">
                <a:solidFill>
                  <a:srgbClr val="00B050"/>
                </a:solidFill>
                <a:latin typeface="Liberation Mono"/>
                <a:cs typeface="Arial" panose="020B0604020202020204" pitchFamily="34" charset="0"/>
              </a:rPr>
              <a:t>]</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a:t>
            </a:r>
            <a:r>
              <a:rPr lang="en-IN" sz="2000" dirty="0">
                <a:solidFill>
                  <a:srgbClr val="006C86"/>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	</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tables along with number of columns in a database]</a:t>
            </a:r>
            <a:endParaRPr lang="en-US" dirty="0">
              <a:solidFill>
                <a:srgbClr val="0070C0"/>
              </a:solidFill>
              <a:latin typeface="Liberation Mono"/>
              <a:ea typeface="Arial Unicode MS"/>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a:t>
            </a: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total number of columns and rows of all tables in a database]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a:t>
            </a:r>
            <a:r>
              <a:rPr lang="en-US" sz="2000" dirty="0">
                <a:latin typeface="Liberation Mono"/>
                <a:cs typeface="Arial" panose="020B0604020202020204" pitchFamily="34" charset="0"/>
              </a:rPr>
              <a:t>–v –v</a:t>
            </a:r>
          </a:p>
        </p:txBody>
      </p:sp>
    </p:spTree>
    <p:extLst>
      <p:ext uri="{BB962C8B-B14F-4D97-AF65-F5344CB8AC3E}">
        <p14:creationId xmlns:p14="http://schemas.microsoft.com/office/powerpoint/2010/main" xmlns="" val="190382406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mysqlshow.exe</a:t>
            </a:r>
          </a:p>
        </p:txBody>
      </p:sp>
      <p:sp>
        <p:nvSpPr>
          <p:cNvPr id="9" name="Rectangle 8"/>
          <p:cNvSpPr/>
          <p:nvPr/>
        </p:nvSpPr>
        <p:spPr>
          <a:xfrm>
            <a:off x="695400" y="1459359"/>
            <a:ext cx="10801200" cy="3045449"/>
          </a:xfrm>
          <a:prstGeom prst="rect">
            <a:avLst/>
          </a:prstGeom>
        </p:spPr>
        <p:txBody>
          <a:bodyPr wrap="square">
            <a:spAutoFit/>
          </a:bodyPr>
          <a:lstStyle/>
          <a:p>
            <a:pPr>
              <a:lnSpc>
                <a:spcPct val="150000"/>
              </a:lnSpc>
            </a:pPr>
            <a:r>
              <a:rPr lang="en-IN" dirty="0">
                <a:solidFill>
                  <a:srgbClr val="00B050"/>
                </a:solidFill>
                <a:latin typeface="Liberation Mono"/>
                <a:cs typeface="Arial" panose="020B0604020202020204" pitchFamily="34" charset="0"/>
              </a:rPr>
              <a:t>[</a:t>
            </a:r>
            <a:r>
              <a:rPr lang="en-US" dirty="0">
                <a:solidFill>
                  <a:srgbClr val="00B050"/>
                </a:solidFill>
                <a:latin typeface="Liberation Mono"/>
                <a:cs typeface="Arial" panose="020B0604020202020204" pitchFamily="34" charset="0"/>
              </a:rPr>
              <a:t>Display all columns of a table</a:t>
            </a:r>
            <a:r>
              <a:rPr lang="en-IN" dirty="0">
                <a:solidFill>
                  <a:srgbClr val="00B050"/>
                </a:solidFill>
                <a:latin typeface="Liberation Mono"/>
                <a:cs typeface="Arial" panose="020B0604020202020204" pitchFamily="34" charset="0"/>
              </a:rPr>
              <a:t>]</a:t>
            </a:r>
            <a:endParaRPr lang="en-US" dirty="0">
              <a:solidFill>
                <a:srgbClr val="00B050"/>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p>
          <a:p>
            <a:pPr>
              <a:lnSpc>
                <a:spcPct val="150000"/>
              </a:lnSpc>
            </a:pPr>
            <a:endParaRPr lang="en-US" sz="800" dirty="0">
              <a:solidFill>
                <a:srgbClr val="00B050"/>
              </a:solidFill>
              <a:latin typeface="Liberation Mono"/>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details about a specific column from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 empno</a:t>
            </a:r>
            <a:endParaRPr lang="en-US" sz="2000" dirty="0">
              <a:latin typeface="Liberation Mono"/>
              <a:cs typeface="Arial" panose="020B0604020202020204" pitchFamily="34" charset="0"/>
            </a:endParaRPr>
          </a:p>
          <a:p>
            <a:pPr>
              <a:lnSpc>
                <a:spcPct val="150000"/>
              </a:lnSpc>
            </a:pPr>
            <a:endParaRPr lang="en-US" sz="800" dirty="0">
              <a:solidFill>
                <a:schemeClr val="accent5">
                  <a:lumMod val="50000"/>
                </a:schemeClr>
              </a:solidFill>
              <a:latin typeface="Liberation Mono"/>
              <a:ea typeface="Arial Unicode MS"/>
              <a:cs typeface="Arial" panose="020B0604020202020204" pitchFamily="34" charset="0"/>
            </a:endParaRPr>
          </a:p>
          <a:p>
            <a:pPr>
              <a:lnSpc>
                <a:spcPct val="150000"/>
              </a:lnSpc>
            </a:pPr>
            <a:r>
              <a:rPr lang="en-US" dirty="0">
                <a:solidFill>
                  <a:srgbClr val="00B050"/>
                </a:solidFill>
                <a:latin typeface="Liberation Mono"/>
                <a:cs typeface="Arial" panose="020B0604020202020204" pitchFamily="34" charset="0"/>
              </a:rPr>
              <a:t>[Display both indexes and columns of a table]</a:t>
            </a:r>
          </a:p>
          <a:p>
            <a:pPr marL="285750" indent="-285750">
              <a:lnSpc>
                <a:spcPct val="150000"/>
              </a:lnSpc>
              <a:buFont typeface="Arial" panose="020B0604020202020204" pitchFamily="34" charset="0"/>
              <a:buChar char="•"/>
            </a:pPr>
            <a:r>
              <a:rPr lang="en-US" sz="2000" dirty="0">
                <a:solidFill>
                  <a:srgbClr val="006C86"/>
                </a:solidFill>
                <a:latin typeface="Liberation Mono"/>
                <a:cs typeface="Arial" panose="020B0604020202020204" pitchFamily="34" charset="0"/>
              </a:rPr>
              <a:t>C:\&gt; mysqlshow -hlocalhost -P3306 -uroot -proot </a:t>
            </a:r>
            <a:r>
              <a:rPr lang="en-IN" sz="2000" dirty="0">
                <a:latin typeface="Liberation Mono"/>
                <a:cs typeface="Arial" panose="020B0604020202020204" pitchFamily="34" charset="0"/>
              </a:rPr>
              <a:t>db1 emp</a:t>
            </a:r>
            <a:r>
              <a:rPr lang="en-US" sz="2000" dirty="0">
                <a:latin typeface="Liberation Mono"/>
                <a:cs typeface="Arial" panose="020B0604020202020204" pitchFamily="34" charset="0"/>
              </a:rPr>
              <a:t> –k</a:t>
            </a:r>
          </a:p>
        </p:txBody>
      </p:sp>
      <p:sp>
        <p:nvSpPr>
          <p:cNvPr id="5" name="Rectangle 4">
            <a:extLst>
              <a:ext uri="{FF2B5EF4-FFF2-40B4-BE49-F238E27FC236}">
                <a16:creationId xmlns:a16="http://schemas.microsoft.com/office/drawing/2014/main" xmlns="" id="{B6B8E21E-5F5D-488C-9A80-4ED21BD1D9ED}"/>
              </a:ext>
            </a:extLst>
          </p:cNvPr>
          <p:cNvSpPr/>
          <p:nvPr/>
        </p:nvSpPr>
        <p:spPr>
          <a:xfrm>
            <a:off x="695400" y="812267"/>
            <a:ext cx="8839200" cy="461665"/>
          </a:xfrm>
          <a:prstGeom prst="rect">
            <a:avLst/>
          </a:prstGeom>
        </p:spPr>
        <p:txBody>
          <a:bodyPr wrap="square">
            <a:spAutoFit/>
          </a:bodyPr>
          <a:lstStyle/>
          <a:p>
            <a:r>
              <a:rPr lang="en-US" sz="2400" b="1" dirty="0">
                <a:solidFill>
                  <a:srgbClr val="006C86"/>
                </a:solidFill>
              </a:rPr>
              <a:t>mysqlshow</a:t>
            </a:r>
            <a:r>
              <a:rPr lang="en-US" sz="2400" dirty="0"/>
              <a:t> </a:t>
            </a:r>
            <a:r>
              <a:rPr lang="en-US" sz="2000" dirty="0"/>
              <a:t>– Get Quick Info On MySQL DB, Table, Column </a:t>
            </a:r>
            <a:r>
              <a:rPr lang="en-US" sz="2000"/>
              <a:t>and Indexes</a:t>
            </a:r>
            <a:endParaRPr lang="en-US" sz="2000" dirty="0"/>
          </a:p>
        </p:txBody>
      </p:sp>
    </p:spTree>
    <p:extLst>
      <p:ext uri="{BB962C8B-B14F-4D97-AF65-F5344CB8AC3E}">
        <p14:creationId xmlns:p14="http://schemas.microsoft.com/office/powerpoint/2010/main" xmlns="" val="1903824061"/>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Source Command</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23518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Source command</a:t>
            </a:r>
          </a:p>
        </p:txBody>
      </p:sp>
      <p:sp>
        <p:nvSpPr>
          <p:cNvPr id="2" name="Rectangle 1"/>
          <p:cNvSpPr/>
          <p:nvPr/>
        </p:nvSpPr>
        <p:spPr>
          <a:xfrm>
            <a:off x="1741714" y="762000"/>
            <a:ext cx="8686800" cy="338554"/>
          </a:xfrm>
          <a:prstGeom prst="rect">
            <a:avLst/>
          </a:prstGeom>
        </p:spPr>
        <p:txBody>
          <a:bodyPr wrap="square">
            <a:spAutoFit/>
          </a:bodyPr>
          <a:lstStyle/>
          <a:p>
            <a:r>
              <a:rPr lang="en-IN" sz="1600" b="1" dirty="0">
                <a:latin typeface="Arial" panose="020B0604020202020204" pitchFamily="34" charset="0"/>
                <a:cs typeface="Arial" panose="020B0604020202020204" pitchFamily="34" charset="0"/>
              </a:rPr>
              <a:t>You can execute an SQL script file using the source command or \. command</a:t>
            </a:r>
          </a:p>
        </p:txBody>
      </p:sp>
      <p:sp>
        <p:nvSpPr>
          <p:cNvPr id="7" name="Rectangle 6"/>
          <p:cNvSpPr/>
          <p:nvPr/>
        </p:nvSpPr>
        <p:spPr>
          <a:xfrm>
            <a:off x="1763487" y="2131875"/>
            <a:ext cx="8719457" cy="1668405"/>
          </a:xfrm>
          <a:prstGeom prst="rect">
            <a:avLst/>
          </a:prstGeom>
        </p:spPr>
        <p:txBody>
          <a:bodyPr wrap="square">
            <a:spAutoFit/>
          </a:bodyPr>
          <a:lstStyle/>
          <a:p>
            <a:pPr marL="342900" indent="-342900">
              <a:lnSpc>
                <a:spcPct val="200000"/>
              </a:lnSpc>
              <a:buFont typeface="Arial" panose="020B0604020202020204" pitchFamily="34" charset="0"/>
              <a:buChar char="•"/>
            </a:pPr>
            <a:r>
              <a:rPr lang="en-IN" dirty="0">
                <a:solidFill>
                  <a:srgbClr val="0077AA"/>
                </a:solidFill>
                <a:latin typeface="Liberation Mono"/>
              </a:rPr>
              <a:t>\.</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'D:\mysqldemobld7.sql'</a:t>
            </a:r>
          </a:p>
          <a:p>
            <a:pPr marL="342900" indent="-342900">
              <a:lnSpc>
                <a:spcPct val="200000"/>
              </a:lnSpc>
              <a:buFont typeface="Arial" panose="020B0604020202020204" pitchFamily="34" charset="0"/>
              <a:buChar char="•"/>
            </a:pPr>
            <a:r>
              <a:rPr lang="en-IN" dirty="0">
                <a:solidFill>
                  <a:srgbClr val="0077AA"/>
                </a:solidFill>
                <a:latin typeface="Liberation Mono"/>
              </a:rPr>
              <a:t>SOURCE</a:t>
            </a:r>
            <a:r>
              <a:rPr lang="en-IN" dirty="0">
                <a:solidFill>
                  <a:schemeClr val="tx1">
                    <a:lumMod val="85000"/>
                    <a:lumOff val="15000"/>
                  </a:schemeClr>
                </a:solidFill>
                <a:latin typeface="Liberation Mono"/>
                <a:cs typeface="Arial" panose="020B0604020202020204" pitchFamily="34" charset="0"/>
              </a:rPr>
              <a:t> //infoserver1/infodomain1/Everyone/DBT/mysqldemobld7.sql</a:t>
            </a:r>
          </a:p>
        </p:txBody>
      </p:sp>
      <p:sp>
        <p:nvSpPr>
          <p:cNvPr id="8" name="Rectangle 7"/>
          <p:cNvSpPr/>
          <p:nvPr/>
        </p:nvSpPr>
        <p:spPr>
          <a:xfrm>
            <a:off x="1676400" y="1295400"/>
            <a:ext cx="8839200" cy="707886"/>
          </a:xfrm>
          <a:prstGeom prst="rect">
            <a:avLst/>
          </a:prstGeom>
        </p:spPr>
        <p:txBody>
          <a:bodyPr wrap="square">
            <a:spAutoFit/>
          </a:bodyPr>
          <a:lstStyle/>
          <a:p>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file_name</a:t>
            </a:r>
          </a:p>
          <a:p>
            <a:r>
              <a:rPr lang="en-US" sz="2000" dirty="0">
                <a:solidFill>
                  <a:srgbClr val="0077AA"/>
                </a:solidFill>
                <a:latin typeface="Liberation Mono"/>
              </a:rPr>
              <a:t>     source file_name</a:t>
            </a:r>
          </a:p>
        </p:txBody>
      </p:sp>
    </p:spTree>
    <p:extLst>
      <p:ext uri="{BB962C8B-B14F-4D97-AF65-F5344CB8AC3E}">
        <p14:creationId xmlns:p14="http://schemas.microsoft.com/office/powerpoint/2010/main" xmlns="" val="2514119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COLUMNS </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8420307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EMP &amp; DEPT Table structure</a:t>
            </a:r>
            <a:endParaRPr lang="en-IN" b="1" dirty="0">
              <a:latin typeface="Arial" pitchFamily="34" charset="0"/>
              <a:cs typeface="Arial" pitchFamily="34" charset="0"/>
            </a:endParaRPr>
          </a:p>
        </p:txBody>
      </p:sp>
      <p:pic>
        <p:nvPicPr>
          <p:cNvPr id="4" name="Picture 3"/>
          <p:cNvPicPr>
            <a:picLocks noChangeAspect="1"/>
          </p:cNvPicPr>
          <p:nvPr/>
        </p:nvPicPr>
        <p:blipFill>
          <a:blip r:embed="rId2" cstate="print"/>
          <a:stretch>
            <a:fillRect/>
          </a:stretch>
        </p:blipFill>
        <p:spPr>
          <a:xfrm>
            <a:off x="2590800" y="1271650"/>
            <a:ext cx="6325084" cy="3086778"/>
          </a:xfrm>
          <a:prstGeom prst="rect">
            <a:avLst/>
          </a:prstGeom>
        </p:spPr>
      </p:pic>
      <p:pic>
        <p:nvPicPr>
          <p:cNvPr id="5" name="Picture 4"/>
          <p:cNvPicPr>
            <a:picLocks noChangeAspect="1"/>
          </p:cNvPicPr>
          <p:nvPr/>
        </p:nvPicPr>
        <p:blipFill>
          <a:blip r:embed="rId3" cstate="print"/>
          <a:stretch>
            <a:fillRect/>
          </a:stretch>
        </p:blipFill>
        <p:spPr>
          <a:xfrm>
            <a:off x="2590800" y="4477293"/>
            <a:ext cx="6325084" cy="1805057"/>
          </a:xfrm>
          <a:prstGeom prst="rect">
            <a:avLst/>
          </a:prstGeom>
        </p:spPr>
      </p:pic>
    </p:spTree>
    <p:extLst>
      <p:ext uri="{BB962C8B-B14F-4D97-AF65-F5344CB8AC3E}">
        <p14:creationId xmlns:p14="http://schemas.microsoft.com/office/powerpoint/2010/main" xmlns="" val="2378881195"/>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COLUMNS Syntax</a:t>
            </a:r>
          </a:p>
        </p:txBody>
      </p:sp>
      <p:sp>
        <p:nvSpPr>
          <p:cNvPr id="3" name="Rectangle 2"/>
          <p:cNvSpPr/>
          <p:nvPr/>
        </p:nvSpPr>
        <p:spPr>
          <a:xfrm>
            <a:off x="609600" y="2637980"/>
            <a:ext cx="9906000"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IN </a:t>
            </a:r>
            <a:r>
              <a:rPr lang="en-IN" dirty="0">
                <a:latin typeface="Liberation Mono"/>
                <a:ea typeface="Times New Roman" panose="02020603050405020304" pitchFamily="18"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FULL COLUMNS FROM </a:t>
            </a:r>
            <a:r>
              <a:rPr lang="en-IN" dirty="0">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WITH PRIVILEGES</a:t>
            </a:r>
            <a:r>
              <a:rPr lang="en-IN" dirty="0">
                <a:solidFill>
                  <a:schemeClr val="accent3">
                    <a:lumMod val="50000"/>
                  </a:schemeClr>
                </a:solidFill>
                <a:latin typeface="Liberation Mono"/>
                <a:ea typeface="Times New Roman" panose="02020603050405020304" pitchFamily="18" charset="0"/>
              </a:rPr>
              <a:t>	</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FROM </a:t>
            </a:r>
            <a:r>
              <a:rPr lang="en-IN" dirty="0">
                <a:latin typeface="Liberation Mono"/>
                <a:ea typeface="Times New Roman" panose="02020603050405020304" pitchFamily="18" charset="0"/>
              </a:rPr>
              <a:t>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user01.emp;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LIKE 'E%’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STARTING WITH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 COLUMNS FROM </a:t>
            </a:r>
            <a:r>
              <a:rPr lang="en-IN" dirty="0">
                <a:latin typeface="Liberation Mono"/>
                <a:ea typeface="Times New Roman" panose="02020603050405020304" pitchFamily="18" charset="0"/>
              </a:rPr>
              <a:t>emp</a:t>
            </a:r>
            <a:r>
              <a:rPr lang="en-IN" dirty="0">
                <a:solidFill>
                  <a:srgbClr val="0077AA"/>
                </a:solidFill>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WHERE FIELD IN </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ONLY ENAME COLUMN</a:t>
            </a:r>
          </a:p>
        </p:txBody>
      </p:sp>
      <p:sp>
        <p:nvSpPr>
          <p:cNvPr id="4" name="Rectangle 3"/>
          <p:cNvSpPr/>
          <p:nvPr/>
        </p:nvSpPr>
        <p:spPr>
          <a:xfrm>
            <a:off x="609600" y="1438871"/>
            <a:ext cx="7862664" cy="707886"/>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COLUMNS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FIELDS</a:t>
            </a:r>
            <a:r>
              <a:rPr lang="en-IN" sz="2000" dirty="0">
                <a:solidFill>
                  <a:srgbClr val="000000"/>
                </a:solidFill>
                <a:latin typeface="Liberation Mono"/>
              </a:rPr>
              <a:t>} {</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tbl_name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xmlns="" val="141328063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896616"/>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E363A54F-8C67-4BC5-9DA7-415C81521D3D}"/>
              </a:ext>
            </a:extLst>
          </p:cNvPr>
          <p:cNvSpPr/>
          <p:nvPr/>
        </p:nvSpPr>
        <p:spPr>
          <a:xfrm>
            <a:off x="407368" y="908720"/>
            <a:ext cx="8712968" cy="400110"/>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spTree>
    <p:extLst>
      <p:ext uri="{BB962C8B-B14F-4D97-AF65-F5344CB8AC3E}">
        <p14:creationId xmlns:p14="http://schemas.microsoft.com/office/powerpoint/2010/main" xmlns="" val="40340639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24836120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Syntax</a:t>
            </a:r>
            <a:endParaRPr lang="en-IN" b="1" dirty="0">
              <a:latin typeface="Arial" pitchFamily="34" charset="0"/>
              <a:cs typeface="Arial" pitchFamily="34" charset="0"/>
            </a:endParaRPr>
          </a:p>
        </p:txBody>
      </p:sp>
      <p:sp>
        <p:nvSpPr>
          <p:cNvPr id="3" name="Rectangle 2"/>
          <p:cNvSpPr/>
          <p:nvPr/>
        </p:nvSpPr>
        <p:spPr>
          <a:xfrm>
            <a:off x="609600" y="2402176"/>
            <a:ext cx="9906000" cy="1477328"/>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FULL</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FF0000"/>
                </a:solidFill>
                <a:latin typeface="Liberation Mono"/>
                <a:ea typeface="Arial Unicode MS"/>
                <a:cs typeface="Arial" panose="020B0604020202020204" pitchFamily="34" charset="0"/>
              </a:rPr>
              <a:t>// WITH TABLE TYPE</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a:t>
            </a:r>
            <a:endParaRPr lang="en-IN" dirty="0">
              <a:solidFill>
                <a:srgbClr val="FF0000"/>
              </a:solidFill>
              <a:latin typeface="Liberation Mono"/>
              <a:ea typeface="Arial Unicode MS"/>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 </a:t>
            </a:r>
            <a:r>
              <a:rPr lang="en-IN" dirty="0">
                <a:solidFill>
                  <a:srgbClr val="0077AA"/>
                </a:solidFill>
                <a:latin typeface="Liberation Mono"/>
                <a:ea typeface="Times New Roman" panose="02020603050405020304" pitchFamily="18" charset="0"/>
              </a:rPr>
              <a:t>OR</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'B%';</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TABLES</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WHERE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TABLES_IN_USER01</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'EMP'</a:t>
            </a:r>
            <a:r>
              <a:rPr lang="en-IN" dirty="0">
                <a:solidFill>
                  <a:schemeClr val="tx1">
                    <a:lumMod val="65000"/>
                    <a:lumOff val="35000"/>
                  </a:schemeClr>
                </a:solidFill>
                <a:latin typeface="Liberation Mono"/>
              </a:rPr>
              <a:t>)</a:t>
            </a:r>
            <a:r>
              <a:rPr lang="en-IN" dirty="0">
                <a:latin typeface="Liberation Mono"/>
                <a:ea typeface="Arial Unicode MS"/>
                <a:cs typeface="Arial" panose="020B0604020202020204" pitchFamily="34" charset="0"/>
              </a:rPr>
              <a:t>;</a:t>
            </a:r>
          </a:p>
        </p:txBody>
      </p:sp>
      <p:sp>
        <p:nvSpPr>
          <p:cNvPr id="4" name="Rectangle 3"/>
          <p:cNvSpPr/>
          <p:nvPr/>
        </p:nvSpPr>
        <p:spPr>
          <a:xfrm>
            <a:off x="609600" y="1411070"/>
            <a:ext cx="7986730"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FULL</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TABLES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xmlns="" val="196350664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SHOW </a:t>
            </a:r>
            <a:r>
              <a:rPr lang="en-IN" sz="4800" dirty="0">
                <a:solidFill>
                  <a:srgbClr val="DC525C"/>
                </a:solidFill>
                <a:latin typeface="Segoe UI Light" panose="020B0502040204020203" pitchFamily="34" charset="0"/>
                <a:cs typeface="Segoe UI Light" panose="020B0502040204020203" pitchFamily="34" charset="0"/>
              </a:rPr>
              <a:t>TABLES STATUS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26197834"/>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TABLES STATUS Syntax</a:t>
            </a:r>
            <a:endParaRPr lang="en-IN" b="1" dirty="0">
              <a:latin typeface="Arial" pitchFamily="34" charset="0"/>
              <a:cs typeface="Arial" pitchFamily="34" charset="0"/>
            </a:endParaRPr>
          </a:p>
        </p:txBody>
      </p:sp>
      <p:sp>
        <p:nvSpPr>
          <p:cNvPr id="3" name="Rectangle 2"/>
          <p:cNvSpPr/>
          <p:nvPr/>
        </p:nvSpPr>
        <p:spPr>
          <a:xfrm>
            <a:off x="609600" y="2360474"/>
            <a:ext cx="9906000"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user01; </a:t>
            </a:r>
            <a:endParaRPr lang="en-IN" b="1" dirty="0">
              <a:solidFill>
                <a:srgbClr val="FF0000"/>
              </a:solidFill>
              <a:latin typeface="Liberation Mono"/>
              <a:ea typeface="Arial Unicode MS"/>
              <a:cs typeface="Arial" panose="020B0604020202020204" pitchFamily="34"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a:t>
            </a:r>
            <a:r>
              <a:rPr lang="en-IN" dirty="0">
                <a:latin typeface="Liberation Mono"/>
                <a:ea typeface="Arial Unicode MS"/>
                <a:cs typeface="Arial" panose="020B0604020202020204" pitchFamily="34" charset="0"/>
              </a:rPr>
              <a:t> user01;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ea typeface="Arial Unicode MS"/>
                <a:cs typeface="Arial" panose="020B0604020202020204" pitchFamily="34" charset="0"/>
              </a:rPr>
              <a:t> </a:t>
            </a:r>
            <a:r>
              <a:rPr lang="en-IN" dirty="0">
                <a:solidFill>
                  <a:srgbClr val="DD4A68"/>
                </a:solidFill>
                <a:latin typeface="Liberation Mono"/>
                <a:ea typeface="Times New Roman" panose="02020603050405020304" pitchFamily="18" charset="0"/>
              </a:rPr>
              <a:t>STATUS</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LIKE</a:t>
            </a:r>
            <a:r>
              <a:rPr lang="en-IN" dirty="0">
                <a:latin typeface="Liberation Mono"/>
                <a:ea typeface="Arial Unicode MS"/>
                <a:cs typeface="Arial" panose="020B0604020202020204" pitchFamily="34" charset="0"/>
              </a:rPr>
              <a:t> 'emp';</a:t>
            </a:r>
          </a:p>
        </p:txBody>
      </p:sp>
      <p:sp>
        <p:nvSpPr>
          <p:cNvPr id="4" name="Rectangle 3"/>
          <p:cNvSpPr/>
          <p:nvPr/>
        </p:nvSpPr>
        <p:spPr>
          <a:xfrm>
            <a:off x="609600" y="1428572"/>
            <a:ext cx="90147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TABLE</a:t>
            </a:r>
            <a:r>
              <a:rPr lang="en-IN" sz="2000" dirty="0">
                <a:solidFill>
                  <a:srgbClr val="000000"/>
                </a:solidFill>
                <a:latin typeface="Liberation Mono"/>
              </a:rPr>
              <a:t> </a:t>
            </a:r>
            <a:r>
              <a:rPr lang="en-IN" sz="2000" dirty="0">
                <a:solidFill>
                  <a:srgbClr val="0077AA"/>
                </a:solidFill>
                <a:latin typeface="Liberation Mono"/>
              </a:rPr>
              <a:t>STATUS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a:t>
            </a:r>
            <a:r>
              <a:rPr lang="en-IN" sz="2000" dirty="0">
                <a:solidFill>
                  <a:srgbClr val="0077AA"/>
                </a:solidFill>
                <a:latin typeface="Liberation Mono"/>
              </a:rPr>
              <a:t>FROM</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IN</a:t>
            </a:r>
            <a:r>
              <a:rPr lang="en-IN" sz="2000" dirty="0">
                <a:solidFill>
                  <a:srgbClr val="000000"/>
                </a:solidFill>
                <a:latin typeface="Liberation Mono"/>
              </a:rPr>
              <a:t>} </a:t>
            </a:r>
            <a:r>
              <a:rPr lang="en-IN" sz="2000" i="1" dirty="0">
                <a:solidFill>
                  <a:srgbClr val="000000"/>
                </a:solidFill>
                <a:latin typeface="Liberation Mono"/>
              </a:rPr>
              <a:t>db_name</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Tree>
    <p:extLst>
      <p:ext uri="{BB962C8B-B14F-4D97-AF65-F5344CB8AC3E}">
        <p14:creationId xmlns:p14="http://schemas.microsoft.com/office/powerpoint/2010/main" xmlns="" val="426132835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SHOW VARIABLES</a:t>
            </a:r>
            <a:endParaRPr lang="en-US" dirty="0"/>
          </a:p>
        </p:txBody>
      </p:sp>
      <p:sp>
        <p:nvSpPr>
          <p:cNvPr id="3" name="Rectangle 2"/>
          <p:cNvSpPr/>
          <p:nvPr/>
        </p:nvSpPr>
        <p:spPr>
          <a:xfrm>
            <a:off x="1689100" y="3200400"/>
            <a:ext cx="8826500" cy="400110"/>
          </a:xfrm>
          <a:prstGeom prst="rect">
            <a:avLst/>
          </a:prstGeom>
        </p:spPr>
        <p:txBody>
          <a:bodyPr wrap="square">
            <a:spAutoFit/>
          </a:bodyPr>
          <a:lstStyle/>
          <a:p>
            <a:pPr algn="ctr"/>
            <a:r>
              <a:rPr lang="en-IN" sz="2000" dirty="0">
                <a:latin typeface="Segoe UI Light" panose="020B0502040204020203" pitchFamily="34" charset="0"/>
                <a:cs typeface="Segoe UI Light" panose="020B0502040204020203" pitchFamily="34" charset="0"/>
              </a:rPr>
              <a:t>shows the values of MySQL system variables.</a:t>
            </a:r>
          </a:p>
        </p:txBody>
      </p:sp>
    </p:spTree>
    <p:extLst>
      <p:ext uri="{BB962C8B-B14F-4D97-AF65-F5344CB8AC3E}">
        <p14:creationId xmlns:p14="http://schemas.microsoft.com/office/powerpoint/2010/main" xmlns="" val="172543098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US" b="1" dirty="0">
                <a:latin typeface="Arial" pitchFamily="34" charset="0"/>
                <a:cs typeface="Arial" pitchFamily="34" charset="0"/>
              </a:rPr>
              <a:t>SHOW VARIABLES Syntax</a:t>
            </a:r>
            <a:endParaRPr lang="en-IN" b="1" dirty="0">
              <a:latin typeface="Arial" pitchFamily="34" charset="0"/>
              <a:cs typeface="Arial" pitchFamily="34" charset="0"/>
            </a:endParaRPr>
          </a:p>
        </p:txBody>
      </p:sp>
      <p:sp>
        <p:nvSpPr>
          <p:cNvPr id="6" name="Rectangle 5"/>
          <p:cNvSpPr/>
          <p:nvPr/>
        </p:nvSpPr>
        <p:spPr>
          <a:xfrm>
            <a:off x="609600" y="1447800"/>
            <a:ext cx="7915292"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7AA"/>
                </a:solidFill>
                <a:latin typeface="Liberation Mono"/>
              </a:rPr>
              <a:t>GLOBAL</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SESSION</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VARIABLES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4" name="Rectangle 3"/>
          <p:cNvSpPr/>
          <p:nvPr/>
        </p:nvSpPr>
        <p:spPr>
          <a:xfrm>
            <a:off x="609600" y="2780928"/>
            <a:ext cx="4565994" cy="646331"/>
          </a:xfrm>
          <a:prstGeom prst="rect">
            <a:avLst/>
          </a:prstGeom>
        </p:spPr>
        <p:txBody>
          <a:bodyPr wrap="square">
            <a:spAutoFit/>
          </a:bodyPr>
          <a:lstStyle/>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0</a:t>
            </a:r>
            <a:r>
              <a:rPr lang="en-US" dirty="0"/>
              <a:t>;</a:t>
            </a:r>
          </a:p>
          <a:p>
            <a:r>
              <a:rPr lang="en-US" dirty="0">
                <a:solidFill>
                  <a:srgbClr val="0077AA"/>
                </a:solidFill>
                <a:latin typeface="Liberation Mono"/>
              </a:rPr>
              <a:t>SET</a:t>
            </a:r>
            <a:r>
              <a:rPr lang="en-US" dirty="0"/>
              <a:t> </a:t>
            </a:r>
            <a:r>
              <a:rPr lang="en-US" dirty="0">
                <a:solidFill>
                  <a:srgbClr val="0077AA"/>
                </a:solidFill>
                <a:latin typeface="Liberation Mono"/>
              </a:rPr>
              <a:t>SQL_SAFE_UPDATES</a:t>
            </a:r>
            <a:r>
              <a:rPr lang="en-US" dirty="0"/>
              <a:t> </a:t>
            </a:r>
            <a:r>
              <a:rPr lang="en-US" dirty="0">
                <a:solidFill>
                  <a:schemeClr val="accent5">
                    <a:lumMod val="50000"/>
                  </a:schemeClr>
                </a:solidFill>
              </a:rPr>
              <a:t>=</a:t>
            </a:r>
            <a:r>
              <a:rPr lang="en-US" dirty="0"/>
              <a:t> </a:t>
            </a:r>
            <a:r>
              <a:rPr lang="en-US" dirty="0">
                <a:solidFill>
                  <a:srgbClr val="669900"/>
                </a:solidFill>
                <a:latin typeface="Liberation Mono"/>
              </a:rPr>
              <a:t>false</a:t>
            </a:r>
            <a:r>
              <a:rPr lang="en-US" dirty="0"/>
              <a:t>;</a:t>
            </a:r>
          </a:p>
        </p:txBody>
      </p:sp>
      <p:sp>
        <p:nvSpPr>
          <p:cNvPr id="5" name="Rectangle 4"/>
          <p:cNvSpPr/>
          <p:nvPr/>
        </p:nvSpPr>
        <p:spPr>
          <a:xfrm>
            <a:off x="609600" y="3929066"/>
            <a:ext cx="6700846" cy="430887"/>
          </a:xfrm>
          <a:prstGeom prst="rect">
            <a:avLst/>
          </a:prstGeom>
        </p:spPr>
        <p:txBody>
          <a:bodyPr wrap="square">
            <a:spAutoFit/>
          </a:bodyPr>
          <a:lstStyle/>
          <a:p>
            <a:r>
              <a:rPr lang="en-US" sz="2200" dirty="0">
                <a:latin typeface="Liberation Mono"/>
              </a:rPr>
              <a:t>Enable/Disable :- </a:t>
            </a:r>
            <a:r>
              <a:rPr lang="en-US" sz="2200" dirty="0">
                <a:solidFill>
                  <a:srgbClr val="669900"/>
                </a:solidFill>
                <a:latin typeface="Liberation Mono"/>
              </a:rPr>
              <a:t>1 </a:t>
            </a:r>
            <a:r>
              <a:rPr lang="en-US" sz="2200" dirty="0">
                <a:solidFill>
                  <a:schemeClr val="tx1">
                    <a:lumMod val="65000"/>
                    <a:lumOff val="35000"/>
                  </a:schemeClr>
                </a:solidFill>
                <a:latin typeface="Liberation Mono"/>
              </a:rPr>
              <a:t>(</a:t>
            </a:r>
            <a:r>
              <a:rPr lang="en-US" sz="2200" dirty="0">
                <a:solidFill>
                  <a:srgbClr val="669900"/>
                </a:solidFill>
                <a:latin typeface="Liberation Mono"/>
              </a:rPr>
              <a:t>true</a:t>
            </a:r>
            <a:r>
              <a:rPr lang="en-US" sz="2200" dirty="0">
                <a:solidFill>
                  <a:schemeClr val="tx1">
                    <a:lumMod val="65000"/>
                    <a:lumOff val="35000"/>
                  </a:schemeClr>
                </a:solidFill>
                <a:latin typeface="Liberation Mono"/>
              </a:rPr>
              <a:t>)  /</a:t>
            </a:r>
            <a:r>
              <a:rPr lang="en-US" sz="2200" dirty="0">
                <a:solidFill>
                  <a:srgbClr val="669900"/>
                </a:solidFill>
                <a:latin typeface="Liberation Mono"/>
              </a:rPr>
              <a:t> 0 </a:t>
            </a:r>
            <a:r>
              <a:rPr lang="en-US" sz="2200" dirty="0">
                <a:solidFill>
                  <a:schemeClr val="tx1">
                    <a:lumMod val="65000"/>
                    <a:lumOff val="35000"/>
                  </a:schemeClr>
                </a:solidFill>
                <a:latin typeface="Liberation Mono"/>
              </a:rPr>
              <a:t>(</a:t>
            </a:r>
            <a:r>
              <a:rPr lang="en-US" sz="2200" dirty="0">
                <a:solidFill>
                  <a:srgbClr val="669900"/>
                </a:solidFill>
                <a:latin typeface="Liberation Mono"/>
              </a:rPr>
              <a:t>false</a:t>
            </a:r>
            <a:r>
              <a:rPr lang="en-US" sz="2200" dirty="0">
                <a:solidFill>
                  <a:schemeClr val="tx1">
                    <a:lumMod val="65000"/>
                    <a:lumOff val="35000"/>
                  </a:schemeClr>
                </a:solidFill>
                <a:latin typeface="Liberation Mono"/>
              </a:rPr>
              <a:t>)</a:t>
            </a:r>
          </a:p>
        </p:txBody>
      </p:sp>
    </p:spTree>
    <p:extLst>
      <p:ext uri="{BB962C8B-B14F-4D97-AF65-F5344CB8AC3E}">
        <p14:creationId xmlns:p14="http://schemas.microsoft.com/office/powerpoint/2010/main" xmlns="" val="236315383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689100" y="4115545"/>
            <a:ext cx="4572000"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999999"/>
                </a:solidFill>
                <a:latin typeface="Liberation Mono"/>
              </a:rPr>
              <a:t>[</a:t>
            </a:r>
            <a:r>
              <a:rPr lang="en-IN" dirty="0">
                <a:solidFill>
                  <a:srgbClr val="0077AA"/>
                </a:solidFill>
                <a:latin typeface="Liberation Mono"/>
              </a:rPr>
              <a:t>GLOBAL</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SESSION</a:t>
            </a:r>
            <a:r>
              <a:rPr lang="en-IN" dirty="0">
                <a:solidFill>
                  <a:srgbClr val="999999"/>
                </a:solidFill>
                <a:latin typeface="Liberation Mono"/>
              </a:rPr>
              <a:t>]</a:t>
            </a:r>
            <a:r>
              <a:rPr lang="en-IN" dirty="0">
                <a:solidFill>
                  <a:srgbClr val="000000"/>
                </a:solidFill>
                <a:latin typeface="Liberation Mono"/>
              </a:rPr>
              <a:t> </a:t>
            </a:r>
            <a:r>
              <a:rPr lang="en-IN" dirty="0">
                <a:solidFill>
                  <a:srgbClr val="0077AA"/>
                </a:solidFill>
                <a:latin typeface="Liberation Mono"/>
              </a:rPr>
              <a:t>VARIABLES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Tree>
    <p:extLst>
      <p:ext uri="{BB962C8B-B14F-4D97-AF65-F5344CB8AC3E}">
        <p14:creationId xmlns:p14="http://schemas.microsoft.com/office/powerpoint/2010/main" xmlns="" val="301535575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Explain</a:t>
            </a:r>
          </a:p>
        </p:txBody>
      </p:sp>
    </p:spTree>
    <p:extLst>
      <p:ext uri="{BB962C8B-B14F-4D97-AF65-F5344CB8AC3E}">
        <p14:creationId xmlns:p14="http://schemas.microsoft.com/office/powerpoint/2010/main" xmlns="" val="138059692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5" name="Rectangle 4"/>
          <p:cNvSpPr/>
          <p:nvPr/>
        </p:nvSpPr>
        <p:spPr>
          <a:xfrm>
            <a:off x="335361" y="1628800"/>
            <a:ext cx="10180240" cy="707886"/>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a:t>
            </a:r>
            <a:r>
              <a:rPr lang="en-IN" sz="2000" dirty="0">
                <a:solidFill>
                  <a:srgbClr val="000000"/>
                </a:solidFill>
                <a:latin typeface="Liberation Mono"/>
              </a:rPr>
              <a:t>tbl_name</a:t>
            </a:r>
            <a:r>
              <a:rPr lang="en-IN" sz="2000" dirty="0">
                <a:solidFill>
                  <a:srgbClr val="0077AA"/>
                </a:solidFill>
                <a:latin typeface="Liberation Mono"/>
              </a:rPr>
              <a:t> [</a:t>
            </a:r>
            <a:r>
              <a:rPr lang="en-IN" sz="2000" dirty="0">
                <a:solidFill>
                  <a:srgbClr val="000000"/>
                </a:solidFill>
                <a:latin typeface="Liberation Mono"/>
              </a:rPr>
              <a:t>col_name</a:t>
            </a:r>
            <a:r>
              <a:rPr lang="en-IN" sz="2000" dirty="0">
                <a:solidFill>
                  <a:srgbClr val="0077AA"/>
                </a:solidFill>
                <a:latin typeface="Liberation Mono"/>
              </a:rPr>
              <a:t>]</a:t>
            </a:r>
          </a:p>
        </p:txBody>
      </p:sp>
      <p:sp>
        <p:nvSpPr>
          <p:cNvPr id="6" name="Rectangle 5"/>
          <p:cNvSpPr/>
          <p:nvPr/>
        </p:nvSpPr>
        <p:spPr>
          <a:xfrm>
            <a:off x="335360" y="2878604"/>
            <a:ext cx="9875440"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ename;</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DESCRIBE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p>
          <a:p>
            <a:pPr marL="285750" indent="-285750">
              <a:lnSpc>
                <a:spcPct val="150000"/>
              </a:lnSpc>
              <a:buFont typeface="Arial" panose="020B0604020202020204" pitchFamily="34" charset="0"/>
              <a:buChar char="•"/>
            </a:pPr>
            <a:r>
              <a:rPr lang="en-IN" dirty="0">
                <a:solidFill>
                  <a:srgbClr val="0070C0"/>
                </a:solidFill>
                <a:latin typeface="Liberation Mono"/>
                <a:ea typeface="Arial Unicode MS"/>
                <a:cs typeface="Arial" panose="020B0604020202020204" pitchFamily="34" charset="0"/>
              </a:rPr>
              <a:t>EXPLAIN </a:t>
            </a:r>
            <a:r>
              <a:rPr lang="en-IN" dirty="0">
                <a:latin typeface="Liberation Mono"/>
                <a:ea typeface="Arial Unicode MS"/>
                <a:cs typeface="Arial" panose="020B0604020202020204" pitchFamily="34" charset="0"/>
              </a:rPr>
              <a:t>emp</a:t>
            </a:r>
            <a:r>
              <a:rPr lang="en-IN" dirty="0">
                <a:solidFill>
                  <a:srgbClr val="0070C0"/>
                </a:solidFill>
                <a:latin typeface="Liberation Mono"/>
                <a:ea typeface="Arial Unicode MS"/>
                <a:cs typeface="Arial" panose="020B0604020202020204" pitchFamily="34" charset="0"/>
              </a:rPr>
              <a:t> </a:t>
            </a:r>
            <a:r>
              <a:rPr lang="en-IN" dirty="0">
                <a:latin typeface="Liberation Mono"/>
                <a:ea typeface="Arial Unicode MS"/>
                <a:cs typeface="Arial" panose="020B0604020202020204" pitchFamily="34" charset="0"/>
              </a:rPr>
              <a:t>empno;</a:t>
            </a:r>
          </a:p>
        </p:txBody>
      </p:sp>
      <p:sp>
        <p:nvSpPr>
          <p:cNvPr id="7" name="Rectangle 6"/>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
        <p:nvSpPr>
          <p:cNvPr id="9" name="Rectangle 8"/>
          <p:cNvSpPr/>
          <p:nvPr/>
        </p:nvSpPr>
        <p:spPr>
          <a:xfrm>
            <a:off x="335360" y="5406668"/>
            <a:ext cx="8686800" cy="338554"/>
          </a:xfrm>
          <a:prstGeom prst="rect">
            <a:avLst/>
          </a:prstGeom>
          <a:solidFill>
            <a:schemeClr val="accent4">
              <a:lumMod val="75000"/>
            </a:schemeClr>
          </a:solidFill>
        </p:spPr>
        <p:txBody>
          <a:bodyPr wrap="square">
            <a:spAutoFit/>
          </a:bodyPr>
          <a:lstStyle/>
          <a:p>
            <a:r>
              <a:rPr lang="en-US" sz="1600" dirty="0">
                <a:latin typeface="Arial" pitchFamily="34" charset="0"/>
                <a:ea typeface="+mj-ea"/>
                <a:cs typeface="Arial" pitchFamily="34" charset="0"/>
              </a:rPr>
              <a:t> </a:t>
            </a:r>
            <a:r>
              <a:rPr lang="en-IN" sz="1600" b="1" dirty="0">
                <a:latin typeface="Arial" panose="020B0604020202020204" pitchFamily="34" charset="0"/>
                <a:cs typeface="Arial" panose="020B0604020202020204" pitchFamily="34" charset="0"/>
              </a:rPr>
              <a:t>EXPLAIN works with SELECT, DELETE, INSERT, REPLACE, and UPDATE statements.</a:t>
            </a:r>
            <a:endParaRPr lang="en-US" sz="1600" dirty="0">
              <a:latin typeface="Arial" pitchFamily="34" charset="0"/>
              <a:ea typeface="+mj-ea"/>
              <a:cs typeface="Arial" pitchFamily="34" charset="0"/>
            </a:endParaRPr>
          </a:p>
        </p:txBody>
      </p:sp>
    </p:spTree>
    <p:extLst>
      <p:ext uri="{BB962C8B-B14F-4D97-AF65-F5344CB8AC3E}">
        <p14:creationId xmlns:p14="http://schemas.microsoft.com/office/powerpoint/2010/main" xmlns="" val="15734548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335361" y="1706702"/>
            <a:ext cx="10180240" cy="3170099"/>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{EXPLAIN | DESCRIBE | DESC}</a:t>
            </a:r>
          </a:p>
          <a:p>
            <a:pPr eaLnBrk="0" fontAlgn="base" hangingPunct="0">
              <a:spcBef>
                <a:spcPct val="0"/>
              </a:spcBef>
              <a:spcAft>
                <a:spcPct val="0"/>
              </a:spcAft>
            </a:pPr>
            <a:r>
              <a:rPr lang="en-IN" sz="2000" dirty="0">
                <a:solidFill>
                  <a:srgbClr val="0077AA"/>
                </a:solidFill>
                <a:latin typeface="Liberation Mono"/>
              </a:rPr>
              <a:t>    {explainable_stmt}</a:t>
            </a:r>
          </a:p>
          <a:p>
            <a:pPr eaLnBrk="0" fontAlgn="base" hangingPunct="0">
              <a:spcBef>
                <a:spcPct val="0"/>
              </a:spcBef>
              <a:spcAft>
                <a:spcPct val="0"/>
              </a:spcAft>
            </a:pPr>
            <a:endParaRPr lang="en-IN" sz="2000" dirty="0">
              <a:solidFill>
                <a:srgbClr val="0077AA"/>
              </a:solidFill>
              <a:latin typeface="Liberation Mono"/>
            </a:endParaRPr>
          </a:p>
          <a:p>
            <a:pPr eaLnBrk="0" fontAlgn="base" hangingPunct="0">
              <a:spcBef>
                <a:spcPct val="0"/>
              </a:spcBef>
              <a:spcAft>
                <a:spcPct val="0"/>
              </a:spcAft>
            </a:pPr>
            <a:r>
              <a:rPr lang="en-IN" sz="2000" dirty="0">
                <a:solidFill>
                  <a:srgbClr val="0077AA"/>
                </a:solidFill>
                <a:latin typeface="Liberation Mono"/>
              </a:rPr>
              <a:t>explainable_stmt: {</a:t>
            </a:r>
          </a:p>
          <a:p>
            <a:pPr eaLnBrk="0" fontAlgn="base" hangingPunct="0">
              <a:spcBef>
                <a:spcPct val="0"/>
              </a:spcBef>
              <a:spcAft>
                <a:spcPct val="0"/>
              </a:spcAft>
            </a:pPr>
            <a:r>
              <a:rPr lang="en-IN" sz="2000" dirty="0">
                <a:solidFill>
                  <a:srgbClr val="0077AA"/>
                </a:solidFill>
                <a:latin typeface="Liberation Mono"/>
              </a:rPr>
              <a:t>    SELECT statement</a:t>
            </a:r>
          </a:p>
          <a:p>
            <a:pPr eaLnBrk="0" fontAlgn="base" hangingPunct="0">
              <a:spcBef>
                <a:spcPct val="0"/>
              </a:spcBef>
              <a:spcAft>
                <a:spcPct val="0"/>
              </a:spcAft>
            </a:pPr>
            <a:r>
              <a:rPr lang="en-IN" sz="2000" dirty="0">
                <a:solidFill>
                  <a:srgbClr val="0077AA"/>
                </a:solidFill>
                <a:latin typeface="Liberation Mono"/>
              </a:rPr>
              <a:t>  | DELETE statement</a:t>
            </a:r>
          </a:p>
          <a:p>
            <a:pPr eaLnBrk="0" fontAlgn="base" hangingPunct="0">
              <a:spcBef>
                <a:spcPct val="0"/>
              </a:spcBef>
              <a:spcAft>
                <a:spcPct val="0"/>
              </a:spcAft>
            </a:pPr>
            <a:r>
              <a:rPr lang="en-IN" sz="2000" dirty="0">
                <a:solidFill>
                  <a:srgbClr val="0077AA"/>
                </a:solidFill>
                <a:latin typeface="Liberation Mono"/>
              </a:rPr>
              <a:t>  | INSERT statement</a:t>
            </a:r>
          </a:p>
          <a:p>
            <a:pPr eaLnBrk="0" fontAlgn="base" hangingPunct="0">
              <a:spcBef>
                <a:spcPct val="0"/>
              </a:spcBef>
              <a:spcAft>
                <a:spcPct val="0"/>
              </a:spcAft>
            </a:pPr>
            <a:r>
              <a:rPr lang="en-IN" sz="2000" dirty="0">
                <a:solidFill>
                  <a:srgbClr val="0077AA"/>
                </a:solidFill>
                <a:latin typeface="Liberation Mono"/>
              </a:rPr>
              <a:t>  | REPLACE statement</a:t>
            </a:r>
          </a:p>
          <a:p>
            <a:pPr eaLnBrk="0" fontAlgn="base" hangingPunct="0">
              <a:spcBef>
                <a:spcPct val="0"/>
              </a:spcBef>
              <a:spcAft>
                <a:spcPct val="0"/>
              </a:spcAft>
            </a:pPr>
            <a:r>
              <a:rPr lang="en-IN" sz="2000" dirty="0">
                <a:solidFill>
                  <a:srgbClr val="0077AA"/>
                </a:solidFill>
                <a:latin typeface="Liberation Mono"/>
              </a:rPr>
              <a:t>  | UPDATE statement</a:t>
            </a:r>
          </a:p>
          <a:p>
            <a:pPr eaLnBrk="0" fontAlgn="base" hangingPunct="0">
              <a:spcBef>
                <a:spcPct val="0"/>
              </a:spcBef>
              <a:spcAft>
                <a:spcPct val="0"/>
              </a:spcAft>
            </a:pPr>
            <a:r>
              <a:rPr lang="en-IN" sz="2000" dirty="0">
                <a:solidFill>
                  <a:srgbClr val="0077AA"/>
                </a:solidFill>
                <a:latin typeface="Liberation Mono"/>
              </a:rPr>
              <a:t>}</a:t>
            </a:r>
          </a:p>
        </p:txBody>
      </p:sp>
      <p:sp>
        <p:nvSpPr>
          <p:cNvPr id="9" name="Rectangle 8"/>
          <p:cNvSpPr/>
          <p:nvPr/>
        </p:nvSpPr>
        <p:spPr>
          <a:xfrm>
            <a:off x="396847" y="4833372"/>
            <a:ext cx="981395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empno=7788;</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EXPLAIN</a:t>
            </a:r>
            <a:r>
              <a:rPr lang="en-IN" sz="1600"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sz="1600"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sz="1600" dirty="0">
                <a:latin typeface="Liberation Mono"/>
                <a:cs typeface="Arial" panose="020B0604020202020204" pitchFamily="34" charset="0"/>
              </a:rPr>
              <a:t> emp </a:t>
            </a:r>
            <a:r>
              <a:rPr lang="en-IN" dirty="0">
                <a:solidFill>
                  <a:srgbClr val="0077AA"/>
                </a:solidFill>
                <a:latin typeface="Liberation Mono"/>
              </a:rPr>
              <a:t>INNER</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JOIN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USING</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explain</a:t>
            </a:r>
          </a:p>
        </p:txBody>
      </p:sp>
      <p:sp>
        <p:nvSpPr>
          <p:cNvPr id="2" name="Rectangle 1">
            <a:extLst>
              <a:ext uri="{FF2B5EF4-FFF2-40B4-BE49-F238E27FC236}">
                <a16:creationId xmlns:a16="http://schemas.microsoft.com/office/drawing/2014/main" xmlns="" id="{566A3366-AADE-4840-8D53-883539FD8C2B}"/>
              </a:ext>
            </a:extLst>
          </p:cNvPr>
          <p:cNvSpPr/>
          <p:nvPr/>
        </p:nvSpPr>
        <p:spPr>
          <a:xfrm>
            <a:off x="335360" y="703183"/>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DESCRIBE and EXPLAIN statements are synonyms. In practice, the DESCRIBE keyword is more often used to obtain information about table structure, whereas EXPLAIN is used to obtain a query execution plan.</a:t>
            </a:r>
          </a:p>
        </p:txBody>
      </p:sp>
    </p:spTree>
    <p:extLst>
      <p:ext uri="{BB962C8B-B14F-4D97-AF65-F5344CB8AC3E}">
        <p14:creationId xmlns:p14="http://schemas.microsoft.com/office/powerpoint/2010/main" xmlns="" val="15451439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D04167B9-CF4F-4BE8-BCF9-63B5235F3024}"/>
              </a:ext>
            </a:extLst>
          </p:cNvPr>
          <p:cNvSpPr txBox="1"/>
          <p:nvPr/>
        </p:nvSpPr>
        <p:spPr>
          <a:xfrm>
            <a:off x="263353" y="116632"/>
            <a:ext cx="2952328" cy="140038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 </a:t>
            </a:r>
            <a:r>
              <a:rPr lang="en-IN" sz="1700" dirty="0">
                <a:solidFill>
                  <a:srgbClr val="006C86"/>
                </a:solidFill>
                <a:latin typeface="Arial" panose="020B0604020202020204" pitchFamily="34" charset="0"/>
                <a:cs typeface="Arial" panose="020B0604020202020204" pitchFamily="34" charset="0"/>
              </a:rPr>
              <a:t>emp</a:t>
            </a:r>
            <a:r>
              <a:rPr lang="en-IN" sz="17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xmlns="" id="{87EE7AF9-3F3D-40C9-89C8-1F76A8E14EB9}"/>
              </a:ext>
            </a:extLst>
          </p:cNvPr>
          <p:cNvSpPr txBox="1"/>
          <p:nvPr/>
        </p:nvSpPr>
        <p:spPr>
          <a:xfrm>
            <a:off x="4007767" y="116632"/>
            <a:ext cx="3888432" cy="1661993"/>
          </a:xfrm>
          <a:prstGeom prst="rect">
            <a:avLst/>
          </a:prstGeom>
          <a:noFill/>
        </p:spPr>
        <p:txBody>
          <a:bodyPr wrap="square">
            <a:spAutoFit/>
          </a:bodyPr>
          <a:lstStyle/>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   int emp_no;</a:t>
            </a:r>
          </a:p>
          <a:p>
            <a:r>
              <a:rPr lang="en-IN" sz="1700" dirty="0">
                <a:latin typeface="Arial" panose="020B0604020202020204" pitchFamily="34" charset="0"/>
                <a:cs typeface="Arial" panose="020B0604020202020204" pitchFamily="34" charset="0"/>
              </a:rPr>
              <a:t>   char emp_name[50];</a:t>
            </a:r>
          </a:p>
          <a:p>
            <a:r>
              <a:rPr lang="en-IN" sz="1700" dirty="0">
                <a:latin typeface="Arial" panose="020B0604020202020204" pitchFamily="34" charset="0"/>
                <a:cs typeface="Arial" panose="020B0604020202020204" pitchFamily="34" charset="0"/>
              </a:rPr>
              <a:t>   int salary;</a:t>
            </a:r>
          </a:p>
          <a:p>
            <a:r>
              <a:rPr lang="en-IN" sz="1700" dirty="0">
                <a:latin typeface="Arial" panose="020B0604020202020204" pitchFamily="34" charset="0"/>
                <a:cs typeface="Arial" panose="020B0604020202020204" pitchFamily="34" charset="0"/>
              </a:rPr>
              <a:t>};</a:t>
            </a:r>
          </a:p>
          <a:p>
            <a:r>
              <a:rPr lang="en-IN" sz="1700" dirty="0">
                <a:latin typeface="Arial" panose="020B0604020202020204" pitchFamily="34" charset="0"/>
                <a:cs typeface="Arial" panose="020B0604020202020204" pitchFamily="34" charset="0"/>
              </a:rPr>
              <a:t>struct </a:t>
            </a:r>
            <a:r>
              <a:rPr lang="en-IN" sz="1700" dirty="0">
                <a:solidFill>
                  <a:srgbClr val="006C86"/>
                </a:solidFill>
                <a:latin typeface="Arial" panose="020B0604020202020204" pitchFamily="34" charset="0"/>
                <a:cs typeface="Arial" panose="020B0604020202020204" pitchFamily="34" charset="0"/>
              </a:rPr>
              <a:t>Employee emp</a:t>
            </a:r>
            <a:r>
              <a:rPr lang="en-IN" sz="17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xmlns="" id="{65116A2C-B559-406D-96AF-79271E02C4D7}"/>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9" name="Group 8">
            <a:extLst>
              <a:ext uri="{FF2B5EF4-FFF2-40B4-BE49-F238E27FC236}">
                <a16:creationId xmlns:a16="http://schemas.microsoft.com/office/drawing/2014/main" xmlns="" id="{46E92299-202C-498C-B51A-58593AAC763D}"/>
              </a:ext>
            </a:extLst>
          </p:cNvPr>
          <p:cNvGrpSpPr/>
          <p:nvPr/>
        </p:nvGrpSpPr>
        <p:grpSpPr>
          <a:xfrm>
            <a:off x="119335" y="1916832"/>
            <a:ext cx="11809309" cy="4884355"/>
            <a:chOff x="7129860" y="4077606"/>
            <a:chExt cx="11546463" cy="4884355"/>
          </a:xfrm>
        </p:grpSpPr>
        <p:sp>
          <p:nvSpPr>
            <p:cNvPr id="10" name="Rectangle 9">
              <a:extLst>
                <a:ext uri="{FF2B5EF4-FFF2-40B4-BE49-F238E27FC236}">
                  <a16:creationId xmlns:a16="http://schemas.microsoft.com/office/drawing/2014/main" xmlns="" id="{58639E09-8671-429F-A84D-38A2FB0A1C06}"/>
                </a:ext>
              </a:extLst>
            </p:cNvPr>
            <p:cNvSpPr/>
            <p:nvPr/>
          </p:nvSpPr>
          <p:spPr>
            <a:xfrm>
              <a:off x="7129860" y="4077606"/>
              <a:ext cx="1844888"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xmlns=""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xmlns="" id="{00D74674-582E-433A-939A-183876D246DB}"/>
                </a:ext>
              </a:extLst>
            </p:cNvPr>
            <p:cNvSpPr txBox="1"/>
            <p:nvPr/>
          </p:nvSpPr>
          <p:spPr>
            <a:xfrm>
              <a:off x="11677994" y="4437646"/>
              <a:ext cx="2174424"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xmlns="" id="{C9813531-AC4C-46B3-9CFE-85225D89B018}"/>
                </a:ext>
              </a:extLst>
            </p:cNvPr>
            <p:cNvSpPr txBox="1"/>
            <p:nvPr/>
          </p:nvSpPr>
          <p:spPr>
            <a:xfrm>
              <a:off x="16641561" y="4437646"/>
              <a:ext cx="2034762" cy="3693319"/>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250 neel 4500</a:t>
              </a:r>
            </a:p>
          </p:txBody>
        </p:sp>
        <p:sp>
          <p:nvSpPr>
            <p:cNvPr id="18" name="TextBox 4">
              <a:extLst>
                <a:ext uri="{FF2B5EF4-FFF2-40B4-BE49-F238E27FC236}">
                  <a16:creationId xmlns:a16="http://schemas.microsoft.com/office/drawing/2014/main" xmlns="" id="{538D7DD9-7751-4D7E-8D6B-76F445598B88}"/>
                </a:ext>
              </a:extLst>
            </p:cNvPr>
            <p:cNvSpPr txBox="1"/>
            <p:nvPr/>
          </p:nvSpPr>
          <p:spPr>
            <a:xfrm>
              <a:off x="14257947" y="4437646"/>
              <a:ext cx="2034763"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xmlns="" id="{6F38807E-9DF8-49BA-B7A9-FC2C7B2FB5CF}"/>
                </a:ext>
              </a:extLst>
            </p:cNvPr>
            <p:cNvSpPr/>
            <p:nvPr/>
          </p:nvSpPr>
          <p:spPr>
            <a:xfrm>
              <a:off x="9374951" y="4077606"/>
              <a:ext cx="194084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xmlns="" id="{D93F6A11-1A0B-4A71-96FA-3C658A4236AB}"/>
                </a:ext>
              </a:extLst>
            </p:cNvPr>
            <p:cNvSpPr txBox="1"/>
            <p:nvPr/>
          </p:nvSpPr>
          <p:spPr>
            <a:xfrm>
              <a:off x="9374952" y="4437646"/>
              <a:ext cx="1921216" cy="4524315"/>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xmlns="" id="{2242D56B-5252-4AD1-9242-02566D0B09A2}"/>
                </a:ext>
              </a:extLst>
            </p:cNvPr>
            <p:cNvSpPr/>
            <p:nvPr/>
          </p:nvSpPr>
          <p:spPr>
            <a:xfrm>
              <a:off x="11677994" y="4077606"/>
              <a:ext cx="217442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xmlns="" id="{60BCF4B4-20D2-418C-A6FA-91F42912E3AC}"/>
                </a:ext>
              </a:extLst>
            </p:cNvPr>
            <p:cNvSpPr/>
            <p:nvPr/>
          </p:nvSpPr>
          <p:spPr>
            <a:xfrm>
              <a:off x="14257947"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xmlns="" id="{9C034FE0-D7F2-489F-B5C5-C84D05074D86}"/>
                </a:ext>
              </a:extLst>
            </p:cNvPr>
            <p:cNvSpPr/>
            <p:nvPr/>
          </p:nvSpPr>
          <p:spPr>
            <a:xfrm>
              <a:off x="16641561" y="4077606"/>
              <a:ext cx="203476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xmlns="" id="{F6799C23-E059-4D4E-9E9B-37AADF2EC663}"/>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39792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1724" y="3429001"/>
            <a:ext cx="4968552" cy="1384995"/>
          </a:xfrm>
          <a:prstGeom prst="rect">
            <a:avLst/>
          </a:prstGeom>
        </p:spPr>
        <p:txBody>
          <a:bodyPr wrap="square">
            <a:spAutoFit/>
          </a:bodyPr>
          <a:lstStyle/>
          <a:p>
            <a:r>
              <a:rPr lang="en-IN" sz="2800" dirty="0">
                <a:solidFill>
                  <a:srgbClr val="006C86"/>
                </a:solidFill>
              </a:rPr>
              <a:t>SELECT</a:t>
            </a:r>
            <a:r>
              <a:rPr lang="en-IN" sz="2800" dirty="0"/>
              <a:t> what_to_select</a:t>
            </a:r>
          </a:p>
          <a:p>
            <a:r>
              <a:rPr lang="en-IN" sz="2800" dirty="0">
                <a:solidFill>
                  <a:srgbClr val="006C86"/>
                </a:solidFill>
              </a:rPr>
              <a:t>FROM</a:t>
            </a:r>
            <a:r>
              <a:rPr lang="en-IN" sz="2800" dirty="0"/>
              <a:t> which_table</a:t>
            </a:r>
          </a:p>
          <a:p>
            <a:r>
              <a:rPr lang="en-IN" sz="2800" dirty="0">
                <a:solidFill>
                  <a:srgbClr val="006C86"/>
                </a:solidFill>
              </a:rPr>
              <a:t>WHERE</a:t>
            </a:r>
            <a:r>
              <a:rPr lang="en-IN" sz="2800" dirty="0"/>
              <a:t> conditions_to_satisfy;</a:t>
            </a:r>
          </a:p>
        </p:txBody>
      </p:sp>
      <p:sp>
        <p:nvSpPr>
          <p:cNvPr id="4" name="TextBox 3">
            <a:extLst>
              <a:ext uri="{FF2B5EF4-FFF2-40B4-BE49-F238E27FC236}">
                <a16:creationId xmlns:a16="http://schemas.microsoft.com/office/drawing/2014/main" xmlns="" id="{FFBDA488-7135-4F08-8A1C-9B262D68AA94}"/>
              </a:ext>
            </a:extLst>
          </p:cNvPr>
          <p:cNvSpPr txBox="1"/>
          <p:nvPr/>
        </p:nvSpPr>
        <p:spPr>
          <a:xfrm>
            <a:off x="263352" y="332656"/>
            <a:ext cx="11593288" cy="110799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Do not use the</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operator in your SELECT statements. Instead, use column names. Reason is that in MySQL Server scans for all column names and replaces the </a:t>
            </a:r>
            <a:r>
              <a:rPr lang="en-IN" dirty="0">
                <a:solidFill>
                  <a:srgbClr val="FF0000"/>
                </a:solidFill>
                <a:latin typeface="Arial" panose="020B0604020202020204" pitchFamily="34" charset="0"/>
                <a:cs typeface="Arial" panose="020B0604020202020204" pitchFamily="34" charset="0"/>
              </a:rPr>
              <a:t> </a:t>
            </a:r>
            <a:r>
              <a:rPr lang="en-IN" sz="2400" b="1" dirty="0">
                <a:solidFill>
                  <a:srgbClr val="FF0000"/>
                </a:solidFill>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with all the column names of the table(s) in the SELECT statement. Providing column names avoids this search-and-replace, and enhances performance.</a:t>
            </a:r>
          </a:p>
        </p:txBody>
      </p:sp>
    </p:spTree>
    <p:extLst>
      <p:ext uri="{BB962C8B-B14F-4D97-AF65-F5344CB8AC3E}">
        <p14:creationId xmlns:p14="http://schemas.microsoft.com/office/powerpoint/2010/main" xmlns="" val="10711911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263352" y="1440821"/>
            <a:ext cx="9144000" cy="400110"/>
          </a:xfrm>
          <a:prstGeom prst="rect">
            <a:avLst/>
          </a:prstGeom>
        </p:spPr>
        <p:txBody>
          <a:bodyPr wrap="square">
            <a:spAutoFit/>
          </a:bodyPr>
          <a:lstStyle/>
          <a:p>
            <a:r>
              <a:rPr lang="en-US" sz="2000" dirty="0">
                <a:latin typeface="Arial" pitchFamily="34" charset="0"/>
                <a:cs typeface="Arial" pitchFamily="34" charset="0"/>
              </a:rPr>
              <a:t>The </a:t>
            </a:r>
            <a:r>
              <a:rPr lang="en-US" b="1" dirty="0">
                <a:solidFill>
                  <a:srgbClr val="006C86"/>
                </a:solidFill>
                <a:latin typeface="Arial" panose="020B0604020202020204" pitchFamily="34" charset="0"/>
                <a:cs typeface="Arial" panose="020B0604020202020204" pitchFamily="34" charset="0"/>
              </a:rPr>
              <a:t>SELECT</a:t>
            </a:r>
            <a:r>
              <a:rPr lang="en-US" sz="2000" dirty="0">
                <a:latin typeface="Arial" pitchFamily="34" charset="0"/>
                <a:cs typeface="Arial" pitchFamily="34" charset="0"/>
              </a:rPr>
              <a:t> statement retrieves or extracts data from tables in the database.</a:t>
            </a:r>
          </a:p>
        </p:txBody>
      </p:sp>
      <p:sp>
        <p:nvSpPr>
          <p:cNvPr id="4" name="Rectangle 3"/>
          <p:cNvSpPr/>
          <p:nvPr/>
        </p:nvSpPr>
        <p:spPr>
          <a:xfrm>
            <a:off x="263352" y="2132856"/>
            <a:ext cx="11593288" cy="2062103"/>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one or more tables separated by comma to extract </a:t>
            </a:r>
            <a:r>
              <a:rPr lang="en-US" sz="1800" dirty="0">
                <a:latin typeface="Arial" pitchFamily="34" charset="0"/>
                <a:cs typeface="Arial" pitchFamily="34" charset="0"/>
              </a:rPr>
              <a:t>data</a:t>
            </a:r>
            <a:r>
              <a:rPr lang="en-IN" dirty="0">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fetch one or more fields/columns in a single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command.</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specify star (</a:t>
            </a:r>
            <a:r>
              <a:rPr lang="en-IN" sz="2000"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in place of fields. In this case, </a:t>
            </a:r>
            <a:r>
              <a:rPr lang="en-IN" dirty="0">
                <a:solidFill>
                  <a:srgbClr val="006C86"/>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will return all the fields.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SELECT can also be used to retrieve rows computed without reference to any table </a:t>
            </a:r>
            <a:r>
              <a:rPr lang="en-US" dirty="0">
                <a:solidFill>
                  <a:srgbClr val="FF0000"/>
                </a:solidFill>
                <a:latin typeface="Arial" panose="020B0604020202020204" pitchFamily="34" charset="0"/>
                <a:cs typeface="Arial" panose="020B0604020202020204" pitchFamily="34" charset="0"/>
              </a:rPr>
              <a:t>e.g. </a:t>
            </a:r>
            <a:r>
              <a:rPr lang="en-IN" dirty="0">
                <a:solidFill>
                  <a:srgbClr val="006C86"/>
                </a:solidFill>
                <a:latin typeface="Arial" panose="020B0604020202020204" pitchFamily="34" charset="0"/>
                <a:cs typeface="Arial" panose="020B0604020202020204" pitchFamily="34" charset="0"/>
              </a:rPr>
              <a:t>SELECT </a:t>
            </a:r>
            <a:r>
              <a:rPr lang="en-IN" dirty="0">
                <a:solidFill>
                  <a:srgbClr val="990055"/>
                </a:solidFill>
                <a:latin typeface="Liberation Mono"/>
              </a:rPr>
              <a:t>1 </a:t>
            </a:r>
            <a:r>
              <a:rPr lang="en-IN" dirty="0">
                <a:solidFill>
                  <a:srgbClr val="A67F59"/>
                </a:solidFill>
                <a:latin typeface="Liberation Mono"/>
              </a:rPr>
              <a:t>+ </a:t>
            </a:r>
            <a:r>
              <a:rPr lang="en-IN" dirty="0">
                <a:solidFill>
                  <a:srgbClr val="990055"/>
                </a:solidFill>
                <a:latin typeface="Liberation Mono"/>
              </a:rPr>
              <a:t>2</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6279240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2201"/>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3" name="Rectangle 2"/>
          <p:cNvSpPr/>
          <p:nvPr/>
        </p:nvSpPr>
        <p:spPr>
          <a:xfrm>
            <a:off x="609600" y="1893146"/>
            <a:ext cx="8762574" cy="1685846"/>
          </a:xfrm>
          <a:prstGeom prst="rect">
            <a:avLst/>
          </a:prstGeom>
        </p:spPr>
        <p:txBody>
          <a:bodyPr wrap="square">
            <a:spAutoFit/>
          </a:bodyPr>
          <a:lstStyle/>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150000"/>
              </a:lnSpc>
              <a:buFont typeface="+mj-lt"/>
              <a:buAutoNum type="arabicPeriod"/>
            </a:pPr>
            <a:r>
              <a:rPr lang="en-US" sz="2400" dirty="0">
                <a:solidFill>
                  <a:srgbClr val="0089A4"/>
                </a:solidFill>
                <a:latin typeface="Arial" pitchFamily="34" charset="0"/>
                <a:cs typeface="Arial" pitchFamily="34" charset="0"/>
              </a:rPr>
              <a:t>JOINING</a:t>
            </a:r>
          </a:p>
        </p:txBody>
      </p:sp>
    </p:spTree>
    <p:extLst>
      <p:ext uri="{BB962C8B-B14F-4D97-AF65-F5344CB8AC3E}">
        <p14:creationId xmlns:p14="http://schemas.microsoft.com/office/powerpoint/2010/main" xmlns="" val="2653562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143003"/>
            <a:ext cx="11377264"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sp>
        <p:nvSpPr>
          <p:cNvPr id="7" name="Title 1">
            <a:extLst>
              <a:ext uri="{FF2B5EF4-FFF2-40B4-BE49-F238E27FC236}">
                <a16:creationId xmlns:a16="http://schemas.microsoft.com/office/drawing/2014/main" xmlns="" id="{DB2190A7-1F22-4C03-93E5-9CD83518946C}"/>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5" name="Table 4">
            <a:extLst>
              <a:ext uri="{FF2B5EF4-FFF2-40B4-BE49-F238E27FC236}">
                <a16:creationId xmlns:a16="http://schemas.microsoft.com/office/drawing/2014/main" xmlns="" id="{04224A06-725F-410E-9CD5-E99934D3ACBA}"/>
              </a:ext>
            </a:extLst>
          </p:cNvPr>
          <p:cNvGraphicFramePr>
            <a:graphicFrameLocks noGrp="1"/>
          </p:cNvGraphicFramePr>
          <p:nvPr>
            <p:extLst>
              <p:ext uri="{D42A27DB-BD31-4B8C-83A1-F6EECF244321}">
                <p14:modId xmlns:p14="http://schemas.microsoft.com/office/powerpoint/2010/main" xmlns="" val="3520014800"/>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xmlns="" val="20000"/>
                    </a:ext>
                  </a:extLst>
                </a:gridCol>
                <a:gridCol w="1398813">
                  <a:extLst>
                    <a:ext uri="{9D8B030D-6E8A-4147-A177-3AD203B41FA5}">
                      <a16:colId xmlns:a16="http://schemas.microsoft.com/office/drawing/2014/main" xmlns="" val="20001"/>
                    </a:ext>
                  </a:extLst>
                </a:gridCol>
                <a:gridCol w="1675214">
                  <a:extLst>
                    <a:ext uri="{9D8B030D-6E8A-4147-A177-3AD203B41FA5}">
                      <a16:colId xmlns:a16="http://schemas.microsoft.com/office/drawing/2014/main" xmlns="" val="20002"/>
                    </a:ext>
                  </a:extLst>
                </a:gridCol>
                <a:gridCol w="1861037">
                  <a:extLst>
                    <a:ext uri="{9D8B030D-6E8A-4147-A177-3AD203B41FA5}">
                      <a16:colId xmlns:a16="http://schemas.microsoft.com/office/drawing/2014/main" xmlns="" val="20003"/>
                    </a:ext>
                  </a:extLst>
                </a:gridCol>
                <a:gridCol w="1861037">
                  <a:extLst>
                    <a:ext uri="{9D8B030D-6E8A-4147-A177-3AD203B41FA5}">
                      <a16:colId xmlns:a16="http://schemas.microsoft.com/office/drawing/2014/main" xmlns="" val="167464053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tc>
                <a:extLst>
                  <a:ext uri="{0D108BD9-81ED-4DB2-BD59-A6C34878D82A}">
                    <a16:rowId xmlns:a16="http://schemas.microsoft.com/office/drawing/2014/main" xmlns="" val="10005"/>
                  </a:ext>
                </a:extLst>
              </a:tr>
            </a:tbl>
          </a:graphicData>
        </a:graphic>
      </p:graphicFrame>
      <p:sp>
        <p:nvSpPr>
          <p:cNvPr id="4" name="Rectangle 3">
            <a:extLst>
              <a:ext uri="{FF2B5EF4-FFF2-40B4-BE49-F238E27FC236}">
                <a16:creationId xmlns:a16="http://schemas.microsoft.com/office/drawing/2014/main" xmlns="" id="{54E85825-BB35-4DEC-A6C2-3F552A4A0006}"/>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xmlns="" val="4693282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06800" y="1143003"/>
            <a:ext cx="1144983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sp>
        <p:nvSpPr>
          <p:cNvPr id="8" name="Title 1">
            <a:extLst>
              <a:ext uri="{FF2B5EF4-FFF2-40B4-BE49-F238E27FC236}">
                <a16:creationId xmlns:a16="http://schemas.microsoft.com/office/drawing/2014/main" xmlns="" id="{8F2DBA7A-20E7-4C32-B52B-7C27871D2663}"/>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xmlns="" id="{BF28B49E-536F-478A-8B21-D9411DDA3118}"/>
              </a:ext>
            </a:extLst>
          </p:cNvPr>
          <p:cNvGraphicFramePr>
            <a:graphicFrameLocks noGrp="1"/>
          </p:cNvGraphicFramePr>
          <p:nvPr>
            <p:extLst>
              <p:ext uri="{D42A27DB-BD31-4B8C-83A1-F6EECF244321}">
                <p14:modId xmlns:p14="http://schemas.microsoft.com/office/powerpoint/2010/main" xmlns="" val="2230219169"/>
              </p:ext>
            </p:extLst>
          </p:nvPr>
        </p:nvGraphicFramePr>
        <p:xfrm>
          <a:off x="407368" y="3429000"/>
          <a:ext cx="8228530" cy="2518914"/>
        </p:xfrm>
        <a:graphic>
          <a:graphicData uri="http://schemas.openxmlformats.org/drawingml/2006/table">
            <a:tbl>
              <a:tblPr>
                <a:tableStyleId>{BC89EF96-8CEA-46FF-86C4-4CE0E7609802}</a:tableStyleId>
              </a:tblPr>
              <a:tblGrid>
                <a:gridCol w="1432429">
                  <a:extLst>
                    <a:ext uri="{9D8B030D-6E8A-4147-A177-3AD203B41FA5}">
                      <a16:colId xmlns:a16="http://schemas.microsoft.com/office/drawing/2014/main" xmlns="" val="20000"/>
                    </a:ext>
                  </a:extLst>
                </a:gridCol>
                <a:gridCol w="1398813">
                  <a:extLst>
                    <a:ext uri="{9D8B030D-6E8A-4147-A177-3AD203B41FA5}">
                      <a16:colId xmlns:a16="http://schemas.microsoft.com/office/drawing/2014/main" xmlns="" val="20001"/>
                    </a:ext>
                  </a:extLst>
                </a:gridCol>
                <a:gridCol w="1675214">
                  <a:extLst>
                    <a:ext uri="{9D8B030D-6E8A-4147-A177-3AD203B41FA5}">
                      <a16:colId xmlns:a16="http://schemas.microsoft.com/office/drawing/2014/main" xmlns="" val="20002"/>
                    </a:ext>
                  </a:extLst>
                </a:gridCol>
                <a:gridCol w="1861037">
                  <a:extLst>
                    <a:ext uri="{9D8B030D-6E8A-4147-A177-3AD203B41FA5}">
                      <a16:colId xmlns:a16="http://schemas.microsoft.com/office/drawing/2014/main" xmlns="" val="20003"/>
                    </a:ext>
                  </a:extLst>
                </a:gridCol>
                <a:gridCol w="1861037">
                  <a:extLst>
                    <a:ext uri="{9D8B030D-6E8A-4147-A177-3AD203B41FA5}">
                      <a16:colId xmlns:a16="http://schemas.microsoft.com/office/drawing/2014/main" xmlns="" val="1674640534"/>
                    </a:ext>
                  </a:extLst>
                </a:gridCol>
              </a:tblGrid>
              <a:tr h="402566">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EMPNO</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ENAME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JOB</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HIREDATE</a:t>
                      </a:r>
                    </a:p>
                  </a:txBody>
                  <a:tcPr marL="68571" marR="68571" marT="0" marB="0" anchor="ctr">
                    <a:solidFill>
                      <a:schemeClr val="bg2">
                        <a:lumMod val="25000"/>
                      </a:schemeClr>
                    </a:solidFill>
                  </a:tcPr>
                </a:tc>
                <a:tc>
                  <a:txBody>
                    <a:bodyPr/>
                    <a:lstStyle/>
                    <a:p>
                      <a:pPr marL="0" marR="0" algn="ctr" rtl="0" eaLnBrk="1" latinLnBrk="0" hangingPunct="1">
                        <a:spcBef>
                          <a:spcPts val="0"/>
                        </a:spcBef>
                        <a:spcAft>
                          <a:spcPts val="0"/>
                        </a:spcAft>
                      </a:pPr>
                      <a:r>
                        <a:rPr kumimoji="0" lang="en-US" sz="2000" kern="1200" dirty="0">
                          <a:solidFill>
                            <a:schemeClr val="bg2"/>
                          </a:solidFill>
                          <a:latin typeface="Cambria" pitchFamily="18" charset="0"/>
                          <a:ea typeface="+mn-ea"/>
                          <a:cs typeface="+mn-cs"/>
                        </a:rPr>
                        <a:t>DEPTNO</a:t>
                      </a:r>
                    </a:p>
                  </a:txBody>
                  <a:tcPr marL="68571" marR="68571" marT="0" marB="0" anchor="ctr">
                    <a:solidFill>
                      <a:schemeClr val="bg2">
                        <a:lumMod val="25000"/>
                      </a:schemeClr>
                    </a:solidFill>
                  </a:tcP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20</a:t>
                      </a:r>
                    </a:p>
                  </a:txBody>
                  <a:tcPr marL="68571" marR="68571" marT="0" marB="0" anchor="ctr">
                    <a:solidFill>
                      <a:srgbClr val="E3CEC7"/>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10</a:t>
                      </a:r>
                    </a:p>
                  </a:txBody>
                  <a:tcPr marL="68571" marR="68571" marT="0" marB="0" anchor="ctr">
                    <a:solidFill>
                      <a:srgbClr val="E3CEC7"/>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b="0" i="0" kern="1200" dirty="0">
                          <a:solidFill>
                            <a:schemeClr val="dk1"/>
                          </a:solidFill>
                          <a:latin typeface="Cambria" pitchFamily="18" charset="0"/>
                          <a:ea typeface="+mn-ea"/>
                          <a:cs typeface="+mn-cs"/>
                        </a:rPr>
                        <a:t>30</a:t>
                      </a:r>
                    </a:p>
                  </a:txBody>
                  <a:tcPr marL="68571" marR="68571" marT="0" marB="0" anchor="ctr">
                    <a:solidFill>
                      <a:srgbClr val="E3CEC7"/>
                    </a:solidFill>
                  </a:tcPr>
                </a:tc>
                <a:extLst>
                  <a:ext uri="{0D108BD9-81ED-4DB2-BD59-A6C34878D82A}">
                    <a16:rowId xmlns:a16="http://schemas.microsoft.com/office/drawing/2014/main" xmlns="" val="10005"/>
                  </a:ext>
                </a:extLst>
              </a:tr>
            </a:tbl>
          </a:graphicData>
        </a:graphic>
      </p:graphicFrame>
      <p:sp>
        <p:nvSpPr>
          <p:cNvPr id="7" name="Rectangle 6">
            <a:extLst>
              <a:ext uri="{FF2B5EF4-FFF2-40B4-BE49-F238E27FC236}">
                <a16:creationId xmlns:a16="http://schemas.microsoft.com/office/drawing/2014/main" xmlns="" id="{F130025D-6143-47B2-8956-1D996542E2D7}"/>
              </a:ext>
            </a:extLst>
          </p:cNvPr>
          <p:cNvSpPr/>
          <p:nvPr/>
        </p:nvSpPr>
        <p:spPr>
          <a:xfrm>
            <a:off x="407368" y="3059668"/>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Tree>
    <p:extLst>
      <p:ext uri="{BB962C8B-B14F-4D97-AF65-F5344CB8AC3E}">
        <p14:creationId xmlns:p14="http://schemas.microsoft.com/office/powerpoint/2010/main" xmlns="" val="23101917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6800" y="1143003"/>
            <a:ext cx="11521847"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p:txBody>
      </p:sp>
      <p:graphicFrame>
        <p:nvGraphicFramePr>
          <p:cNvPr id="4" name="Table 3"/>
          <p:cNvGraphicFramePr>
            <a:graphicFrameLocks noGrp="1"/>
          </p:cNvGraphicFramePr>
          <p:nvPr>
            <p:extLst>
              <p:ext uri="{D42A27DB-BD31-4B8C-83A1-F6EECF244321}">
                <p14:modId xmlns:p14="http://schemas.microsoft.com/office/powerpoint/2010/main" xmlns="" val="215364185"/>
              </p:ext>
            </p:extLst>
          </p:nvPr>
        </p:nvGraphicFramePr>
        <p:xfrm>
          <a:off x="406800" y="3430800"/>
          <a:ext cx="7129359" cy="2518914"/>
        </p:xfrm>
        <a:graphic>
          <a:graphicData uri="http://schemas.openxmlformats.org/drawingml/2006/table">
            <a:tbl>
              <a:tblPr>
                <a:tableStyleId>{BC89EF96-8CEA-46FF-86C4-4CE0E7609802}</a:tableStyleId>
              </a:tblPr>
              <a:tblGrid>
                <a:gridCol w="1156111">
                  <a:extLst>
                    <a:ext uri="{9D8B030D-6E8A-4147-A177-3AD203B41FA5}">
                      <a16:colId xmlns:a16="http://schemas.microsoft.com/office/drawing/2014/main" xmlns="" val="20000"/>
                    </a:ext>
                  </a:extLst>
                </a:gridCol>
                <a:gridCol w="1128940">
                  <a:extLst>
                    <a:ext uri="{9D8B030D-6E8A-4147-A177-3AD203B41FA5}">
                      <a16:colId xmlns:a16="http://schemas.microsoft.com/office/drawing/2014/main" xmlns="" val="20001"/>
                    </a:ext>
                  </a:extLst>
                </a:gridCol>
                <a:gridCol w="1279628">
                  <a:extLst>
                    <a:ext uri="{9D8B030D-6E8A-4147-A177-3AD203B41FA5}">
                      <a16:colId xmlns:a16="http://schemas.microsoft.com/office/drawing/2014/main" xmlns="" val="20002"/>
                    </a:ext>
                  </a:extLst>
                </a:gridCol>
                <a:gridCol w="1736639">
                  <a:extLst>
                    <a:ext uri="{9D8B030D-6E8A-4147-A177-3AD203B41FA5}">
                      <a16:colId xmlns:a16="http://schemas.microsoft.com/office/drawing/2014/main" xmlns="" val="20003"/>
                    </a:ext>
                  </a:extLst>
                </a:gridCol>
                <a:gridCol w="1828041">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EMPNO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ENAME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JOB</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HIREDATE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1995-01-01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1994-12-20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1997-05-21</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1997-07-30</a:t>
                      </a:r>
                      <a:endParaRPr kumimoji="0" lang="en-US" sz="20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1994-01-01</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30</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579749986"/>
              </p:ext>
            </p:extLst>
          </p:nvPr>
        </p:nvGraphicFramePr>
        <p:xfrm>
          <a:off x="7728917" y="3430833"/>
          <a:ext cx="4199730" cy="1761227"/>
        </p:xfrm>
        <a:graphic>
          <a:graphicData uri="http://schemas.openxmlformats.org/drawingml/2006/table">
            <a:tbl>
              <a:tblPr>
                <a:tableStyleId>{BC89EF96-8CEA-46FF-86C4-4CE0E7609802}</a:tableStyleId>
              </a:tblPr>
              <a:tblGrid>
                <a:gridCol w="1436749">
                  <a:extLst>
                    <a:ext uri="{9D8B030D-6E8A-4147-A177-3AD203B41FA5}">
                      <a16:colId xmlns:a16="http://schemas.microsoft.com/office/drawing/2014/main" xmlns="" val="20000"/>
                    </a:ext>
                  </a:extLst>
                </a:gridCol>
                <a:gridCol w="1466838">
                  <a:extLst>
                    <a:ext uri="{9D8B030D-6E8A-4147-A177-3AD203B41FA5}">
                      <a16:colId xmlns:a16="http://schemas.microsoft.com/office/drawing/2014/main" xmlns="" val="20001"/>
                    </a:ext>
                  </a:extLst>
                </a:gridCol>
                <a:gridCol w="1296143">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2000" kern="1200" dirty="0">
                          <a:solidFill>
                            <a:schemeClr val="bg2"/>
                          </a:solidFill>
                          <a:latin typeface="Cambria" pitchFamily="18" charset="0"/>
                        </a:rPr>
                        <a:t>DEPTNO</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DNAME</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tc>
                  <a:txBody>
                    <a:bodyPr/>
                    <a:lstStyle/>
                    <a:p>
                      <a:pPr marL="0" marR="0" algn="ctr">
                        <a:spcBef>
                          <a:spcPts val="0"/>
                        </a:spcBef>
                        <a:spcAft>
                          <a:spcPts val="0"/>
                        </a:spcAft>
                      </a:pPr>
                      <a:r>
                        <a:rPr kumimoji="0" lang="en-US" sz="2000" kern="1200" dirty="0">
                          <a:solidFill>
                            <a:schemeClr val="bg2"/>
                          </a:solidFill>
                          <a:latin typeface="Cambria" pitchFamily="18" charset="0"/>
                        </a:rPr>
                        <a:t>LOC</a:t>
                      </a:r>
                      <a:endParaRPr kumimoji="0" lang="en-US" sz="2000" b="1" kern="1200" dirty="0">
                        <a:solidFill>
                          <a:schemeClr val="bg2"/>
                        </a:solidFill>
                        <a:latin typeface="Cambria" pitchFamily="18" charset="0"/>
                        <a:ea typeface="+mn-ea"/>
                        <a:cs typeface="+mn-cs"/>
                      </a:endParaRPr>
                    </a:p>
                  </a:txBody>
                  <a:tcPr marL="68571" marR="68571" marT="0" marB="0" anchor="ctr">
                    <a:solidFill>
                      <a:schemeClr val="bg2">
                        <a:lumMod val="25000"/>
                      </a:schemeClr>
                    </a:solidFill>
                  </a:tcP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b="0" kern="1200" dirty="0">
                          <a:latin typeface="Cambria" pitchFamily="18" charset="0"/>
                        </a:rPr>
                        <a:t>10</a:t>
                      </a:r>
                      <a:endParaRPr kumimoji="0" lang="en-US" sz="2000" b="0"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latin typeface="Cambria" pitchFamily="18" charset="0"/>
                        </a:rPr>
                        <a:t>HRD</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PUNE</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b="0" kern="1200" dirty="0">
                          <a:latin typeface="Cambria" pitchFamily="18" charset="0"/>
                        </a:rPr>
                        <a:t>20</a:t>
                      </a:r>
                      <a:endParaRPr kumimoji="0" lang="en-US" sz="2000" b="0" i="1" kern="1200" dirty="0">
                        <a:solidFill>
                          <a:schemeClr val="dk1"/>
                        </a:solidFill>
                        <a:latin typeface="Cambria" pitchFamily="18" charset="0"/>
                        <a:ea typeface="+mn-ea"/>
                        <a:cs typeface="+mn-cs"/>
                      </a:endParaRPr>
                    </a:p>
                  </a:txBody>
                  <a:tcPr marL="68571" marR="68571" marT="0" marB="0" anchor="ctr">
                    <a:solidFill>
                      <a:srgbClr val="E3CEC7"/>
                    </a:solid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20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b="0" i="0" kern="1200" dirty="0">
                          <a:solidFill>
                            <a:schemeClr val="dk1"/>
                          </a:solidFill>
                          <a:latin typeface="Cambria" pitchFamily="18" charset="0"/>
                          <a:ea typeface="+mn-ea"/>
                          <a:cs typeface="+mn-cs"/>
                        </a:rPr>
                        <a:t>40</a:t>
                      </a:r>
                    </a:p>
                  </a:txBody>
                  <a:tcPr marL="68571" marR="68571" marT="0" marB="0" anchor="ctr">
                    <a:noFill/>
                  </a:tcPr>
                </a:tc>
                <a:tc>
                  <a:txBody>
                    <a:bodyPr/>
                    <a:lstStyle/>
                    <a:p>
                      <a:pPr marL="0" marR="0">
                        <a:spcBef>
                          <a:spcPts val="0"/>
                        </a:spcBef>
                        <a:spcAft>
                          <a:spcPts val="0"/>
                        </a:spcAft>
                      </a:pPr>
                      <a:r>
                        <a:rPr kumimoji="0" lang="en-US" sz="2000" i="0" kern="1200" dirty="0">
                          <a:solidFill>
                            <a:schemeClr val="tx1"/>
                          </a:solidFill>
                          <a:latin typeface="Cambria" pitchFamily="18" charset="0"/>
                          <a:ea typeface="+mn-ea"/>
                          <a:cs typeface="+mn-cs"/>
                        </a:rPr>
                        <a:t>PURCHASE</a:t>
                      </a:r>
                    </a:p>
                  </a:txBody>
                  <a:tcPr marL="68571" marR="68571" marT="0" marB="0" anchor="ctr">
                    <a:noFill/>
                  </a:tcPr>
                </a:tc>
                <a:tc>
                  <a:txBody>
                    <a:bodyPr/>
                    <a:lstStyle/>
                    <a:p>
                      <a:pPr marL="0" marR="0">
                        <a:spcBef>
                          <a:spcPts val="0"/>
                        </a:spcBef>
                        <a:spcAft>
                          <a:spcPts val="0"/>
                        </a:spcAft>
                      </a:pPr>
                      <a:r>
                        <a:rPr kumimoji="0" lang="en-US" sz="2000" b="0" i="0" kern="1200" dirty="0">
                          <a:solidFill>
                            <a:schemeClr val="tx1"/>
                          </a:solidFill>
                          <a:latin typeface="Cambria" pitchFamily="18" charset="0"/>
                          <a:ea typeface="+mn-ea"/>
                          <a:cs typeface="+mn-cs"/>
                        </a:rPr>
                        <a:t>SURAT</a:t>
                      </a:r>
                    </a:p>
                  </a:txBody>
                  <a:tcPr marL="68571" marR="68571" marT="0" marB="0" anchor="ctr">
                    <a:noFill/>
                  </a:tcPr>
                </a:tc>
                <a:extLst>
                  <a:ext uri="{0D108BD9-81ED-4DB2-BD59-A6C34878D82A}">
                    <a16:rowId xmlns:a16="http://schemas.microsoft.com/office/drawing/2014/main" xmlns="" val="2619754944"/>
                  </a:ext>
                </a:extLst>
              </a:tr>
            </a:tbl>
          </a:graphicData>
        </a:graphic>
      </p:graphicFrame>
      <p:sp>
        <p:nvSpPr>
          <p:cNvPr id="8" name="Title 1">
            <a:extLst>
              <a:ext uri="{FF2B5EF4-FFF2-40B4-BE49-F238E27FC236}">
                <a16:creationId xmlns:a16="http://schemas.microsoft.com/office/drawing/2014/main" xmlns="" id="{AF4B155B-83CD-4197-9754-41F92BAF6229}"/>
              </a:ext>
            </a:extLst>
          </p:cNvPr>
          <p:cNvSpPr>
            <a:spLocks noGrp="1"/>
          </p:cNvSpPr>
          <p:nvPr>
            <p:ph type="title"/>
          </p:nvPr>
        </p:nvSpPr>
        <p:spPr>
          <a:xfrm>
            <a:off x="609600" y="260648"/>
            <a:ext cx="10972800" cy="914400"/>
          </a:xfrm>
        </p:spPr>
        <p:txBody>
          <a:bodyPr>
            <a:noAutofit/>
          </a:bodyPr>
          <a:lstStyle/>
          <a:p>
            <a:r>
              <a:rPr lang="en-US" b="1" i="1" dirty="0">
                <a:solidFill>
                  <a:schemeClr val="accent5">
                    <a:lumMod val="75000"/>
                  </a:schemeClr>
                </a:solidFill>
                <a:latin typeface="Arial" pitchFamily="34" charset="0"/>
                <a:cs typeface="Arial" pitchFamily="34" charset="0"/>
              </a:rPr>
              <a:t>Capabilities of </a:t>
            </a:r>
            <a:br>
              <a:rPr lang="en-US" b="1" i="1" dirty="0">
                <a:solidFill>
                  <a:schemeClr val="accent5">
                    <a:lumMod val="75000"/>
                  </a:schemeClr>
                </a:solidFill>
                <a:latin typeface="Arial" pitchFamily="34" charset="0"/>
                <a:cs typeface="Arial" pitchFamily="34" charset="0"/>
              </a:rPr>
            </a:br>
            <a:r>
              <a:rPr lang="en-US" b="1" i="1" dirty="0">
                <a:solidFill>
                  <a:schemeClr val="accent5">
                    <a:lumMod val="75000"/>
                  </a:schemeClr>
                </a:solidFill>
                <a:latin typeface="Arial" pitchFamily="34" charset="0"/>
                <a:cs typeface="Arial" pitchFamily="34" charset="0"/>
              </a:rPr>
              <a:t>		SELECT Statement</a:t>
            </a:r>
            <a:endParaRPr lang="en-US" dirty="0">
              <a:solidFill>
                <a:schemeClr val="accent5">
                  <a:lumMod val="75000"/>
                </a:scheme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xmlns="" id="{E2D90994-7E58-4070-B21E-C350A2BCC326}"/>
              </a:ext>
            </a:extLst>
          </p:cNvPr>
          <p:cNvSpPr/>
          <p:nvPr/>
        </p:nvSpPr>
        <p:spPr>
          <a:xfrm>
            <a:off x="407368" y="3044273"/>
            <a:ext cx="391713" cy="369332"/>
          </a:xfrm>
          <a:prstGeom prst="rect">
            <a:avLst/>
          </a:prstGeom>
        </p:spPr>
        <p:txBody>
          <a:bodyPr wrap="square">
            <a:spAutoFit/>
          </a:bodyPr>
          <a:lstStyle/>
          <a:p>
            <a:r>
              <a:rPr lang="en-US" b="1" i="1" dirty="0">
                <a:latin typeface="Arial" pitchFamily="34" charset="0"/>
                <a:cs typeface="Arial" pitchFamily="34" charset="0"/>
              </a:rPr>
              <a:t>R</a:t>
            </a:r>
            <a:endParaRPr lang="en-IN" dirty="0"/>
          </a:p>
        </p:txBody>
      </p:sp>
      <p:sp>
        <p:nvSpPr>
          <p:cNvPr id="9" name="Rectangle 8">
            <a:extLst>
              <a:ext uri="{FF2B5EF4-FFF2-40B4-BE49-F238E27FC236}">
                <a16:creationId xmlns:a16="http://schemas.microsoft.com/office/drawing/2014/main" xmlns="" id="{4F402C73-FE0D-4354-9879-4E0264819D86}"/>
              </a:ext>
            </a:extLst>
          </p:cNvPr>
          <p:cNvSpPr/>
          <p:nvPr/>
        </p:nvSpPr>
        <p:spPr>
          <a:xfrm>
            <a:off x="7728917" y="3059668"/>
            <a:ext cx="391713" cy="369332"/>
          </a:xfrm>
          <a:prstGeom prst="rect">
            <a:avLst/>
          </a:prstGeom>
        </p:spPr>
        <p:txBody>
          <a:bodyPr wrap="square">
            <a:spAutoFit/>
          </a:bodyPr>
          <a:lstStyle/>
          <a:p>
            <a:r>
              <a:rPr lang="en-US" b="1" i="1" dirty="0">
                <a:latin typeface="Arial" pitchFamily="34" charset="0"/>
                <a:cs typeface="Arial" pitchFamily="34" charset="0"/>
              </a:rPr>
              <a:t>S</a:t>
            </a:r>
            <a:endParaRPr lang="en-IN" dirty="0"/>
          </a:p>
        </p:txBody>
      </p:sp>
    </p:spTree>
    <p:extLst>
      <p:ext uri="{BB962C8B-B14F-4D97-AF65-F5344CB8AC3E}">
        <p14:creationId xmlns:p14="http://schemas.microsoft.com/office/powerpoint/2010/main" xmlns="" val="36658724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sql meani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3392" y="133468"/>
            <a:ext cx="10873208" cy="67245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09037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4F3B5E68-C491-4A50-A831-AB185D6FFC6C}"/>
              </a:ext>
            </a:extLst>
          </p:cNvPr>
          <p:cNvGrpSpPr/>
          <p:nvPr/>
        </p:nvGrpSpPr>
        <p:grpSpPr>
          <a:xfrm>
            <a:off x="1271464" y="1281849"/>
            <a:ext cx="6478487" cy="1715103"/>
            <a:chOff x="2209801" y="1265224"/>
            <a:chExt cx="6478487" cy="1715103"/>
          </a:xfrm>
        </p:grpSpPr>
        <p:sp>
          <p:nvSpPr>
            <p:cNvPr id="3" name="Rectangle 2"/>
            <p:cNvSpPr/>
            <p:nvPr/>
          </p:nvSpPr>
          <p:spPr>
            <a:xfrm>
              <a:off x="2231571" y="1969257"/>
              <a:ext cx="6456717"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15" name="Rectangle 14"/>
            <p:cNvSpPr/>
            <p:nvPr/>
          </p:nvSpPr>
          <p:spPr>
            <a:xfrm>
              <a:off x="2209801" y="1265224"/>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20" name="Left Brace 19"/>
            <p:cNvSpPr/>
            <p:nvPr/>
          </p:nvSpPr>
          <p:spPr>
            <a:xfrm rot="16200000">
              <a:off x="3638412" y="2223508"/>
              <a:ext cx="318757" cy="4816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497833" y="2610995"/>
              <a:ext cx="3744415"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a:t>
            </a:r>
          </a:p>
        </p:txBody>
      </p:sp>
      <p:grpSp>
        <p:nvGrpSpPr>
          <p:cNvPr id="5" name="Group 4">
            <a:extLst>
              <a:ext uri="{FF2B5EF4-FFF2-40B4-BE49-F238E27FC236}">
                <a16:creationId xmlns:a16="http://schemas.microsoft.com/office/drawing/2014/main" xmlns="" id="{442A5A04-CCFE-4DF5-9E19-D7FD365AB7BA}"/>
              </a:ext>
            </a:extLst>
          </p:cNvPr>
          <p:cNvGrpSpPr/>
          <p:nvPr/>
        </p:nvGrpSpPr>
        <p:grpSpPr>
          <a:xfrm>
            <a:off x="1271464" y="3789040"/>
            <a:ext cx="8305800" cy="2038407"/>
            <a:chOff x="1271464" y="3789040"/>
            <a:chExt cx="8305800" cy="2038407"/>
          </a:xfrm>
        </p:grpSpPr>
        <p:grpSp>
          <p:nvGrpSpPr>
            <p:cNvPr id="2" name="Group 1">
              <a:extLst>
                <a:ext uri="{FF2B5EF4-FFF2-40B4-BE49-F238E27FC236}">
                  <a16:creationId xmlns:a16="http://schemas.microsoft.com/office/drawing/2014/main" xmlns="" id="{E2661989-4667-4D44-930B-32E1AAD471C9}"/>
                </a:ext>
              </a:extLst>
            </p:cNvPr>
            <p:cNvGrpSpPr/>
            <p:nvPr/>
          </p:nvGrpSpPr>
          <p:grpSpPr>
            <a:xfrm>
              <a:off x="1271464" y="3789040"/>
              <a:ext cx="8305800" cy="1619309"/>
              <a:chOff x="2209800" y="3660939"/>
              <a:chExt cx="8305800" cy="1619309"/>
            </a:xfrm>
          </p:grpSpPr>
          <p:sp>
            <p:nvSpPr>
              <p:cNvPr id="6" name="Rectangle 5"/>
              <p:cNvSpPr/>
              <p:nvPr/>
            </p:nvSpPr>
            <p:spPr>
              <a:xfrm>
                <a:off x="2209800" y="4365849"/>
                <a:ext cx="8305800"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6" name="Rectangle 15"/>
              <p:cNvSpPr/>
              <p:nvPr/>
            </p:nvSpPr>
            <p:spPr>
              <a:xfrm>
                <a:off x="2209801" y="3660939"/>
                <a:ext cx="4241867" cy="461665"/>
              </a:xfrm>
              <a:prstGeom prst="rect">
                <a:avLst/>
              </a:prstGeom>
              <a:solidFill>
                <a:schemeClr val="accent4">
                  <a:lumMod val="50000"/>
                </a:schemeClr>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7090" y="4286263"/>
                <a:ext cx="495300" cy="14926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3" name="Rectangle 12">
              <a:extLst>
                <a:ext uri="{FF2B5EF4-FFF2-40B4-BE49-F238E27FC236}">
                  <a16:creationId xmlns:a16="http://schemas.microsoft.com/office/drawing/2014/main" xmlns="" id="{137FF2F7-9558-46A5-B57A-6BBD2D6CD60C}"/>
                </a:ext>
              </a:extLst>
            </p:cNvPr>
            <p:cNvSpPr/>
            <p:nvPr/>
          </p:nvSpPr>
          <p:spPr>
            <a:xfrm>
              <a:off x="1775520" y="5458115"/>
              <a:ext cx="3865457" cy="369332"/>
            </a:xfrm>
            <a:prstGeom prst="rect">
              <a:avLst/>
            </a:prstGeom>
          </p:spPr>
          <p:txBody>
            <a:bodyPr wrap="square">
              <a:spAutoFit/>
            </a:bodyPr>
            <a:lstStyle/>
            <a:p>
              <a:r>
                <a:rPr lang="en-US" dirty="0">
                  <a:solidFill>
                    <a:schemeClr val="bg2">
                      <a:lumMod val="50000"/>
                    </a:schemeClr>
                  </a:solidFill>
                  <a:latin typeface="Arial" pitchFamily="34" charset="0"/>
                  <a:cs typeface="Arial" pitchFamily="34" charset="0"/>
                </a:rPr>
                <a:t>selection-list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field-list</a:t>
              </a:r>
              <a:r>
                <a:rPr lang="en-US" dirty="0">
                  <a:latin typeface="Arial" pitchFamily="34" charset="0"/>
                  <a:cs typeface="Arial" pitchFamily="34" charset="0"/>
                </a:rPr>
                <a:t> </a:t>
              </a:r>
              <a:r>
                <a:rPr lang="en-US" dirty="0">
                  <a:solidFill>
                    <a:schemeClr val="bg1">
                      <a:lumMod val="65000"/>
                    </a:schemeClr>
                  </a:solidFill>
                  <a:latin typeface="Arial" pitchFamily="34" charset="0"/>
                  <a:cs typeface="Arial" pitchFamily="34" charset="0"/>
                </a:rPr>
                <a:t>|</a:t>
              </a:r>
              <a:r>
                <a:rPr lang="en-US" dirty="0">
                  <a:latin typeface="Arial" pitchFamily="34" charset="0"/>
                  <a:cs typeface="Arial" pitchFamily="34" charset="0"/>
                </a:rPr>
                <a:t> </a:t>
              </a:r>
              <a:r>
                <a:rPr lang="en-US" dirty="0">
                  <a:solidFill>
                    <a:schemeClr val="bg2">
                      <a:lumMod val="50000"/>
                    </a:schemeClr>
                  </a:solidFill>
                  <a:latin typeface="Arial" pitchFamily="34" charset="0"/>
                  <a:cs typeface="Arial" pitchFamily="34" charset="0"/>
                </a:rPr>
                <a:t>column-list</a:t>
              </a:r>
            </a:p>
          </p:txBody>
        </p:sp>
      </p:grpSp>
    </p:spTree>
    <p:extLst>
      <p:ext uri="{BB962C8B-B14F-4D97-AF65-F5344CB8AC3E}">
        <p14:creationId xmlns:p14="http://schemas.microsoft.com/office/powerpoint/2010/main" xmlns="" val="16234247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253749" y="116632"/>
            <a:ext cx="8685669"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 ' 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669900"/>
                </a:solidFill>
                <a:latin typeface="Liberation Mono"/>
              </a:rPr>
              <a:t>'HELLO'</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'WORLD'</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251226" y="3276600"/>
            <a:ext cx="11305255" cy="738664"/>
          </a:xfrm>
          <a:prstGeom prst="rect">
            <a:avLst/>
          </a:prstGeom>
          <a:solidFill>
            <a:schemeClr val="bg1"/>
          </a:solidFill>
        </p:spPr>
        <p:txBody>
          <a:bodyPr wrap="square">
            <a:spAutoFit/>
          </a:bodyPr>
          <a:lstStyle/>
          <a:p>
            <a:r>
              <a:rPr lang="en-IN" sz="2000" dirty="0">
                <a:latin typeface="Palatino Linotype" panose="02040502050505030304" pitchFamily="18" charset="0"/>
                <a:cs typeface="Arial" panose="020B0604020202020204" pitchFamily="34" charset="0"/>
              </a:rPr>
              <a:t>A programmer can use an alias to temporarily assign another name to a </a:t>
            </a:r>
            <a:r>
              <a:rPr lang="en-IN" sz="2000" b="1" dirty="0">
                <a:latin typeface="Palatino Linotype" panose="02040502050505030304" pitchFamily="18" charset="0"/>
                <a:cs typeface="Arial" panose="020B0604020202020204" pitchFamily="34" charset="0"/>
              </a:rPr>
              <a:t>column</a:t>
            </a:r>
            <a:r>
              <a:rPr lang="en-IN" sz="2000" dirty="0">
                <a:latin typeface="Palatino Linotype" panose="02040502050505030304" pitchFamily="18" charset="0"/>
                <a:cs typeface="Arial" panose="020B0604020202020204" pitchFamily="34" charset="0"/>
              </a:rPr>
              <a:t> or </a:t>
            </a:r>
            <a:r>
              <a:rPr lang="en-IN" sz="2000" b="1" dirty="0">
                <a:latin typeface="Palatino Linotype" panose="02040502050505030304" pitchFamily="18" charset="0"/>
                <a:cs typeface="Arial" panose="020B0604020202020204" pitchFamily="34" charset="0"/>
              </a:rPr>
              <a:t>table</a:t>
            </a:r>
            <a:r>
              <a:rPr lang="en-IN" sz="2000" dirty="0">
                <a:latin typeface="Palatino Linotype" panose="02040502050505030304" pitchFamily="18" charset="0"/>
                <a:cs typeface="Arial" panose="020B0604020202020204" pitchFamily="34" charset="0"/>
              </a:rPr>
              <a:t> for the duration of a </a:t>
            </a:r>
            <a:r>
              <a:rPr lang="en-IN" sz="2200" b="1" i="1" dirty="0">
                <a:latin typeface="Palatino Linotype" panose="02040502050505030304" pitchFamily="18" charset="0"/>
                <a:cs typeface="Arial" panose="020B0604020202020204" pitchFamily="34" charset="0"/>
              </a:rPr>
              <a:t>SELECT</a:t>
            </a:r>
            <a:r>
              <a:rPr lang="en-IN" sz="2000" dirty="0">
                <a:latin typeface="Palatino Linotype" panose="02040502050505030304" pitchFamily="18" charset="0"/>
                <a:cs typeface="Arial" panose="020B0604020202020204" pitchFamily="34" charset="0"/>
              </a:rPr>
              <a:t> query</a:t>
            </a:r>
            <a:r>
              <a:rPr lang="en-IN" sz="2000" b="1" dirty="0">
                <a:latin typeface="Palatino Linotype" panose="02040502050505030304" pitchFamily="18" charset="0"/>
                <a:cs typeface="Arial" panose="020B0604020202020204" pitchFamily="34" charset="0"/>
              </a:rPr>
              <a:t>.</a:t>
            </a:r>
            <a:r>
              <a:rPr lang="en-IN" sz="2000" b="1" dirty="0">
                <a:solidFill>
                  <a:srgbClr val="FF0000"/>
                </a:solidFill>
                <a:latin typeface="Palatino Linotype" panose="02040502050505030304" pitchFamily="18" charset="0"/>
                <a:cs typeface="Arial" panose="020B0604020202020204" pitchFamily="34" charset="0"/>
              </a:rPr>
              <a:t> </a:t>
            </a:r>
          </a:p>
        </p:txBody>
      </p:sp>
      <p:sp>
        <p:nvSpPr>
          <p:cNvPr id="5" name="Rectangle 4">
            <a:extLst>
              <a:ext uri="{FF2B5EF4-FFF2-40B4-BE49-F238E27FC236}">
                <a16:creationId xmlns:a16="http://schemas.microsoft.com/office/drawing/2014/main" xmlns="" id="{000DFE5E-7E26-4CF6-9CFD-29B830664D09}"/>
              </a:ext>
            </a:extLst>
          </p:cNvPr>
          <p:cNvSpPr/>
          <p:nvPr/>
        </p:nvSpPr>
        <p:spPr>
          <a:xfrm>
            <a:off x="263352" y="4400525"/>
            <a:ext cx="11665296" cy="1415772"/>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In the selection-list, a quoted column alias can be specified using identifier</a:t>
            </a:r>
            <a:r>
              <a:rPr lang="en-IN" b="1" i="1"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or string quote </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or</a:t>
            </a:r>
            <a:r>
              <a:rPr lang="en-IN" b="1" dirty="0">
                <a:latin typeface="Palatino Linotype" panose="02040502050505030304" pitchFamily="18" charset="0"/>
                <a:cs typeface="Segoe UI Light" panose="020B0502040204020203" pitchFamily="34" charset="0"/>
              </a:rPr>
              <a:t> " )</a:t>
            </a:r>
            <a:r>
              <a:rPr lang="en-IN" dirty="0">
                <a:latin typeface="Palatino Linotype" panose="02040502050505030304" pitchFamily="18" charset="0"/>
                <a:cs typeface="Segoe UI Light" panose="020B0502040204020203" pitchFamily="34" charset="0"/>
              </a:rPr>
              <a:t> characters.</a:t>
            </a:r>
          </a:p>
          <a:p>
            <a:endParaRPr lang="en-IN" dirty="0">
              <a:solidFill>
                <a:srgbClr val="FF0000"/>
              </a:solidFill>
              <a:latin typeface="Arial" panose="020B0604020202020204" pitchFamily="34" charset="0"/>
              <a:cs typeface="Arial" panose="020B0604020202020204" pitchFamily="34" charset="0"/>
            </a:endParaRPr>
          </a:p>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Assigning an alias_name does not actually rename the column or table.</a:t>
            </a:r>
          </a:p>
        </p:txBody>
      </p:sp>
    </p:spTree>
    <p:extLst>
      <p:ext uri="{BB962C8B-B14F-4D97-AF65-F5344CB8AC3E}">
        <p14:creationId xmlns:p14="http://schemas.microsoft.com/office/powerpoint/2010/main" xmlns="" val="2367677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alias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1" y="809510"/>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US"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r>
              <a:rPr lang="en-IN" sz="2000" dirty="0">
                <a:solidFill>
                  <a:srgbClr val="000000"/>
                </a:solidFill>
                <a:latin typeface="Liberation Mono"/>
              </a:rPr>
              <a:t>, . . .,</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dirty="0">
                <a:solidFill>
                  <a:srgbClr val="0077AA"/>
                </a:solidFill>
                <a:latin typeface="Liberation Mono"/>
              </a:rPr>
              <a:t> [ [as] </a:t>
            </a:r>
            <a:r>
              <a:rPr lang="en-US" sz="2000" dirty="0">
                <a:solidFill>
                  <a:srgbClr val="000000"/>
                </a:solidFill>
                <a:latin typeface="Liberation Mono"/>
              </a:rPr>
              <a:t>alias_name</a:t>
            </a:r>
            <a:r>
              <a:rPr lang="en-US" sz="2000" dirty="0">
                <a:solidFill>
                  <a:srgbClr val="0077AA"/>
                </a:solidFill>
                <a:latin typeface="Liberation Mono"/>
              </a:rPr>
              <a:t>]</a:t>
            </a:r>
          </a:p>
        </p:txBody>
      </p:sp>
      <p:sp>
        <p:nvSpPr>
          <p:cNvPr id="4" name="Rectangle 3"/>
          <p:cNvSpPr/>
          <p:nvPr/>
        </p:nvSpPr>
        <p:spPr>
          <a:xfrm>
            <a:off x="263353" y="4869436"/>
            <a:ext cx="11665295"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empno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EmployeeID,</a:t>
            </a:r>
            <a:r>
              <a:rPr lang="en-US"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latin typeface="Liberation Mono"/>
                <a:cs typeface="Arial" panose="020B0604020202020204" pitchFamily="34" charset="0"/>
              </a:rPr>
              <a:t>EmployeeName</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IN" dirty="0">
                <a:latin typeface="Liberation Mono"/>
                <a:cs typeface="Arial" panose="020B0604020202020204" pitchFamily="34" charset="0"/>
              </a:rPr>
              <a:t>ID  </a:t>
            </a:r>
            <a:r>
              <a:rPr lang="en-US" dirty="0">
                <a:solidFill>
                  <a:srgbClr val="0077AA"/>
                </a:solidFill>
                <a:latin typeface="Liberation Mono"/>
                <a:cs typeface="Arial" panose="020B0604020202020204" pitchFamily="34" charset="0"/>
              </a:rPr>
              <a:t>as</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'Employee ID'</a:t>
            </a:r>
            <a:r>
              <a:rPr lang="en-US" dirty="0">
                <a:latin typeface="Liberation Mono"/>
                <a:cs typeface="Arial" panose="020B0604020202020204" pitchFamily="34" charset="0"/>
              </a:rPr>
              <a:t>, </a:t>
            </a:r>
            <a:r>
              <a:rPr lang="en-IN" dirty="0">
                <a:latin typeface="Liberation Mono"/>
                <a:cs typeface="Arial" panose="020B0604020202020204" pitchFamily="34" charset="0"/>
              </a:rPr>
              <a:t>ename</a:t>
            </a:r>
            <a:r>
              <a:rPr lang="en-US" dirty="0">
                <a:latin typeface="Liberation Mono"/>
                <a:cs typeface="Arial" panose="020B0604020202020204" pitchFamily="34" charset="0"/>
              </a:rPr>
              <a:t> </a:t>
            </a:r>
            <a:r>
              <a:rPr lang="en-US" dirty="0">
                <a:solidFill>
                  <a:srgbClr val="669900"/>
                </a:solidFill>
                <a:latin typeface="Liberation Mono"/>
              </a:rPr>
              <a:t>"Employee Name"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A67F59"/>
                </a:solidFill>
                <a:latin typeface="Liberation Mono"/>
              </a:rPr>
              <a:t>*</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 employee;</a:t>
            </a:r>
            <a:endParaRPr lang="en-IN" dirty="0">
              <a:latin typeface="Liberation Mono"/>
              <a:cs typeface="Arial" panose="020B0604020202020204" pitchFamily="34" charset="0"/>
            </a:endParaRPr>
          </a:p>
        </p:txBody>
      </p:sp>
      <p:sp>
        <p:nvSpPr>
          <p:cNvPr id="5" name="Rectangle 4">
            <a:extLst>
              <a:ext uri="{FF2B5EF4-FFF2-40B4-BE49-F238E27FC236}">
                <a16:creationId xmlns:a16="http://schemas.microsoft.com/office/drawing/2014/main" xmlns="" id="{0482E5A6-2665-45F7-AAD5-1BEA8FE5A19F}"/>
              </a:ext>
            </a:extLst>
          </p:cNvPr>
          <p:cNvSpPr/>
          <p:nvPr/>
        </p:nvSpPr>
        <p:spPr>
          <a:xfrm>
            <a:off x="263352" y="1412776"/>
            <a:ext cx="11665296" cy="313932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select_expr can be given an alias using </a:t>
            </a:r>
            <a:r>
              <a:rPr lang="en-IN" b="1" dirty="0">
                <a:solidFill>
                  <a:srgbClr val="0077AA"/>
                </a:solidFill>
                <a:latin typeface="Arial" panose="020B0604020202020204" pitchFamily="34" charset="0"/>
                <a:cs typeface="Arial" panose="020B0604020202020204" pitchFamily="34" charset="0"/>
              </a:rPr>
              <a:t>AS</a:t>
            </a:r>
            <a:r>
              <a:rPr lang="en-IN" b="1" dirty="0">
                <a:latin typeface="Arial" panose="020B0604020202020204" pitchFamily="34" charset="0"/>
                <a:cs typeface="Arial" panose="020B0604020202020204" pitchFamily="34" charset="0"/>
              </a:rPr>
              <a:t> alias_name</a:t>
            </a:r>
            <a:r>
              <a:rPr lang="en-IN" dirty="0">
                <a:latin typeface="Arial" panose="020B0604020202020204" pitchFamily="34" charset="0"/>
                <a:cs typeface="Arial" panose="020B0604020202020204" pitchFamily="34" charset="0"/>
              </a:rPr>
              <a:t>. The alias is used as the expression's column name and can be used in </a:t>
            </a:r>
            <a:r>
              <a:rPr lang="en-IN" b="1" dirty="0">
                <a:latin typeface="Arial" panose="020B0604020202020204" pitchFamily="34" charset="0"/>
                <a:cs typeface="Arial" panose="020B0604020202020204" pitchFamily="34" charset="0"/>
              </a:rPr>
              <a:t>GROUP BY, HAVING, </a:t>
            </a:r>
            <a:r>
              <a:rPr lang="en-IN" dirty="0">
                <a:latin typeface="Arial" panose="020B0604020202020204" pitchFamily="34" charset="0"/>
                <a:cs typeface="Arial" panose="020B0604020202020204" pitchFamily="34" charset="0"/>
              </a:rPr>
              <a:t>or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solidFill>
                  <a:srgbClr val="0077AA"/>
                </a:solidFill>
                <a:latin typeface="Arial" panose="020B0604020202020204" pitchFamily="34" charset="0"/>
                <a:cs typeface="Arial" panose="020B0604020202020204" pitchFamily="34" charset="0"/>
              </a:rPr>
              <a:t>AS</a:t>
            </a:r>
            <a:r>
              <a:rPr lang="en-IN" dirty="0">
                <a:latin typeface="Arial" panose="020B0604020202020204" pitchFamily="34"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Standard SQL </a:t>
            </a:r>
            <a:r>
              <a:rPr lang="en-IN" b="1" dirty="0">
                <a:latin typeface="Arial" pitchFamily="34" charset="0"/>
                <a:cs typeface="Arial" pitchFamily="34" charset="0"/>
              </a:rPr>
              <a:t>disallows</a:t>
            </a:r>
            <a:r>
              <a:rPr lang="en-IN" dirty="0">
                <a:latin typeface="Arial" pitchFamily="34" charset="0"/>
                <a:cs typeface="Arial" pitchFamily="34" charset="0"/>
              </a:rPr>
              <a:t> references to column aliases in a </a:t>
            </a:r>
            <a:r>
              <a:rPr lang="en-IN" b="1" i="1" dirty="0">
                <a:latin typeface="Arial" pitchFamily="34" charset="0"/>
                <a:cs typeface="Arial" pitchFamily="34" charset="0"/>
              </a:rPr>
              <a:t>WHERE</a:t>
            </a:r>
            <a:r>
              <a:rPr lang="en-IN" b="1" dirty="0">
                <a:latin typeface="Arial" pitchFamily="34" charset="0"/>
                <a:cs typeface="Arial" pitchFamily="34" charset="0"/>
              </a:rPr>
              <a:t> </a:t>
            </a:r>
            <a:r>
              <a:rPr lang="en-IN" dirty="0">
                <a:latin typeface="Arial" pitchFamily="34" charset="0"/>
                <a:cs typeface="Arial" pitchFamily="34" charset="0"/>
              </a:rPr>
              <a:t>clause.</a:t>
            </a:r>
          </a:p>
          <a:p>
            <a:pPr marL="285750" indent="-285750">
              <a:buFont typeface="Arial" panose="020B0604020202020204" pitchFamily="34" charset="0"/>
              <a:buChar char="•"/>
            </a:pPr>
            <a:endParaRPr lang="en-IN" sz="800" dirty="0">
              <a:latin typeface="Arial" pitchFamily="34" charset="0"/>
              <a:cs typeface="Arial" pitchFamily="34" charset="0"/>
            </a:endParaRPr>
          </a:p>
          <a:p>
            <a:pPr marL="285750" indent="-285750">
              <a:buFont typeface="Arial" panose="020B0604020202020204" pitchFamily="34" charset="0"/>
              <a:buChar char="•"/>
            </a:pPr>
            <a:r>
              <a:rPr lang="en-IN" dirty="0">
                <a:latin typeface="Arial" pitchFamily="34" charset="0"/>
                <a:cs typeface="Arial" pitchFamily="34" charset="0"/>
              </a:rPr>
              <a:t>A table reference can be aliased using </a:t>
            </a:r>
            <a:r>
              <a:rPr lang="en-IN" b="1" dirty="0">
                <a:latin typeface="Arial" pitchFamily="34" charset="0"/>
                <a:cs typeface="Arial" pitchFamily="34" charset="0"/>
              </a:rPr>
              <a:t>tbl_name alias_name </a:t>
            </a:r>
            <a:r>
              <a:rPr lang="en-IN" dirty="0">
                <a:latin typeface="Arial" pitchFamily="34" charset="0"/>
                <a:cs typeface="Arial" pitchFamily="34" charset="0"/>
              </a:rPr>
              <a:t>or</a:t>
            </a:r>
            <a:r>
              <a:rPr lang="en-IN" b="1" dirty="0">
                <a:latin typeface="Arial" pitchFamily="34" charset="0"/>
                <a:cs typeface="Arial" pitchFamily="34" charset="0"/>
              </a:rPr>
              <a:t> tbl_name </a:t>
            </a:r>
            <a:r>
              <a:rPr lang="en-IN" b="1" dirty="0">
                <a:solidFill>
                  <a:srgbClr val="0077AA"/>
                </a:solidFill>
                <a:latin typeface="Arial" panose="020B0604020202020204" pitchFamily="34" charset="0"/>
                <a:cs typeface="Arial" panose="020B0604020202020204" pitchFamily="34" charset="0"/>
              </a:rPr>
              <a:t>AS</a:t>
            </a:r>
            <a:r>
              <a:rPr lang="en-IN" b="1" dirty="0">
                <a:latin typeface="Arial" pitchFamily="34" charset="0"/>
                <a:cs typeface="Arial" pitchFamily="34" charset="0"/>
              </a:rPr>
              <a:t> alias_name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column alias contains spaces, </a:t>
            </a:r>
            <a:r>
              <a:rPr lang="en-IN" b="1" dirty="0">
                <a:latin typeface="Arial" panose="020B0604020202020204" pitchFamily="34" charset="0"/>
                <a:cs typeface="Arial" panose="020B0604020202020204" pitchFamily="34" charset="0"/>
              </a:rPr>
              <a:t>put it in quotes</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itchFamily="34" charset="0"/>
              <a:cs typeface="Arial"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Alias name is </a:t>
            </a:r>
            <a:r>
              <a:rPr lang="en-IN" b="1" dirty="0">
                <a:latin typeface="Arial" panose="020B0604020202020204" pitchFamily="34" charset="0"/>
                <a:cs typeface="Arial" panose="020B0604020202020204" pitchFamily="34" charset="0"/>
              </a:rPr>
              <a:t>max 256 characters</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59994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xmlns="" id="{C3B22D99-4A36-47B2-8903-58F427E1A124}"/>
              </a:ext>
            </a:extLst>
          </p:cNvPr>
          <p:cNvSpPr txBox="1"/>
          <p:nvPr/>
        </p:nvSpPr>
        <p:spPr>
          <a:xfrm>
            <a:off x="119336" y="-27384"/>
            <a:ext cx="5544616"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Create/Open an existing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Reading from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Writing to a file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Closing a file</a:t>
            </a:r>
          </a:p>
        </p:txBody>
      </p:sp>
      <p:sp>
        <p:nvSpPr>
          <p:cNvPr id="18" name="TextBox 17">
            <a:extLst>
              <a:ext uri="{FF2B5EF4-FFF2-40B4-BE49-F238E27FC236}">
                <a16:creationId xmlns:a16="http://schemas.microsoft.com/office/drawing/2014/main" xmlns="" id="{C4F9A9FF-76FC-4078-A624-AD40401DC63A}"/>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xmlns="" id="{5EFC949E-29DF-444B-8719-BAD3F1F04B14}"/>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grpSp>
        <p:nvGrpSpPr>
          <p:cNvPr id="3" name="Group 2">
            <a:extLst>
              <a:ext uri="{FF2B5EF4-FFF2-40B4-BE49-F238E27FC236}">
                <a16:creationId xmlns:a16="http://schemas.microsoft.com/office/drawing/2014/main" xmlns="" id="{E2C9BE8C-666D-4946-801B-1EC3F955E2A7}"/>
              </a:ext>
            </a:extLst>
          </p:cNvPr>
          <p:cNvGrpSpPr/>
          <p:nvPr/>
        </p:nvGrpSpPr>
        <p:grpSpPr>
          <a:xfrm>
            <a:off x="164264" y="1909490"/>
            <a:ext cx="11818975" cy="3508653"/>
            <a:chOff x="164264" y="1909490"/>
            <a:chExt cx="11818975" cy="3508653"/>
          </a:xfrm>
        </p:grpSpPr>
        <p:grpSp>
          <p:nvGrpSpPr>
            <p:cNvPr id="8" name="Group 7">
              <a:extLst>
                <a:ext uri="{FF2B5EF4-FFF2-40B4-BE49-F238E27FC236}">
                  <a16:creationId xmlns:a16="http://schemas.microsoft.com/office/drawing/2014/main" xmlns="" id="{17590DE7-B8F0-48FA-A000-06433E0502ED}"/>
                </a:ext>
              </a:extLst>
            </p:cNvPr>
            <p:cNvGrpSpPr/>
            <p:nvPr/>
          </p:nvGrpSpPr>
          <p:grpSpPr>
            <a:xfrm>
              <a:off x="231583" y="1909490"/>
              <a:ext cx="11751656" cy="1292661"/>
              <a:chOff x="375599" y="1979531"/>
              <a:chExt cx="11751656" cy="1292661"/>
            </a:xfrm>
          </p:grpSpPr>
          <p:grpSp>
            <p:nvGrpSpPr>
              <p:cNvPr id="6" name="Group 5">
                <a:extLst>
                  <a:ext uri="{FF2B5EF4-FFF2-40B4-BE49-F238E27FC236}">
                    <a16:creationId xmlns:a16="http://schemas.microsoft.com/office/drawing/2014/main" xmlns="" id="{37CE413B-9258-43B6-A842-0406948CFBBC}"/>
                  </a:ext>
                </a:extLst>
              </p:cNvPr>
              <p:cNvGrpSpPr/>
              <p:nvPr/>
            </p:nvGrpSpPr>
            <p:grpSpPr>
              <a:xfrm>
                <a:off x="375599" y="1979531"/>
                <a:ext cx="11751656" cy="1292661"/>
                <a:chOff x="231582" y="2484894"/>
                <a:chExt cx="11751656" cy="1111152"/>
              </a:xfrm>
            </p:grpSpPr>
            <p:sp>
              <p:nvSpPr>
                <p:cNvPr id="26" name="TextBox 4">
                  <a:extLst>
                    <a:ext uri="{FF2B5EF4-FFF2-40B4-BE49-F238E27FC236}">
                      <a16:creationId xmlns:a16="http://schemas.microsoft.com/office/drawing/2014/main" xmlns="" id="{20946110-F3E8-40E3-9676-FB824CE1EF73}"/>
                    </a:ext>
                  </a:extLst>
                </p:cNvPr>
                <p:cNvSpPr txBox="1"/>
                <p:nvPr/>
              </p:nvSpPr>
              <p:spPr>
                <a:xfrm>
                  <a:off x="2423592" y="2802366"/>
                  <a:ext cx="1808524" cy="793680"/>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21" name="Rectangle 20">
                  <a:extLst>
                    <a:ext uri="{FF2B5EF4-FFF2-40B4-BE49-F238E27FC236}">
                      <a16:creationId xmlns:a16="http://schemas.microsoft.com/office/drawing/2014/main" xmlns="" id="{86C9DE47-F852-4AFB-9BE2-68D7EB386403}"/>
                    </a:ext>
                  </a:extLst>
                </p:cNvPr>
                <p:cNvSpPr/>
                <p:nvPr/>
              </p:nvSpPr>
              <p:spPr>
                <a:xfrm>
                  <a:off x="9802597" y="2492896"/>
                  <a:ext cx="2180641"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emp_name</a:t>
                  </a:r>
                  <a:endParaRPr lang="en-IN" dirty="0">
                    <a:solidFill>
                      <a:srgbClr val="0070C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57046FE5-1679-441F-BA13-495986EF56C2}"/>
                    </a:ext>
                  </a:extLst>
                </p:cNvPr>
                <p:cNvSpPr/>
                <p:nvPr/>
              </p:nvSpPr>
              <p:spPr>
                <a:xfrm>
                  <a:off x="4533926" y="2484894"/>
                  <a:ext cx="237555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xmlns="" id="{7B5A4814-66DD-4E55-A395-B9F34714EFEA}"/>
                    </a:ext>
                  </a:extLst>
                </p:cNvPr>
                <p:cNvSpPr/>
                <p:nvPr/>
              </p:nvSpPr>
              <p:spPr>
                <a:xfrm>
                  <a:off x="7328591" y="2492896"/>
                  <a:ext cx="205560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search empl ID=1</a:t>
                  </a:r>
                  <a:endParaRPr lang="en-IN"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xmlns="" id="{5C0BDFE7-2335-44E2-8A2E-C5E8DD9E4350}"/>
                    </a:ext>
                  </a:extLst>
                </p:cNvPr>
                <p:cNvSpPr/>
                <p:nvPr/>
              </p:nvSpPr>
              <p:spPr>
                <a:xfrm>
                  <a:off x="2423593" y="2484894"/>
                  <a:ext cx="1808524"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file </a:t>
                  </a:r>
                  <a:r>
                    <a:rPr lang="en-IN" dirty="0">
                      <a:solidFill>
                        <a:srgbClr val="0070C0"/>
                      </a:solidFill>
                      <a:latin typeface="Arial" panose="020B0604020202020204" pitchFamily="34" charset="0"/>
                      <a:cs typeface="Arial" panose="020B0604020202020204" pitchFamily="34" charset="0"/>
                    </a:rPr>
                    <a:t>attributes</a:t>
                  </a:r>
                </a:p>
              </p:txBody>
            </p:sp>
            <p:sp>
              <p:nvSpPr>
                <p:cNvPr id="24" name="Rectangle 23">
                  <a:extLst>
                    <a:ext uri="{FF2B5EF4-FFF2-40B4-BE49-F238E27FC236}">
                      <a16:creationId xmlns:a16="http://schemas.microsoft.com/office/drawing/2014/main" xmlns="" id="{632B7B62-66C8-4D27-BDC3-E755795EBD7B}"/>
                    </a:ext>
                  </a:extLst>
                </p:cNvPr>
                <p:cNvSpPr/>
                <p:nvPr/>
              </p:nvSpPr>
              <p:spPr>
                <a:xfrm>
                  <a:off x="231582" y="2484894"/>
                  <a:ext cx="1944217"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latin typeface="Arial" panose="020B0604020202020204" pitchFamily="34" charset="0"/>
                      <a:cs typeface="Arial" panose="020B0604020202020204" pitchFamily="34" charset="0"/>
                    </a:rPr>
                    <a:t>c:\employee.txt</a:t>
                  </a:r>
                  <a:endParaRPr lang="en-IN" dirty="0">
                    <a:solidFill>
                      <a:srgbClr val="0070C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xmlns="" id="{F932B940-6A80-47DA-829E-4A613FD0B722}"/>
                  </a:ext>
                </a:extLst>
              </p:cNvPr>
              <p:cNvSpPr txBox="1"/>
              <p:nvPr/>
            </p:nvSpPr>
            <p:spPr>
              <a:xfrm>
                <a:off x="4677944" y="2348879"/>
                <a:ext cx="2376264" cy="646331"/>
              </a:xfrm>
              <a:prstGeom prst="rect">
                <a:avLst/>
              </a:prstGeom>
              <a:noFill/>
              <a:ln w="19050">
                <a:solidFill>
                  <a:srgbClr val="CAA49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grpSp>
        <p:sp>
          <p:nvSpPr>
            <p:cNvPr id="25" name="TextBox 4">
              <a:extLst>
                <a:ext uri="{FF2B5EF4-FFF2-40B4-BE49-F238E27FC236}">
                  <a16:creationId xmlns:a16="http://schemas.microsoft.com/office/drawing/2014/main" xmlns="" id="{DB6F03F9-AA1B-4885-9D50-F5F5F6DB1DA0}"/>
                </a:ext>
              </a:extLst>
            </p:cNvPr>
            <p:cNvSpPr txBox="1"/>
            <p:nvPr/>
          </p:nvSpPr>
          <p:spPr>
            <a:xfrm>
              <a:off x="164264"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7" name="TextBox 4">
              <a:extLst>
                <a:ext uri="{FF2B5EF4-FFF2-40B4-BE49-F238E27FC236}">
                  <a16:creationId xmlns:a16="http://schemas.microsoft.com/office/drawing/2014/main" xmlns="" id="{05DAF722-F723-4E3F-A184-637E6D3898B0}"/>
                </a:ext>
              </a:extLst>
            </p:cNvPr>
            <p:cNvSpPr txBox="1"/>
            <p:nvPr/>
          </p:nvSpPr>
          <p:spPr>
            <a:xfrm>
              <a:off x="7327881"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28" name="TextBox 4">
              <a:extLst>
                <a:ext uri="{FF2B5EF4-FFF2-40B4-BE49-F238E27FC236}">
                  <a16:creationId xmlns:a16="http://schemas.microsoft.com/office/drawing/2014/main" xmlns="" id="{DB657414-EF56-48C4-AE23-E300C67885DD}"/>
                </a:ext>
              </a:extLst>
            </p:cNvPr>
            <p:cNvSpPr txBox="1"/>
            <p:nvPr/>
          </p:nvSpPr>
          <p:spPr>
            <a:xfrm>
              <a:off x="9802598" y="2278822"/>
              <a:ext cx="1840220"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grpSp>
    </p:spTree>
    <p:extLst>
      <p:ext uri="{BB962C8B-B14F-4D97-AF65-F5344CB8AC3E}">
        <p14:creationId xmlns:p14="http://schemas.microsoft.com/office/powerpoint/2010/main" xmlns="" val="2768154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sp>
        <p:nvSpPr>
          <p:cNvPr id="6" name="TextBox 5">
            <a:extLst>
              <a:ext uri="{FF2B5EF4-FFF2-40B4-BE49-F238E27FC236}">
                <a16:creationId xmlns:a16="http://schemas.microsoft.com/office/drawing/2014/main" xmlns="" id="{DE74D872-5D80-4AE7-9BD3-E60EBC947116}"/>
              </a:ext>
            </a:extLst>
          </p:cNvPr>
          <p:cNvSpPr txBox="1"/>
          <p:nvPr/>
        </p:nvSpPr>
        <p:spPr>
          <a:xfrm>
            <a:off x="1676400" y="3253843"/>
            <a:ext cx="8839200" cy="400110"/>
          </a:xfrm>
          <a:prstGeom prst="rect">
            <a:avLst/>
          </a:prstGeom>
          <a:noFill/>
        </p:spPr>
        <p:txBody>
          <a:bodyPr wrap="square">
            <a:spAutoFit/>
          </a:bodyPr>
          <a:lstStyle>
            <a:defPPr>
              <a:defRPr lang="en-US"/>
            </a:defPPr>
          </a:lstStyle>
          <a:p>
            <a:r>
              <a:rPr lang="en-IN" sz="2000" dirty="0">
                <a:latin typeface="Palatino Linotype" panose="02040502050505030304" pitchFamily="18" charset="0"/>
              </a:rPr>
              <a:t>Comparison operations result in a value of 1</a:t>
            </a:r>
            <a:r>
              <a:rPr lang="en-IN" sz="2000" b="1" dirty="0">
                <a:latin typeface="Palatino Linotype" panose="02040502050505030304" pitchFamily="18" charset="0"/>
              </a:rPr>
              <a:t> (TRUE), </a:t>
            </a:r>
            <a:r>
              <a:rPr lang="en-IN" sz="2000" dirty="0">
                <a:latin typeface="Palatino Linotype" panose="02040502050505030304" pitchFamily="18" charset="0"/>
              </a:rPr>
              <a:t>0</a:t>
            </a:r>
            <a:r>
              <a:rPr lang="en-IN" sz="2000" b="1" dirty="0">
                <a:latin typeface="Palatino Linotype" panose="02040502050505030304" pitchFamily="18" charset="0"/>
              </a:rPr>
              <a:t> (FALSE)</a:t>
            </a:r>
            <a:r>
              <a:rPr lang="en-IN" sz="2000" dirty="0">
                <a:latin typeface="Palatino Linotype" panose="02040502050505030304" pitchFamily="18" charset="0"/>
              </a:rPr>
              <a:t>, or </a:t>
            </a:r>
            <a:r>
              <a:rPr lang="en-IN" sz="2000" b="1" dirty="0">
                <a:latin typeface="Palatino Linotype" panose="02040502050505030304" pitchFamily="18" charset="0"/>
              </a:rPr>
              <a:t>NULL</a:t>
            </a:r>
            <a:r>
              <a:rPr lang="en-IN" sz="2000" dirty="0">
                <a:latin typeface="Palatino Linotype" panose="02040502050505030304" pitchFamily="18" charset="0"/>
              </a:rPr>
              <a:t>.</a:t>
            </a:r>
          </a:p>
        </p:txBody>
      </p:sp>
    </p:spTree>
    <p:extLst>
      <p:ext uri="{BB962C8B-B14F-4D97-AF65-F5344CB8AC3E}">
        <p14:creationId xmlns:p14="http://schemas.microsoft.com/office/powerpoint/2010/main" xmlns="" val="17541973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graphicFrame>
        <p:nvGraphicFramePr>
          <p:cNvPr id="6" name="Table 5">
            <a:extLst>
              <a:ext uri="{FF2B5EF4-FFF2-40B4-BE49-F238E27FC236}">
                <a16:creationId xmlns:a16="http://schemas.microsoft.com/office/drawing/2014/main" xmlns="" id="{ED3CA3D1-207C-45FF-8D7B-69792E7F3EFF}"/>
              </a:ext>
            </a:extLst>
          </p:cNvPr>
          <p:cNvGraphicFramePr>
            <a:graphicFrameLocks noGrp="1"/>
          </p:cNvGraphicFramePr>
          <p:nvPr>
            <p:extLst>
              <p:ext uri="{D42A27DB-BD31-4B8C-83A1-F6EECF244321}">
                <p14:modId xmlns:p14="http://schemas.microsoft.com/office/powerpoint/2010/main" xmlns="" val="2556755272"/>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xmlns="" val="20000"/>
                    </a:ext>
                  </a:extLst>
                </a:gridCol>
                <a:gridCol w="7504351">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  =</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  &gt;=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  &lt;=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  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  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  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  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  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  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  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  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  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3168878"/>
                  </a:ext>
                </a:extLst>
              </a:tr>
            </a:tbl>
          </a:graphicData>
        </a:graphic>
      </p:graphicFrame>
    </p:spTree>
    <p:extLst>
      <p:ext uri="{BB962C8B-B14F-4D97-AF65-F5344CB8AC3E}">
        <p14:creationId xmlns:p14="http://schemas.microsoft.com/office/powerpoint/2010/main" xmlns="" val="32623236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 functions and operator</a:t>
            </a:r>
          </a:p>
        </p:txBody>
      </p:sp>
      <p:sp>
        <p:nvSpPr>
          <p:cNvPr id="5" name="TextBox 4">
            <a:extLst>
              <a:ext uri="{FF2B5EF4-FFF2-40B4-BE49-F238E27FC236}">
                <a16:creationId xmlns:a16="http://schemas.microsoft.com/office/drawing/2014/main" xmlns="" id="{B763D180-19B5-4CEB-8745-D08554B70567}"/>
              </a:ext>
            </a:extLst>
          </p:cNvPr>
          <p:cNvSpPr txBox="1"/>
          <p:nvPr/>
        </p:nvSpPr>
        <p:spPr>
          <a:xfrm>
            <a:off x="191344" y="692696"/>
            <a:ext cx="6192688" cy="6001643"/>
          </a:xfrm>
          <a:prstGeom prst="rect">
            <a:avLst/>
          </a:prstGeom>
          <a:noFill/>
        </p:spPr>
        <p:txBody>
          <a:bodyPr wrap="square">
            <a:spAutoFit/>
          </a:bodyPr>
          <a:lstStyle/>
          <a:p>
            <a:pPr marL="457200" indent="-457200">
              <a:buFont typeface="+mj-lt"/>
              <a:buAutoNum type="arabicPeriod"/>
            </a:pPr>
            <a:r>
              <a:rPr lang="en-IN" sz="2200" b="1" i="1" dirty="0">
                <a:solidFill>
                  <a:schemeClr val="accent6">
                    <a:lumMod val="75000"/>
                  </a:schemeClr>
                </a:solidFill>
                <a:latin typeface="Liberation Mono"/>
              </a:rPr>
              <a:t>arithmetic_operators: </a:t>
            </a:r>
          </a:p>
          <a:p>
            <a:pPr marL="450850"/>
            <a:r>
              <a:rPr lang="en-IN" sz="2000" dirty="0">
                <a:solidFill>
                  <a:srgbClr val="A67F59"/>
                </a:solidFill>
                <a:latin typeface="Liberation Mono"/>
              </a:rPr>
              <a: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 </a:t>
            </a:r>
            <a:r>
              <a:rPr lang="en-IN" sz="2000" dirty="0">
                <a:solidFill>
                  <a:schemeClr val="bg1">
                    <a:lumMod val="65000"/>
                  </a:schemeClr>
                </a:solidFill>
                <a:latin typeface="Liberation Mono"/>
              </a:rPr>
              <a:t>| </a:t>
            </a:r>
            <a:r>
              <a:rPr lang="en-IN" sz="2000" dirty="0">
                <a:solidFill>
                  <a:srgbClr val="A67F59"/>
                </a:solidFill>
                <a:latin typeface="Liberation Mono"/>
              </a:rPr>
              <a:t>DIV</a:t>
            </a:r>
            <a:r>
              <a:rPr lang="en-IN" sz="2000" dirty="0">
                <a:solidFill>
                  <a:schemeClr val="bg1">
                    <a:lumMod val="65000"/>
                  </a:schemeClr>
                </a:solidFill>
                <a:latin typeface="Liberation Mono"/>
              </a:rPr>
              <a:t> | </a:t>
            </a:r>
            <a:r>
              <a:rPr lang="en-IN" sz="2000" dirty="0">
                <a:solidFill>
                  <a:srgbClr val="A67F59"/>
                </a:solidFill>
                <a:latin typeface="Liberation Mono"/>
              </a:rPr>
              <a:t>%</a:t>
            </a:r>
            <a:r>
              <a:rPr lang="en-IN" sz="2000" dirty="0">
                <a:solidFill>
                  <a:schemeClr val="bg1">
                    <a:lumMod val="65000"/>
                  </a:schemeClr>
                </a:solidFill>
                <a:latin typeface="Liberation Mono"/>
              </a:rPr>
              <a:t> |</a:t>
            </a:r>
            <a:r>
              <a:rPr lang="en-IN" sz="2000" dirty="0">
                <a:solidFill>
                  <a:srgbClr val="A67F59"/>
                </a:solidFill>
                <a:latin typeface="Liberation Mono"/>
              </a:rPr>
              <a:t>MOD</a:t>
            </a:r>
            <a:r>
              <a:rPr lang="en-IN" sz="2000" dirty="0">
                <a:solidFill>
                  <a:schemeClr val="bg1">
                    <a:lumMod val="65000"/>
                  </a:schemeClr>
                </a:solidFill>
                <a:latin typeface="Liberation Mono"/>
              </a:rPr>
              <a:t> | </a:t>
            </a:r>
            <a:r>
              <a:rPr lang="en-IN" sz="2000" dirty="0">
                <a:solidFill>
                  <a:srgbClr val="A67F59"/>
                </a:solidFill>
                <a:latin typeface="Liberation Mono"/>
              </a:rPr>
              <a:t>- </a:t>
            </a:r>
            <a:r>
              <a:rPr lang="en-IN" sz="2000" dirty="0">
                <a:solidFill>
                  <a:schemeClr val="bg1">
                    <a:lumMod val="65000"/>
                  </a:schemeClr>
                </a:solidFill>
                <a:latin typeface="Liberation Mono"/>
              </a:rPr>
              <a:t>|</a:t>
            </a:r>
            <a:r>
              <a:rPr lang="en-IN" sz="2000" dirty="0">
                <a:solidFill>
                  <a:srgbClr val="A67F59"/>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2"/>
            </a:pPr>
            <a:r>
              <a:rPr lang="en-IN" sz="2200" b="1" i="1" dirty="0">
                <a:solidFill>
                  <a:schemeClr val="accent6">
                    <a:lumMod val="75000"/>
                  </a:schemeClr>
                </a:solidFill>
                <a:latin typeface="Liberation Mono"/>
              </a:rPr>
              <a:t>comparison_operator: </a:t>
            </a:r>
          </a:p>
          <a:p>
            <a:pPr marL="531813"/>
            <a:r>
              <a:rPr lang="en-IN" sz="2000" dirty="0">
                <a:solidFill>
                  <a:srgbClr val="A67F59"/>
                </a:solidFill>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&lt;=&gt; </a:t>
            </a:r>
            <a:r>
              <a:rPr lang="en-IN" sz="2000" b="0" i="0" dirty="0">
                <a:solidFill>
                  <a:schemeClr val="bg1">
                    <a:lumMod val="65000"/>
                  </a:schemeClr>
                </a:solidFill>
                <a:effectLst/>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 </a:t>
            </a:r>
            <a:r>
              <a:rPr lang="en-IN" sz="2000" dirty="0">
                <a:solidFill>
                  <a:srgbClr val="A67F59"/>
                </a:solidFill>
                <a:latin typeface="Liberation Mono"/>
              </a:rPr>
              <a:t>&gt; </a:t>
            </a:r>
            <a:r>
              <a:rPr lang="en-IN" sz="2000" dirty="0">
                <a:solidFill>
                  <a:schemeClr val="bg1">
                    <a:lumMod val="65000"/>
                  </a:schemeClr>
                </a:solidFill>
                <a:latin typeface="Liberation Mono"/>
              </a:rPr>
              <a:t>|</a:t>
            </a:r>
            <a:r>
              <a:rPr lang="en-IN" sz="2000" dirty="0">
                <a:solidFill>
                  <a:srgbClr val="A67F59"/>
                </a:solidFill>
                <a:latin typeface="Liberation Mono"/>
              </a:rPr>
              <a:t> &lt;=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&lt; </a:t>
            </a:r>
            <a:r>
              <a:rPr lang="en-IN" sz="2000" dirty="0">
                <a:solidFill>
                  <a:schemeClr val="bg1">
                    <a:lumMod val="65000"/>
                  </a:schemeClr>
                </a:solidFill>
                <a:latin typeface="Liberation Mono"/>
              </a:rPr>
              <a:t>| </a:t>
            </a:r>
            <a:r>
              <a:rPr lang="en-IN" sz="2000" dirty="0">
                <a:solidFill>
                  <a:srgbClr val="A67F59"/>
                </a:solidFill>
                <a:latin typeface="Liberation Mono"/>
              </a:rPr>
              <a:t>&lt;&gt;</a:t>
            </a:r>
            <a:r>
              <a:rPr lang="en-IN" sz="2000" b="0" i="0" dirty="0">
                <a:solidFill>
                  <a:srgbClr val="000000"/>
                </a:solidFill>
                <a:effectLst/>
                <a:latin typeface="Liberation Mono"/>
              </a:rPr>
              <a:t> </a:t>
            </a:r>
            <a:r>
              <a:rPr lang="en-IN" sz="2000" dirty="0">
                <a:solidFill>
                  <a:schemeClr val="bg1">
                    <a:lumMod val="65000"/>
                  </a:schemeClr>
                </a:solidFill>
                <a:latin typeface="Liberation Mono"/>
              </a:rPr>
              <a:t>|</a:t>
            </a:r>
            <a:r>
              <a:rPr lang="en-IN" sz="2000" b="0" i="0" dirty="0">
                <a:solidFill>
                  <a:srgbClr val="000000"/>
                </a:solidFill>
                <a:effectLst/>
                <a:latin typeface="Liberation Mono"/>
              </a:rPr>
              <a:t> </a:t>
            </a:r>
            <a:r>
              <a:rPr lang="en-IN" sz="2000" dirty="0">
                <a:solidFill>
                  <a:srgbClr val="A67F59"/>
                </a:solidFill>
                <a:latin typeface="Liberation Mono"/>
              </a:rPr>
              <a:t>!=</a:t>
            </a:r>
          </a:p>
          <a:p>
            <a:endParaRPr lang="en-US" sz="800" dirty="0">
              <a:solidFill>
                <a:schemeClr val="accent6">
                  <a:lumMod val="75000"/>
                </a:schemeClr>
              </a:solidFill>
              <a:effectLst/>
              <a:latin typeface="Liberation Mono"/>
            </a:endParaRPr>
          </a:p>
          <a:p>
            <a:pPr marL="450850" indent="-450850">
              <a:buFont typeface="+mj-lt"/>
              <a:buAutoNum type="arabicPeriod" startAt="3"/>
            </a:pPr>
            <a:r>
              <a:rPr lang="en-US" sz="2200" b="1" i="1" dirty="0">
                <a:solidFill>
                  <a:schemeClr val="accent6">
                    <a:lumMod val="75000"/>
                  </a:schemeClr>
                </a:solidFill>
                <a:latin typeface="Liberation Mono"/>
              </a:rPr>
              <a:t>boolean_ predicate:</a:t>
            </a:r>
          </a:p>
          <a:p>
            <a:pPr marL="531813"/>
            <a:r>
              <a:rPr lang="en-US" sz="2000" b="0" i="0" dirty="0">
                <a:solidFill>
                  <a:srgbClr val="A67F59"/>
                </a:solidFill>
                <a:effectLst/>
                <a:latin typeface="Liberation Mono"/>
              </a:rPr>
              <a:t>IS</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0055"/>
                </a:solidFill>
                <a:effectLst/>
                <a:latin typeface="Liberation Mono"/>
              </a:rPr>
              <a:t>NULL</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A67F59"/>
                </a:solidFill>
                <a:effectLst/>
                <a:latin typeface="Liberation Mono"/>
              </a:rPr>
              <a:t>&lt;=&gt;</a:t>
            </a:r>
            <a:r>
              <a:rPr lang="en-US" sz="2000" b="0" i="0" dirty="0">
                <a:solidFill>
                  <a:srgbClr val="000000"/>
                </a:solidFill>
                <a:effectLst/>
                <a:latin typeface="Liberation Mono"/>
              </a:rPr>
              <a:t> </a:t>
            </a:r>
            <a:r>
              <a:rPr lang="en-US" sz="2000" b="0" i="1" dirty="0">
                <a:solidFill>
                  <a:srgbClr val="000000"/>
                </a:solidFill>
                <a:effectLst/>
                <a:latin typeface="Liberation Mono"/>
              </a:rPr>
              <a:t>null</a:t>
            </a:r>
            <a:endParaRPr lang="en-IN" sz="2000" dirty="0"/>
          </a:p>
          <a:p>
            <a:endParaRPr lang="en-US" sz="800" dirty="0">
              <a:solidFill>
                <a:schemeClr val="accent6">
                  <a:lumMod val="75000"/>
                </a:schemeClr>
              </a:solidFill>
              <a:effectLst/>
              <a:latin typeface="Liberation Mono"/>
            </a:endParaRPr>
          </a:p>
          <a:p>
            <a:pPr marL="457200" indent="-457200">
              <a:buFont typeface="+mj-lt"/>
              <a:buAutoNum type="arabicPeriod" startAt="4"/>
            </a:pPr>
            <a:r>
              <a:rPr lang="en-US" sz="2200" b="1" i="1" dirty="0">
                <a:solidFill>
                  <a:schemeClr val="accent6">
                    <a:lumMod val="75000"/>
                  </a:schemeClr>
                </a:solidFill>
                <a:effectLst/>
                <a:latin typeface="Liberation Mono"/>
              </a:rPr>
              <a:t>predicate</a:t>
            </a:r>
            <a:r>
              <a:rPr lang="en-US" sz="2200" b="1" i="0" dirty="0">
                <a:solidFill>
                  <a:schemeClr val="accent6">
                    <a:lumMod val="75000"/>
                  </a:schemeClr>
                </a:solidFill>
                <a:effectLst/>
                <a:latin typeface="Liberation Mono"/>
              </a:rPr>
              <a:t>: </a:t>
            </a:r>
          </a:p>
          <a:p>
            <a:pPr marL="531813"/>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LIKE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ESCAPE</a:t>
            </a:r>
            <a:r>
              <a:rPr lang="en-US" sz="2000" b="0" i="0" dirty="0">
                <a:solidFill>
                  <a:srgbClr val="000000"/>
                </a:solidFill>
                <a:effectLst/>
                <a:latin typeface="Liberation Mono"/>
              </a:rPr>
              <a:t> </a:t>
            </a:r>
            <a:r>
              <a:rPr lang="en-US" sz="2000" b="0" i="1" dirty="0">
                <a:solidFill>
                  <a:srgbClr val="000000"/>
                </a:solidFill>
                <a:effectLst/>
                <a:latin typeface="Liberation Mono"/>
              </a:rPr>
              <a:t>char</a:t>
            </a:r>
            <a:r>
              <a:rPr lang="en-US" sz="2000" b="0" i="0" dirty="0">
                <a:solidFill>
                  <a:srgbClr val="999999"/>
                </a:solidFill>
                <a:effectLst/>
                <a:latin typeface="Liberation Mono"/>
              </a:rPr>
              <a:t>]</a:t>
            </a:r>
            <a:r>
              <a:rPr lang="en-US" sz="2000" dirty="0">
                <a:solidFill>
                  <a:srgbClr val="999999"/>
                </a:solidFill>
                <a:latin typeface="Liberation Mono"/>
              </a:rPr>
              <a:t> </a:t>
            </a:r>
            <a:r>
              <a:rPr lang="en-US" sz="2000" b="0" i="0" dirty="0">
                <a:solidFill>
                  <a:srgbClr val="000000"/>
                </a:solidFill>
                <a:effectLst/>
                <a:latin typeface="Liberation Mono"/>
              </a:rPr>
              <a:t> </a:t>
            </a: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 </a:t>
            </a:r>
            <a:r>
              <a:rPr lang="en-US" sz="2000" dirty="0">
                <a:solidFill>
                  <a:srgbClr val="999999"/>
                </a:solidFill>
                <a:latin typeface="Liberation Mono"/>
              </a:rPr>
              <a:t>(</a:t>
            </a:r>
            <a:r>
              <a:rPr lang="en-US" sz="2000" b="0" i="1" dirty="0">
                <a:solidFill>
                  <a:srgbClr val="000000"/>
                </a:solidFill>
                <a:effectLst/>
                <a:latin typeface="Liberation Mono"/>
              </a:rPr>
              <a:t>expr1, expr2, . . .</a:t>
            </a:r>
            <a:r>
              <a:rPr lang="en-US" sz="2000" b="0" i="0" dirty="0">
                <a:solidFill>
                  <a:srgbClr val="999999"/>
                </a:solidFill>
                <a:effectLst/>
                <a:latin typeface="Liberation Mono"/>
              </a:rPr>
              <a:t> )</a:t>
            </a:r>
            <a:endParaRPr lang="en-US" sz="2000" dirty="0">
              <a:solidFill>
                <a:srgbClr val="000000"/>
              </a:solidFill>
              <a:latin typeface="Liberation Mono"/>
            </a:endParaRPr>
          </a:p>
          <a:p>
            <a:pPr marL="723900"/>
            <a:r>
              <a:rPr lang="en-US" sz="2000" b="0" i="0" dirty="0">
                <a:solidFill>
                  <a:srgbClr val="A67F59"/>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1" dirty="0">
                <a:solidFill>
                  <a:srgbClr val="000000"/>
                </a:solidFill>
                <a:effectLst/>
                <a:latin typeface="Liberation Mono"/>
              </a:rPr>
              <a:t>subquery</a:t>
            </a:r>
            <a:r>
              <a:rPr lang="en-US" sz="2000" b="0" i="0" dirty="0">
                <a:solidFill>
                  <a:srgbClr val="999999"/>
                </a:solidFill>
                <a:effectLst/>
                <a:latin typeface="Liberation Mono"/>
              </a:rPr>
              <a:t>)</a:t>
            </a:r>
            <a:endParaRPr lang="en-US" sz="2000" b="0" i="0" dirty="0">
              <a:solidFill>
                <a:srgbClr val="000000"/>
              </a:solidFill>
              <a:effectLst/>
              <a:latin typeface="Liberation Mono"/>
            </a:endParaRPr>
          </a:p>
          <a:p>
            <a:pPr marL="723900"/>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1" dirty="0">
                <a:solidFill>
                  <a:srgbClr val="000000"/>
                </a:solidFill>
                <a:effectLst/>
                <a:latin typeface="Liberation Mono"/>
              </a:rPr>
              <a:t>expr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A67F59"/>
                </a:solidFill>
                <a:effectLst/>
                <a:latin typeface="Liberation Mono"/>
              </a:rPr>
              <a:t>NOT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dirty="0">
                <a:solidFill>
                  <a:srgbClr val="0077AA"/>
                </a:solidFill>
                <a:latin typeface="Liberation Mono"/>
              </a:rPr>
              <a:t>BETWEEN</a:t>
            </a:r>
            <a:r>
              <a:rPr lang="en-US" sz="2000" b="0" i="0" dirty="0">
                <a:solidFill>
                  <a:srgbClr val="000000"/>
                </a:solidFill>
                <a:effectLst/>
                <a:latin typeface="Liberation Mono"/>
              </a:rPr>
              <a:t> </a:t>
            </a:r>
            <a:r>
              <a:rPr lang="en-US" sz="2000" b="0" i="1" dirty="0">
                <a:solidFill>
                  <a:srgbClr val="000000"/>
                </a:solidFill>
                <a:effectLst/>
                <a:latin typeface="Liberation Mono"/>
              </a:rPr>
              <a:t>expr1 </a:t>
            </a:r>
            <a:r>
              <a:rPr lang="en-US" sz="2000" dirty="0">
                <a:solidFill>
                  <a:srgbClr val="0077AA"/>
                </a:solidFill>
                <a:latin typeface="Liberation Mono"/>
              </a:rPr>
              <a:t>AND</a:t>
            </a:r>
            <a:r>
              <a:rPr lang="en-US" sz="2000" b="0" i="1" dirty="0">
                <a:solidFill>
                  <a:srgbClr val="000000"/>
                </a:solidFill>
                <a:effectLst/>
                <a:latin typeface="Liberation Mono"/>
              </a:rPr>
              <a:t> expr2</a:t>
            </a:r>
          </a:p>
          <a:p>
            <a:pPr indent="12700"/>
            <a:endParaRPr lang="en-US" sz="800" b="0" i="0" dirty="0">
              <a:solidFill>
                <a:srgbClr val="999999"/>
              </a:solidFill>
              <a:effectLst/>
              <a:latin typeface="Liberation Mono"/>
            </a:endParaRPr>
          </a:p>
          <a:p>
            <a:pPr marL="450850" indent="-450850">
              <a:buFont typeface="+mj-lt"/>
              <a:buAutoNum type="arabicPeriod" startAt="5"/>
            </a:pPr>
            <a:r>
              <a:rPr lang="en-IN" sz="2200" b="1" i="1" dirty="0">
                <a:solidFill>
                  <a:schemeClr val="accent6">
                    <a:lumMod val="75000"/>
                  </a:schemeClr>
                </a:solidFill>
                <a:latin typeface="Liberation Mono"/>
              </a:rPr>
              <a:t>logical_operators</a:t>
            </a:r>
          </a:p>
          <a:p>
            <a:pPr marL="536575"/>
            <a:r>
              <a:rPr lang="en-IN" sz="2000" dirty="0">
                <a:solidFill>
                  <a:srgbClr val="A67F59"/>
                </a:solidFill>
                <a:latin typeface="Liberation Mono"/>
              </a:rPr>
              <a:t>AND</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&amp;&amp;</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dirty="0">
                <a:solidFill>
                  <a:srgbClr val="A67F59"/>
                </a:solidFill>
                <a:latin typeface="Liberation Mono"/>
              </a:rPr>
              <a:t>OR</a:t>
            </a:r>
            <a:r>
              <a:rPr lang="en-IN" sz="2000" b="0" i="0" dirty="0">
                <a:solidFill>
                  <a:srgbClr val="000000"/>
                </a:solidFill>
                <a:effectLst/>
                <a:latin typeface="Liberation Mono"/>
              </a:rPr>
              <a:t> </a:t>
            </a:r>
            <a:r>
              <a:rPr lang="en-IN" sz="2000" b="0" i="0" dirty="0">
                <a:solidFill>
                  <a:schemeClr val="bg1">
                    <a:lumMod val="65000"/>
                  </a:schemeClr>
                </a:solidFill>
                <a:effectLst/>
                <a:latin typeface="Liberation Mono"/>
              </a:rPr>
              <a:t>| </a:t>
            </a:r>
            <a:r>
              <a:rPr lang="en-IN" sz="2000" b="0" i="0" dirty="0">
                <a:solidFill>
                  <a:srgbClr val="A67F59"/>
                </a:solidFill>
                <a:effectLst/>
                <a:latin typeface="Liberation Mono"/>
              </a:rPr>
              <a:t>||</a:t>
            </a:r>
            <a:r>
              <a:rPr lang="en-IN" sz="2000" dirty="0">
                <a:solidFill>
                  <a:schemeClr val="bg1">
                    <a:lumMod val="65000"/>
                  </a:schemeClr>
                </a:solidFill>
                <a:latin typeface="Liberation Mono"/>
              </a:rPr>
              <a:t> </a:t>
            </a:r>
          </a:p>
          <a:p>
            <a:endParaRPr lang="en-IN" sz="800" dirty="0">
              <a:solidFill>
                <a:schemeClr val="accent6">
                  <a:lumMod val="75000"/>
                </a:schemeClr>
              </a:solidFill>
              <a:latin typeface="Liberation Mono"/>
            </a:endParaRPr>
          </a:p>
          <a:p>
            <a:pPr marL="457200" indent="-457200">
              <a:buFont typeface="+mj-lt"/>
              <a:buAutoNum type="arabicPeriod" startAt="6"/>
            </a:pPr>
            <a:r>
              <a:rPr lang="en-IN" sz="2200" b="1" i="1" dirty="0">
                <a:solidFill>
                  <a:schemeClr val="accent6">
                    <a:lumMod val="75000"/>
                  </a:schemeClr>
                </a:solidFill>
                <a:latin typeface="Liberation Mono"/>
              </a:rPr>
              <a:t>assignment _operator</a:t>
            </a:r>
          </a:p>
          <a:p>
            <a:pPr marL="531813"/>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0000"/>
                </a:solidFill>
                <a:effectLst/>
                <a:latin typeface="Liberation Mono"/>
              </a:rPr>
              <a:t>assignment</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endParaRPr lang="en-IN" sz="2000" dirty="0"/>
          </a:p>
        </p:txBody>
      </p:sp>
      <p:sp>
        <p:nvSpPr>
          <p:cNvPr id="7" name="TextBox 6">
            <a:extLst>
              <a:ext uri="{FF2B5EF4-FFF2-40B4-BE49-F238E27FC236}">
                <a16:creationId xmlns:a16="http://schemas.microsoft.com/office/drawing/2014/main" xmlns="" id="{A08381A2-7F69-4019-8ED4-5714712285C5}"/>
              </a:ext>
            </a:extLst>
          </p:cNvPr>
          <p:cNvSpPr txBox="1"/>
          <p:nvPr/>
        </p:nvSpPr>
        <p:spPr>
          <a:xfrm>
            <a:off x="5519936" y="508610"/>
            <a:ext cx="5040560" cy="738664"/>
          </a:xfrm>
          <a:prstGeom prst="rect">
            <a:avLst/>
          </a:prstGeom>
          <a:noFill/>
        </p:spPr>
        <p:txBody>
          <a:bodyPr wrap="square">
            <a:spAutoFit/>
          </a:bodyPr>
          <a:lstStyle/>
          <a:p>
            <a:r>
              <a:rPr lang="en-IN" sz="2100" dirty="0">
                <a:solidFill>
                  <a:srgbClr val="0099FF"/>
                </a:solidFill>
                <a:latin typeface="Arial" panose="020B0604020202020204" pitchFamily="34" charset="0"/>
                <a:cs typeface="Arial" panose="020B0604020202020204" pitchFamily="34" charset="0"/>
              </a:rPr>
              <a:t>operand meaning</a:t>
            </a:r>
            <a:r>
              <a:rPr lang="en-IN" sz="2100" dirty="0">
                <a:latin typeface="Arial" panose="020B0604020202020204" pitchFamily="34" charset="0"/>
                <a:cs typeface="Arial" panose="020B0604020202020204" pitchFamily="34" charset="0"/>
              </a:rPr>
              <a:t>: the quantity on which an operation is to be done.</a:t>
            </a:r>
          </a:p>
        </p:txBody>
      </p:sp>
      <p:sp>
        <p:nvSpPr>
          <p:cNvPr id="11" name="TextBox 10">
            <a:extLst>
              <a:ext uri="{FF2B5EF4-FFF2-40B4-BE49-F238E27FC236}">
                <a16:creationId xmlns:a16="http://schemas.microsoft.com/office/drawing/2014/main" xmlns="" id="{FDF9ED3F-3F2E-4705-BBE7-E6F2CC96854B}"/>
              </a:ext>
            </a:extLst>
          </p:cNvPr>
          <p:cNvSpPr txBox="1"/>
          <p:nvPr/>
        </p:nvSpPr>
        <p:spPr>
          <a:xfrm>
            <a:off x="6744072" y="1494640"/>
            <a:ext cx="5040560" cy="3046988"/>
          </a:xfrm>
          <a:prstGeom prst="rect">
            <a:avLst/>
          </a:prstGeom>
          <a:noFill/>
        </p:spPr>
        <p:txBody>
          <a:bodyPr wrap="square">
            <a:spAutoFit/>
          </a:bodyPr>
          <a:lstStyle/>
          <a:p>
            <a:r>
              <a:rPr lang="en-IN" sz="2200" dirty="0">
                <a:solidFill>
                  <a:srgbClr val="FF0000"/>
                </a:solidFill>
                <a:latin typeface="Liberation Mono"/>
              </a:rPr>
              <a:t>e.g.</a:t>
            </a:r>
          </a:p>
          <a:p>
            <a:endParaRPr lang="en-IN" sz="400" dirty="0">
              <a:solidFill>
                <a:srgbClr val="FF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operand1</a:t>
            </a:r>
            <a:r>
              <a:rPr lang="en-IN" sz="2200" b="0" i="0" dirty="0">
                <a:solidFill>
                  <a:srgbClr val="000000"/>
                </a:solidFill>
                <a:effectLst/>
                <a:latin typeface="Liberation Mono"/>
              </a:rPr>
              <a:t> </a:t>
            </a:r>
            <a:r>
              <a:rPr lang="en-IN" sz="2200" dirty="0">
                <a:solidFill>
                  <a:srgbClr val="A67F59"/>
                </a:solidFill>
                <a:latin typeface="Liberation Mono"/>
              </a:rPr>
              <a:t>=</a:t>
            </a:r>
            <a:r>
              <a:rPr lang="en-IN" sz="2200" b="1" i="1" dirty="0">
                <a:solidFill>
                  <a:schemeClr val="accent6">
                    <a:lumMod val="75000"/>
                  </a:schemeClr>
                </a:solidFill>
                <a:latin typeface="Liberation Mono"/>
              </a:rPr>
              <a:t> </a:t>
            </a:r>
            <a:r>
              <a:rPr lang="en-IN" sz="2200" i="1" dirty="0">
                <a:solidFill>
                  <a:srgbClr val="000000"/>
                </a:solidFill>
                <a:latin typeface="Liberation Mono"/>
              </a:rPr>
              <a:t>operand2</a:t>
            </a:r>
          </a:p>
          <a:p>
            <a:pPr marL="457200" indent="-457200">
              <a:buFont typeface="+mj-lt"/>
              <a:buAutoNum type="arabicPeriod"/>
            </a:pPr>
            <a:endParaRPr lang="en-IN" sz="600" i="1" dirty="0">
              <a:solidFill>
                <a:srgbClr val="000000"/>
              </a:solidFill>
              <a:latin typeface="Liberation Mono"/>
            </a:endParaRPr>
          </a:p>
          <a:p>
            <a:pPr marL="457200" indent="-457200">
              <a:buFont typeface="+mj-lt"/>
              <a:buAutoNum type="arabicPeriod"/>
            </a:pPr>
            <a:r>
              <a:rPr lang="en-IN" sz="2200" i="1" dirty="0">
                <a:solidFill>
                  <a:srgbClr val="000000"/>
                </a:solidFill>
                <a:latin typeface="Liberation Mono"/>
              </a:rPr>
              <a:t>operand </a:t>
            </a:r>
            <a:r>
              <a:rPr lang="en-IN" sz="2200" dirty="0">
                <a:solidFill>
                  <a:srgbClr val="A67F59"/>
                </a:solidFill>
                <a:latin typeface="Liberation Mono"/>
              </a:rPr>
              <a:t>IS</a:t>
            </a:r>
            <a:r>
              <a:rPr lang="en-US" sz="2200" b="0" i="0" dirty="0">
                <a:solidFill>
                  <a:srgbClr val="999999"/>
                </a:solidFill>
                <a:effectLst/>
                <a:latin typeface="Liberation Mono"/>
              </a:rPr>
              <a:t> [</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IN" sz="2200" i="1" dirty="0">
                <a:solidFill>
                  <a:srgbClr val="000000"/>
                </a:solidFill>
                <a:latin typeface="Liberation Mono"/>
              </a:rPr>
              <a:t> </a:t>
            </a:r>
            <a:r>
              <a:rPr lang="en-IN" sz="2200" i="1" dirty="0">
                <a:solidFill>
                  <a:srgbClr val="990055"/>
                </a:solidFill>
                <a:latin typeface="Liberation Mono"/>
              </a:rPr>
              <a:t>NULL</a:t>
            </a:r>
          </a:p>
          <a:p>
            <a:pPr marL="457200" indent="-457200">
              <a:buFont typeface="+mj-lt"/>
              <a:buAutoNum type="arabicPeriod"/>
            </a:pPr>
            <a:endParaRPr lang="en-IN" sz="600" i="1" dirty="0">
              <a:solidFill>
                <a:srgbClr val="990055"/>
              </a:solidFill>
              <a:latin typeface="Liberation Mono"/>
            </a:endParaRPr>
          </a:p>
          <a:p>
            <a:pPr marL="457200" indent="-457200">
              <a:buFont typeface="+mj-lt"/>
              <a:buAutoNum type="arabicPeriod"/>
            </a:pPr>
            <a:r>
              <a:rPr lang="en-IN" sz="2200" i="1" dirty="0">
                <a:solidFill>
                  <a:srgbClr val="000000"/>
                </a:solidFill>
                <a:latin typeface="Liberation Mono"/>
              </a:rPr>
              <a:t>operand</a:t>
            </a:r>
            <a:r>
              <a:rPr lang="en-IN" sz="2200" i="1" dirty="0">
                <a:solidFill>
                  <a:srgbClr val="990055"/>
                </a:solidFill>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 </a:t>
            </a:r>
            <a:r>
              <a:rPr lang="en-US" sz="2200" dirty="0">
                <a:solidFill>
                  <a:srgbClr val="0077AA"/>
                </a:solidFill>
                <a:latin typeface="Liberation Mono"/>
              </a:rPr>
              <a:t>LIKE </a:t>
            </a:r>
            <a:r>
              <a:rPr lang="en-US" sz="2200" dirty="0">
                <a:solidFill>
                  <a:srgbClr val="669900"/>
                </a:solidFill>
                <a:latin typeface="Liberation Mono"/>
              </a:rPr>
              <a:t>'pattern’</a:t>
            </a:r>
          </a:p>
          <a:p>
            <a:pPr marL="457200" indent="-457200">
              <a:buFont typeface="+mj-lt"/>
              <a:buAutoNum type="arabicPeriod"/>
            </a:pPr>
            <a:endParaRPr lang="en-IN" sz="600" dirty="0">
              <a:solidFill>
                <a:srgbClr val="669900"/>
              </a:solidFill>
              <a:latin typeface="Liberation Mono"/>
            </a:endParaRPr>
          </a:p>
          <a:p>
            <a:pPr marL="457200" indent="-457200">
              <a:buFont typeface="+mj-lt"/>
              <a:buAutoNum type="arabicPeriod"/>
            </a:pPr>
            <a:r>
              <a:rPr lang="en-IN" sz="2200" b="0" i="1" dirty="0">
                <a:solidFill>
                  <a:srgbClr val="000000"/>
                </a:solidFill>
                <a:effectLst/>
                <a:latin typeface="Liberation Mono"/>
              </a:rPr>
              <a:t>expr</a:t>
            </a:r>
            <a:r>
              <a:rPr lang="en-IN" sz="2200" b="0" i="0" dirty="0">
                <a:solidFill>
                  <a:srgbClr val="000000"/>
                </a:solidFill>
                <a:effectLst/>
                <a:latin typeface="Liberation Mono"/>
              </a:rPr>
              <a:t> </a:t>
            </a:r>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1" dirty="0">
                <a:solidFill>
                  <a:srgbClr val="000000"/>
                </a:solidFill>
                <a:effectLst/>
                <a:latin typeface="Liberation Mono"/>
              </a:rPr>
              <a:t>expr</a:t>
            </a:r>
          </a:p>
          <a:p>
            <a:pPr marL="457200" indent="-457200">
              <a:buFont typeface="+mj-lt"/>
              <a:buAutoNum type="arabicPeriod"/>
            </a:pPr>
            <a:endParaRPr lang="en-IN" sz="600" b="0" i="1" dirty="0">
              <a:solidFill>
                <a:srgbClr val="000000"/>
              </a:solidFill>
              <a:effectLst/>
              <a:latin typeface="Liberation Mono"/>
            </a:endParaRPr>
          </a:p>
          <a:p>
            <a:pPr marL="457200" indent="-457200">
              <a:buFont typeface="+mj-lt"/>
              <a:buAutoNum type="arabicPeriod"/>
            </a:pPr>
            <a:r>
              <a:rPr lang="en-IN" sz="2200" i="1" dirty="0">
                <a:solidFill>
                  <a:srgbClr val="000000"/>
                </a:solidFill>
                <a:latin typeface="Liberation Mono"/>
              </a:rPr>
              <a:t>Operand := 1001</a:t>
            </a:r>
          </a:p>
        </p:txBody>
      </p:sp>
      <p:sp>
        <p:nvSpPr>
          <p:cNvPr id="8" name="TextBox 7">
            <a:extLst>
              <a:ext uri="{FF2B5EF4-FFF2-40B4-BE49-F238E27FC236}">
                <a16:creationId xmlns:a16="http://schemas.microsoft.com/office/drawing/2014/main" xmlns="" id="{EB14A369-DDE1-4AD9-907B-15B7B2FACC2C}"/>
              </a:ext>
            </a:extLst>
          </p:cNvPr>
          <p:cNvSpPr txBox="1"/>
          <p:nvPr/>
        </p:nvSpPr>
        <p:spPr>
          <a:xfrm>
            <a:off x="6744072" y="4725144"/>
            <a:ext cx="5040560"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DIV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a:t>
            </a:r>
            <a:endParaRPr lang="en-IN"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990055"/>
                </a:solidFill>
                <a:latin typeface="Liberation Mono"/>
              </a:rPr>
              <a:t>23</a:t>
            </a:r>
            <a:r>
              <a:rPr lang="en-IN" dirty="0">
                <a:latin typeface="Liberation Mono"/>
              </a:rPr>
              <a:t> / </a:t>
            </a:r>
            <a:r>
              <a:rPr lang="en-IN" dirty="0">
                <a:solidFill>
                  <a:srgbClr val="990055"/>
                </a:solidFill>
                <a:latin typeface="Liberation Mono"/>
              </a:rPr>
              <a:t>6</a:t>
            </a:r>
            <a:r>
              <a:rPr lang="en-IN" dirty="0">
                <a:latin typeface="Liberation Mono"/>
              </a:rPr>
              <a:t> ;		</a:t>
            </a:r>
            <a:r>
              <a:rPr lang="en-IN" dirty="0">
                <a:solidFill>
                  <a:srgbClr val="669900"/>
                </a:solidFill>
                <a:latin typeface="Liberation Mono"/>
              </a:rPr>
              <a:t>#</a:t>
            </a:r>
            <a:r>
              <a:rPr lang="en-US" sz="1800" dirty="0">
                <a:solidFill>
                  <a:srgbClr val="669900"/>
                </a:solidFill>
                <a:latin typeface="Liberation Mono"/>
              </a:rPr>
              <a:t>3 .8333</a:t>
            </a:r>
            <a:endParaRPr lang="en-IN" dirty="0">
              <a:latin typeface="Liberation Mono"/>
            </a:endParaRPr>
          </a:p>
        </p:txBody>
      </p:sp>
      <p:sp>
        <p:nvSpPr>
          <p:cNvPr id="10" name="Rectangle 9">
            <a:extLst>
              <a:ext uri="{FF2B5EF4-FFF2-40B4-BE49-F238E27FC236}">
                <a16:creationId xmlns:a16="http://schemas.microsoft.com/office/drawing/2014/main" xmlns="" id="{0703D2A1-4BEC-48A2-BCBA-A01711AD7BEC}"/>
              </a:ext>
            </a:extLst>
          </p:cNvPr>
          <p:cNvSpPr/>
          <p:nvPr/>
        </p:nvSpPr>
        <p:spPr>
          <a:xfrm>
            <a:off x="6745064" y="5678101"/>
            <a:ext cx="4608512"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006C86"/>
                </a:solidFill>
                <a:latin typeface="Arial" panose="020B0604020202020204" pitchFamily="34" charset="0"/>
                <a:cs typeface="Arial" panose="020B0604020202020204" pitchFamily="34" charset="0"/>
              </a:rPr>
              <a:t>AND has higher precedence than OR.</a:t>
            </a:r>
            <a:endParaRPr lang="en-IN" sz="1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8988585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sp>
        <p:nvSpPr>
          <p:cNvPr id="3" name="Rectangle 2"/>
          <p:cNvSpPr/>
          <p:nvPr/>
        </p:nvSpPr>
        <p:spPr>
          <a:xfrm>
            <a:off x="335360" y="3286125"/>
            <a:ext cx="11377264" cy="1015663"/>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p>
        </p:txBody>
      </p:sp>
      <p:sp>
        <p:nvSpPr>
          <p:cNvPr id="5" name="TextBox 4">
            <a:extLst>
              <a:ext uri="{FF2B5EF4-FFF2-40B4-BE49-F238E27FC236}">
                <a16:creationId xmlns:a16="http://schemas.microsoft.com/office/drawing/2014/main" xmlns="" id="{DE28079E-8839-464A-9518-397B5BBE074B}"/>
              </a:ext>
            </a:extLst>
          </p:cNvPr>
          <p:cNvSpPr txBox="1"/>
          <p:nvPr/>
        </p:nvSpPr>
        <p:spPr>
          <a:xfrm>
            <a:off x="335360" y="44624"/>
            <a:ext cx="2736304" cy="9679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 </a:t>
            </a:r>
            <a:r>
              <a:rPr lang="en-IN" dirty="0">
                <a:solidFill>
                  <a:srgbClr val="990055"/>
                </a:solidFill>
                <a:latin typeface="Liberation Mono"/>
              </a:rPr>
              <a:t>4</a:t>
            </a:r>
            <a:r>
              <a:rPr lang="en-IN" sz="2000" b="0" i="0" dirty="0">
                <a:solidFill>
                  <a:srgbClr val="4A4A4A"/>
                </a:solidFill>
                <a:effectLst/>
                <a:latin typeface="Liberation Mono"/>
              </a:rPr>
              <a:t> &lt; </a:t>
            </a:r>
            <a:r>
              <a:rPr lang="en-IN" dirty="0">
                <a:solidFill>
                  <a:srgbClr val="990055"/>
                </a:solidFill>
                <a:latin typeface="Liberation Mono"/>
              </a:rPr>
              <a:t>16</a:t>
            </a:r>
          </a:p>
          <a:p>
            <a:pPr marL="285750" indent="-285750" algn="just">
              <a:lnSpc>
                <a:spcPct val="150000"/>
              </a:lnSpc>
              <a:buFont typeface="Arial" panose="020B0604020202020204" pitchFamily="34" charset="0"/>
              <a:buChar char="•"/>
            </a:pPr>
            <a:r>
              <a:rPr lang="en-IN" sz="2000" dirty="0">
                <a:solidFill>
                  <a:srgbClr val="0077AA"/>
                </a:solidFill>
                <a:latin typeface="Liberation Mono"/>
              </a:rPr>
              <a:t>WHERE</a:t>
            </a:r>
            <a:r>
              <a:rPr lang="en-IN" sz="2000" b="0" i="0" dirty="0">
                <a:solidFill>
                  <a:srgbClr val="4A4A4A"/>
                </a:solidFill>
                <a:effectLst/>
                <a:latin typeface="Liberation Mono"/>
              </a:rPr>
              <a:t> col &lt; </a:t>
            </a:r>
            <a:r>
              <a:rPr lang="en-IN" dirty="0">
                <a:solidFill>
                  <a:srgbClr val="990055"/>
                </a:solidFill>
                <a:latin typeface="Liberation Mono"/>
              </a:rPr>
              <a:t>16</a:t>
            </a:r>
            <a:r>
              <a:rPr lang="en-IN" sz="2000" b="0" i="0" dirty="0">
                <a:solidFill>
                  <a:srgbClr val="4A4A4A"/>
                </a:solidFill>
                <a:effectLst/>
                <a:latin typeface="Liberation Mono"/>
              </a:rPr>
              <a:t> / </a:t>
            </a:r>
            <a:r>
              <a:rPr lang="en-IN" dirty="0">
                <a:solidFill>
                  <a:srgbClr val="990055"/>
                </a:solidFill>
                <a:latin typeface="Liberation Mono"/>
              </a:rPr>
              <a:t>4</a:t>
            </a:r>
          </a:p>
        </p:txBody>
      </p:sp>
    </p:spTree>
    <p:extLst>
      <p:ext uri="{BB962C8B-B14F-4D97-AF65-F5344CB8AC3E}">
        <p14:creationId xmlns:p14="http://schemas.microsoft.com/office/powerpoint/2010/main" xmlns="" val="34900930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statement - </a:t>
            </a:r>
            <a:r>
              <a:rPr lang="en-US" sz="3200" i="1" dirty="0">
                <a:solidFill>
                  <a:srgbClr val="FF9900"/>
                </a:solidFill>
                <a:latin typeface="Arial" pitchFamily="34" charset="0"/>
                <a:cs typeface="Arial" pitchFamily="34" charset="0"/>
              </a:rPr>
              <a:t>expressions</a:t>
            </a:r>
            <a:endParaRPr lang="en-IN" sz="3200" i="1" dirty="0">
              <a:solidFill>
                <a:srgbClr val="FF9900"/>
              </a:solidFill>
              <a:latin typeface="Arial" pitchFamily="34" charset="0"/>
              <a:cs typeface="Arial" pitchFamily="34" charset="0"/>
            </a:endParaRPr>
          </a:p>
        </p:txBody>
      </p:sp>
      <p:sp>
        <p:nvSpPr>
          <p:cNvPr id="12" name="Rectangle 11"/>
          <p:cNvSpPr/>
          <p:nvPr/>
        </p:nvSpPr>
        <p:spPr>
          <a:xfrm>
            <a:off x="711874" y="830060"/>
            <a:ext cx="4592038"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Column </a:t>
            </a:r>
            <a:r>
              <a:rPr lang="en-US" sz="2000" dirty="0">
                <a:solidFill>
                  <a:srgbClr val="FFFF00"/>
                </a:solidFill>
                <a:latin typeface="Arial" panose="020B0604020202020204" pitchFamily="34" charset="0"/>
                <a:cs typeface="Arial" panose="020B0604020202020204" pitchFamily="34" charset="0"/>
              </a:rPr>
              <a:t>EXPRESSIONS</a:t>
            </a:r>
            <a:endParaRPr lang="en-IN" sz="2000" dirty="0">
              <a:solidFill>
                <a:srgbClr val="FFFF00"/>
              </a:solidFill>
              <a:latin typeface="Arial" panose="020B0604020202020204" pitchFamily="34" charset="0"/>
              <a:cs typeface="Arial" panose="020B0604020202020204" pitchFamily="34" charset="0"/>
            </a:endParaRPr>
          </a:p>
        </p:txBody>
      </p:sp>
      <p:sp>
        <p:nvSpPr>
          <p:cNvPr id="9" name="Rectangle 8"/>
          <p:cNvSpPr/>
          <p:nvPr/>
        </p:nvSpPr>
        <p:spPr>
          <a:xfrm>
            <a:off x="695400" y="1356398"/>
            <a:ext cx="88392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2</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3</a:t>
            </a:r>
            <a:r>
              <a:rPr lang="en-US" sz="2000" dirty="0">
                <a:solidFill>
                  <a:srgbClr val="000000"/>
                </a:solidFill>
                <a:latin typeface="Liberation Mono"/>
              </a:rPr>
              <a:t>,</a:t>
            </a:r>
            <a:r>
              <a:rPr lang="en-US" sz="2000" b="1" i="1" dirty="0">
                <a:solidFill>
                  <a:srgbClr val="0077AA"/>
                </a:solidFill>
                <a:latin typeface="Liberation Mono"/>
              </a:rPr>
              <a:t> A</a:t>
            </a:r>
            <a:r>
              <a:rPr lang="en-US" sz="2000" baseline="-25000" dirty="0">
                <a:solidFill>
                  <a:srgbClr val="0077AA"/>
                </a:solidFill>
                <a:latin typeface="Liberation Mono"/>
              </a:rPr>
              <a:t>4</a:t>
            </a:r>
            <a:r>
              <a:rPr lang="en-US" sz="2000" dirty="0">
                <a:solidFill>
                  <a:srgbClr val="000000"/>
                </a:solidFill>
                <a:latin typeface="Liberation Mono"/>
              </a:rPr>
              <a:t>,</a:t>
            </a:r>
            <a:r>
              <a:rPr lang="en-US" sz="2000" dirty="0">
                <a:solidFill>
                  <a:srgbClr val="0077AA"/>
                </a:solidFill>
                <a:latin typeface="Liberation Mono"/>
              </a:rPr>
              <a:t> expressions</a:t>
            </a:r>
            <a:r>
              <a:rPr lang="en-IN" sz="2000" dirty="0">
                <a:solidFill>
                  <a:srgbClr val="000000"/>
                </a:solidFill>
                <a:latin typeface="Liberation Mono"/>
              </a:rPr>
              <a:t>, . . .</a:t>
            </a:r>
            <a:r>
              <a:rPr lang="en-US" sz="2000" dirty="0">
                <a:solidFill>
                  <a:srgbClr val="0077AA"/>
                </a:solidFill>
                <a:latin typeface="Liberation Mono"/>
              </a:rPr>
              <a:t> FROM </a:t>
            </a:r>
            <a:r>
              <a:rPr lang="en-US" sz="2000" b="1" i="1" dirty="0">
                <a:solidFill>
                  <a:srgbClr val="0077AA"/>
                </a:solidFill>
                <a:latin typeface="Liberation Mono"/>
              </a:rPr>
              <a:t>r</a:t>
            </a:r>
          </a:p>
        </p:txBody>
      </p:sp>
      <p:sp>
        <p:nvSpPr>
          <p:cNvPr id="6" name="Rectangle 5"/>
          <p:cNvSpPr/>
          <p:nvPr/>
        </p:nvSpPr>
        <p:spPr>
          <a:xfrm>
            <a:off x="695400" y="1987398"/>
            <a:ext cx="2340000"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1001</a:t>
            </a:r>
            <a:r>
              <a:rPr lang="en-US" dirty="0">
                <a:latin typeface="Liberation Mono"/>
                <a:ea typeface="Times New Roman" panose="02020603050405020304" pitchFamily="18" charset="0"/>
              </a:rPr>
              <a:t>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-2</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p:txBody>
      </p:sp>
      <p:sp>
        <p:nvSpPr>
          <p:cNvPr id="10" name="TextBox 9">
            <a:extLst>
              <a:ext uri="{FF2B5EF4-FFF2-40B4-BE49-F238E27FC236}">
                <a16:creationId xmlns:a16="http://schemas.microsoft.com/office/drawing/2014/main" xmlns="" id="{BF021BEA-1BAC-4B1F-A667-E14543C77BBD}"/>
              </a:ext>
            </a:extLst>
          </p:cNvPr>
          <p:cNvSpPr txBox="1"/>
          <p:nvPr/>
        </p:nvSpPr>
        <p:spPr>
          <a:xfrm>
            <a:off x="6113673" y="1987398"/>
            <a:ext cx="5514325"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solidFill>
                  <a:srgbClr val="990055"/>
                </a:solidFill>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DD4A68"/>
                </a:solidFill>
                <a:latin typeface="Liberation Mono"/>
              </a:rPr>
              <a:t>IFNULL</a:t>
            </a:r>
            <a:r>
              <a:rPr lang="en-US"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solidFill>
                  <a:srgbClr val="990055"/>
                </a:solidFill>
                <a:latin typeface="Liberation Mono"/>
              </a:rPr>
              <a:t>0</a:t>
            </a:r>
            <a:r>
              <a:rPr lang="en-US" dirty="0">
                <a:solidFill>
                  <a:schemeClr val="tx1">
                    <a:lumMod val="65000"/>
                    <a:lumOff val="3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
        <p:nvSpPr>
          <p:cNvPr id="7" name="Rectangle 6">
            <a:extLst>
              <a:ext uri="{FF2B5EF4-FFF2-40B4-BE49-F238E27FC236}">
                <a16:creationId xmlns:a16="http://schemas.microsoft.com/office/drawing/2014/main" xmlns="" id="{3F2F3E05-346E-4EE1-A38F-3ACA0D6CD670}"/>
              </a:ext>
            </a:extLst>
          </p:cNvPr>
          <p:cNvSpPr/>
          <p:nvPr/>
        </p:nvSpPr>
        <p:spPr>
          <a:xfrm>
            <a:off x="3467968" y="1987398"/>
            <a:ext cx="234000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a:t>
            </a:r>
            <a:r>
              <a:rPr lang="en-US" dirty="0">
                <a:latin typeface="Liberation Mono"/>
                <a:ea typeface="Times New Roman" panose="02020603050405020304" pitchFamily="18" charset="0"/>
              </a:rPr>
              <a:t> * </a:t>
            </a:r>
            <a:r>
              <a:rPr lang="en-US" dirty="0">
                <a:solidFill>
                  <a:srgbClr val="990055"/>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US" dirty="0">
                <a:solidFill>
                  <a:srgbClr val="990055"/>
                </a:solidFill>
                <a:latin typeface="Liberation Mono"/>
              </a:rPr>
              <a:t>-123 </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xmlns="" val="12567421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coalesce()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899756" y="3091444"/>
            <a:ext cx="4392488" cy="400110"/>
          </a:xfrm>
          <a:prstGeom prst="rect">
            <a:avLst/>
          </a:prstGeom>
        </p:spPr>
        <p:txBody>
          <a:bodyPr wrap="square">
            <a:spAutoFit/>
          </a:bodyPr>
          <a:lstStyle/>
          <a:p>
            <a:pPr fontAlgn="base"/>
            <a:r>
              <a:rPr lang="en-IN" sz="2000" dirty="0">
                <a:effectLst/>
                <a:latin typeface="Palatino Linotype" panose="02040502050505030304" pitchFamily="18" charset="0"/>
              </a:rPr>
              <a:t>Return the first non-NULL argument</a:t>
            </a:r>
          </a:p>
        </p:txBody>
      </p:sp>
    </p:spTree>
    <p:extLst>
      <p:ext uri="{BB962C8B-B14F-4D97-AF65-F5344CB8AC3E}">
        <p14:creationId xmlns:p14="http://schemas.microsoft.com/office/powerpoint/2010/main" xmlns="" val="34584728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coalesce()</a:t>
            </a:r>
          </a:p>
        </p:txBody>
      </p:sp>
      <p:sp>
        <p:nvSpPr>
          <p:cNvPr id="7" name="TextBox 6">
            <a:extLst>
              <a:ext uri="{FF2B5EF4-FFF2-40B4-BE49-F238E27FC236}">
                <a16:creationId xmlns:a16="http://schemas.microsoft.com/office/drawing/2014/main" xmlns="" id="{9C789681-1BBD-4587-933C-B754C55573C1}"/>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8" name="TextBox 7">
            <a:extLst>
              <a:ext uri="{FF2B5EF4-FFF2-40B4-BE49-F238E27FC236}">
                <a16:creationId xmlns:a16="http://schemas.microsoft.com/office/drawing/2014/main" xmlns="" id="{E70BC1AA-765C-4BAB-8F5F-78A9237D4D8D}"/>
              </a:ext>
            </a:extLst>
          </p:cNvPr>
          <p:cNvSpPr txBox="1"/>
          <p:nvPr/>
        </p:nvSpPr>
        <p:spPr>
          <a:xfrm>
            <a:off x="314822" y="1449318"/>
            <a:ext cx="11397801"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primaryphone, bphone, cphone, hphone, </a:t>
            </a:r>
            <a:r>
              <a:rPr lang="en-IN" dirty="0">
                <a:solidFill>
                  <a:srgbClr val="0077AA"/>
                </a:solidFill>
                <a:latin typeface="Liberation Mono"/>
              </a:rPr>
              <a:t>IFNULL</a:t>
            </a:r>
            <a:r>
              <a:rPr lang="en-IN" dirty="0">
                <a:solidFill>
                  <a:schemeClr val="tx1">
                    <a:lumMod val="65000"/>
                    <a:lumOff val="35000"/>
                  </a:schemeClr>
                </a:solidFill>
                <a:latin typeface="Liberation Mono"/>
              </a:rPr>
              <a:t>(</a:t>
            </a:r>
            <a:r>
              <a:rPr lang="en-IN" dirty="0">
                <a:solidFill>
                  <a:srgbClr val="0077AA"/>
                </a:solidFill>
                <a:latin typeface="Liberation Mono"/>
              </a:rPr>
              <a:t>COALESCE</a:t>
            </a:r>
            <a:r>
              <a:rPr lang="en-IN" dirty="0">
                <a:solidFill>
                  <a:schemeClr val="tx1">
                    <a:lumMod val="65000"/>
                    <a:lumOff val="35000"/>
                  </a:schemeClr>
                </a:solidFill>
                <a:latin typeface="Liberation Mono"/>
              </a:rPr>
              <a:t>(</a:t>
            </a:r>
            <a:r>
              <a:rPr lang="en-IN" dirty="0">
                <a:latin typeface="Liberation Mono"/>
              </a:rPr>
              <a:t>bphone, cphone, hphone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'Contact customer care'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'Active Phone' </a:t>
            </a:r>
            <a:r>
              <a:rPr lang="en-IN" dirty="0">
                <a:latin typeface="Liberation Mono"/>
              </a:rPr>
              <a:t>FROM coalesce;</a:t>
            </a:r>
          </a:p>
        </p:txBody>
      </p:sp>
    </p:spTree>
    <p:extLst>
      <p:ext uri="{BB962C8B-B14F-4D97-AF65-F5344CB8AC3E}">
        <p14:creationId xmlns:p14="http://schemas.microsoft.com/office/powerpoint/2010/main" xmlns="" val="2387568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between ... and ...</a:t>
            </a:r>
          </a:p>
        </p:txBody>
      </p:sp>
      <p:sp>
        <p:nvSpPr>
          <p:cNvPr id="12" name="Rectangle 11"/>
          <p:cNvSpPr/>
          <p:nvPr/>
        </p:nvSpPr>
        <p:spPr>
          <a:xfrm>
            <a:off x="570541" y="1725169"/>
            <a:ext cx="4165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BETWEEN ... AND ...</a:t>
            </a:r>
          </a:p>
        </p:txBody>
      </p:sp>
      <p:sp>
        <p:nvSpPr>
          <p:cNvPr id="6" name="Rectangle 5"/>
          <p:cNvSpPr/>
          <p:nvPr/>
        </p:nvSpPr>
        <p:spPr>
          <a:xfrm>
            <a:off x="483455" y="747767"/>
            <a:ext cx="7058768" cy="461665"/>
          </a:xfrm>
          <a:prstGeom prst="rect">
            <a:avLst/>
          </a:prstGeom>
        </p:spPr>
        <p:txBody>
          <a:bodyPr wrap="square">
            <a:spAutoFit/>
          </a:bodyPr>
          <a:lstStyle/>
          <a:p>
            <a:r>
              <a:rPr lang="en-IN" sz="2400" dirty="0"/>
              <a:t>Check whether a value is within a range of values</a:t>
            </a:r>
          </a:p>
        </p:txBody>
      </p:sp>
      <p:pic>
        <p:nvPicPr>
          <p:cNvPr id="4" name="Picture 3"/>
          <p:cNvPicPr>
            <a:picLocks noChangeAspect="1"/>
          </p:cNvPicPr>
          <p:nvPr/>
        </p:nvPicPr>
        <p:blipFill>
          <a:blip r:embed="rId2" cstate="print"/>
          <a:stretch>
            <a:fillRect/>
          </a:stretch>
        </p:blipFill>
        <p:spPr>
          <a:xfrm>
            <a:off x="549400" y="3247875"/>
            <a:ext cx="7553315" cy="341607"/>
          </a:xfrm>
          <a:prstGeom prst="rect">
            <a:avLst/>
          </a:prstGeom>
        </p:spPr>
      </p:pic>
      <p:pic>
        <p:nvPicPr>
          <p:cNvPr id="7" name="Picture 6"/>
          <p:cNvPicPr>
            <a:picLocks noChangeAspect="1"/>
          </p:cNvPicPr>
          <p:nvPr/>
        </p:nvPicPr>
        <p:blipFill>
          <a:blip r:embed="rId3" cstate="print"/>
          <a:stretch>
            <a:fillRect/>
          </a:stretch>
        </p:blipFill>
        <p:spPr>
          <a:xfrm>
            <a:off x="551384" y="4065140"/>
            <a:ext cx="7568497" cy="371972"/>
          </a:xfrm>
          <a:prstGeom prst="rect">
            <a:avLst/>
          </a:prstGeom>
        </p:spPr>
      </p:pic>
      <p:sp>
        <p:nvSpPr>
          <p:cNvPr id="2" name="Rectangle 1"/>
          <p:cNvSpPr/>
          <p:nvPr/>
        </p:nvSpPr>
        <p:spPr>
          <a:xfrm>
            <a:off x="551384" y="2415717"/>
            <a:ext cx="9987877" cy="400110"/>
          </a:xfrm>
          <a:prstGeom prst="rect">
            <a:avLst/>
          </a:prstGeom>
          <a:solidFill>
            <a:schemeClr val="bg1">
              <a:lumMod val="95000"/>
            </a:schemeClr>
          </a:solidFill>
        </p:spPr>
        <p:txBody>
          <a:bodyPr wrap="square">
            <a:spAutoFit/>
          </a:bodyPr>
          <a:lstStyle/>
          <a:p>
            <a:r>
              <a:rPr lang="en-IN" sz="2000" dirty="0">
                <a:solidFill>
                  <a:srgbClr val="006C86"/>
                </a:solidFill>
                <a:latin typeface="Arial" panose="020B0604020202020204" pitchFamily="34" charset="0"/>
                <a:cs typeface="Arial" panose="020B0604020202020204" pitchFamily="34" charset="0"/>
              </a:rPr>
              <a:t>All three expressions: expr, begin_expr, and end_expr must have the same data type.</a:t>
            </a:r>
          </a:p>
        </p:txBody>
      </p:sp>
      <p:sp>
        <p:nvSpPr>
          <p:cNvPr id="5" name="Rectangle 4"/>
          <p:cNvSpPr/>
          <p:nvPr/>
        </p:nvSpPr>
        <p:spPr>
          <a:xfrm>
            <a:off x="707731" y="-52075"/>
            <a:ext cx="9987877"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 </a:t>
            </a:r>
          </a:p>
          <a:p>
            <a:endParaRPr lang="en-IN" sz="800" dirty="0">
              <a:solidFill>
                <a:srgbClr val="FF0000"/>
              </a:solidFill>
              <a:latin typeface="Arial" panose="020B0604020202020204" pitchFamily="34" charset="0"/>
              <a:cs typeface="Arial" panose="020B0604020202020204" pitchFamily="34" charset="0"/>
            </a:endParaRPr>
          </a:p>
          <a:p>
            <a:r>
              <a:rPr lang="en-IN" sz="20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
        <p:nvSpPr>
          <p:cNvPr id="9" name="Rectangle 8">
            <a:extLst>
              <a:ext uri="{FF2B5EF4-FFF2-40B4-BE49-F238E27FC236}">
                <a16:creationId xmlns:a16="http://schemas.microsoft.com/office/drawing/2014/main" xmlns="" id="{0C57555C-CA0F-4B13-A738-7810E4B0C418}"/>
              </a:ext>
            </a:extLst>
          </p:cNvPr>
          <p:cNvSpPr/>
          <p:nvPr/>
        </p:nvSpPr>
        <p:spPr>
          <a:xfrm>
            <a:off x="407369" y="5015498"/>
            <a:ext cx="11521279"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006C86"/>
                </a:solidFill>
                <a:latin typeface="Arial" panose="020B0604020202020204" pitchFamily="34" charset="0"/>
                <a:cs typeface="Arial" panose="020B0604020202020204" pitchFamily="34" charset="0"/>
              </a:rPr>
              <a:t>If any expression is NULL, the BETWEEN operator returns a NULL value.</a:t>
            </a:r>
          </a:p>
        </p:txBody>
      </p:sp>
    </p:spTree>
    <p:extLst>
      <p:ext uri="{BB962C8B-B14F-4D97-AF65-F5344CB8AC3E}">
        <p14:creationId xmlns:p14="http://schemas.microsoft.com/office/powerpoint/2010/main" xmlns="" val="1641846914"/>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is</a:t>
            </a:r>
          </a:p>
        </p:txBody>
      </p:sp>
      <p:sp>
        <p:nvSpPr>
          <p:cNvPr id="12" name="Rectangle 11"/>
          <p:cNvSpPr/>
          <p:nvPr/>
        </p:nvSpPr>
        <p:spPr>
          <a:xfrm>
            <a:off x="1625534" y="1428690"/>
            <a:ext cx="20320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Comparison IS</a:t>
            </a:r>
          </a:p>
        </p:txBody>
      </p:sp>
      <p:sp>
        <p:nvSpPr>
          <p:cNvPr id="6" name="Rectangle 5"/>
          <p:cNvSpPr/>
          <p:nvPr/>
        </p:nvSpPr>
        <p:spPr>
          <a:xfrm>
            <a:off x="1625534" y="762001"/>
            <a:ext cx="8802980" cy="646331"/>
          </a:xfrm>
          <a:prstGeom prst="rect">
            <a:avLst/>
          </a:prstGeom>
        </p:spPr>
        <p:txBody>
          <a:bodyPr wrap="square">
            <a:spAutoFit/>
          </a:bodyPr>
          <a:lstStyle/>
          <a:p>
            <a:r>
              <a:rPr lang="en-IN" dirty="0"/>
              <a:t>Tests a value against a boolean value, where boolean_value can be TRUE, FALSE, or UNKNOWN.</a:t>
            </a:r>
          </a:p>
        </p:txBody>
      </p:sp>
      <p:pic>
        <p:nvPicPr>
          <p:cNvPr id="5" name="Picture 4"/>
          <p:cNvPicPr>
            <a:picLocks noChangeAspect="1"/>
          </p:cNvPicPr>
          <p:nvPr/>
        </p:nvPicPr>
        <p:blipFill>
          <a:blip r:embed="rId3" cstate="print"/>
          <a:stretch>
            <a:fillRect/>
          </a:stretch>
        </p:blipFill>
        <p:spPr>
          <a:xfrm>
            <a:off x="1975077" y="2027574"/>
            <a:ext cx="6108791" cy="507678"/>
          </a:xfrm>
          <a:prstGeom prst="rect">
            <a:avLst/>
          </a:prstGeom>
        </p:spPr>
      </p:pic>
      <p:pic>
        <p:nvPicPr>
          <p:cNvPr id="8" name="Picture 7"/>
          <p:cNvPicPr>
            <a:picLocks noChangeAspect="1"/>
          </p:cNvPicPr>
          <p:nvPr/>
        </p:nvPicPr>
        <p:blipFill>
          <a:blip r:embed="rId4" cstate="print"/>
          <a:stretch>
            <a:fillRect/>
          </a:stretch>
        </p:blipFill>
        <p:spPr>
          <a:xfrm>
            <a:off x="1975077" y="2708831"/>
            <a:ext cx="5875762" cy="357873"/>
          </a:xfrm>
          <a:prstGeom prst="rect">
            <a:avLst/>
          </a:prstGeom>
        </p:spPr>
      </p:pic>
      <p:pic>
        <p:nvPicPr>
          <p:cNvPr id="9" name="Picture 8"/>
          <p:cNvPicPr>
            <a:picLocks noChangeAspect="1"/>
          </p:cNvPicPr>
          <p:nvPr/>
        </p:nvPicPr>
        <p:blipFill>
          <a:blip r:embed="rId5" cstate="print"/>
          <a:stretch>
            <a:fillRect/>
          </a:stretch>
        </p:blipFill>
        <p:spPr>
          <a:xfrm>
            <a:off x="1984602" y="3232150"/>
            <a:ext cx="5867441" cy="416131"/>
          </a:xfrm>
          <a:prstGeom prst="rect">
            <a:avLst/>
          </a:prstGeom>
        </p:spPr>
      </p:pic>
      <p:pic>
        <p:nvPicPr>
          <p:cNvPr id="10" name="Picture 9"/>
          <p:cNvPicPr>
            <a:picLocks noChangeAspect="1"/>
          </p:cNvPicPr>
          <p:nvPr/>
        </p:nvPicPr>
        <p:blipFill>
          <a:blip r:embed="rId6" cstate="print"/>
          <a:stretch>
            <a:fillRect/>
          </a:stretch>
        </p:blipFill>
        <p:spPr>
          <a:xfrm>
            <a:off x="1970314" y="3765890"/>
            <a:ext cx="6117115" cy="424452"/>
          </a:xfrm>
          <a:prstGeom prst="rect">
            <a:avLst/>
          </a:prstGeom>
        </p:spPr>
      </p:pic>
      <p:pic>
        <p:nvPicPr>
          <p:cNvPr id="11" name="Picture 10"/>
          <p:cNvPicPr>
            <a:picLocks noChangeAspect="1"/>
          </p:cNvPicPr>
          <p:nvPr/>
        </p:nvPicPr>
        <p:blipFill>
          <a:blip r:embed="rId7" cstate="print"/>
          <a:stretch>
            <a:fillRect/>
          </a:stretch>
        </p:blipFill>
        <p:spPr>
          <a:xfrm>
            <a:off x="1984601" y="4334392"/>
            <a:ext cx="6541573" cy="416131"/>
          </a:xfrm>
          <a:prstGeom prst="rect">
            <a:avLst/>
          </a:prstGeom>
        </p:spPr>
      </p:pic>
      <p:pic>
        <p:nvPicPr>
          <p:cNvPr id="13" name="Picture 12"/>
          <p:cNvPicPr>
            <a:picLocks noChangeAspect="1"/>
          </p:cNvPicPr>
          <p:nvPr/>
        </p:nvPicPr>
        <p:blipFill>
          <a:blip r:embed="rId8" cstate="print"/>
          <a:stretch>
            <a:fillRect/>
          </a:stretch>
        </p:blipFill>
        <p:spPr>
          <a:xfrm>
            <a:off x="1997301" y="4924388"/>
            <a:ext cx="6524926" cy="399485"/>
          </a:xfrm>
          <a:prstGeom prst="rect">
            <a:avLst/>
          </a:prstGeom>
        </p:spPr>
      </p:pic>
      <p:pic>
        <p:nvPicPr>
          <p:cNvPr id="14" name="Picture 13"/>
          <p:cNvPicPr>
            <a:picLocks noChangeAspect="1"/>
          </p:cNvPicPr>
          <p:nvPr/>
        </p:nvPicPr>
        <p:blipFill>
          <a:blip r:embed="rId9" cstate="print"/>
          <a:stretch>
            <a:fillRect/>
          </a:stretch>
        </p:blipFill>
        <p:spPr>
          <a:xfrm>
            <a:off x="1984602" y="5459593"/>
            <a:ext cx="7165761" cy="407807"/>
          </a:xfrm>
          <a:prstGeom prst="rect">
            <a:avLst/>
          </a:prstGeom>
        </p:spPr>
      </p:pic>
    </p:spTree>
    <p:extLst>
      <p:ext uri="{BB962C8B-B14F-4D97-AF65-F5344CB8AC3E}">
        <p14:creationId xmlns:p14="http://schemas.microsoft.com/office/powerpoint/2010/main" xmlns="" val="208615082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xmlns="" id="{106E4B1C-6655-401A-9D56-98441DE8FD48}"/>
              </a:ext>
            </a:extLst>
          </p:cNvPr>
          <p:cNvSpPr/>
          <p:nvPr/>
        </p:nvSpPr>
        <p:spPr>
          <a:xfrm>
            <a:off x="479376" y="3276601"/>
            <a:ext cx="11161240" cy="1015663"/>
          </a:xfrm>
          <a:prstGeom prst="rect">
            <a:avLst/>
          </a:prstGeom>
          <a:noFill/>
        </p:spPr>
        <p:txBody>
          <a:bodyPr wrap="square">
            <a:spAutoFit/>
          </a:bodyPr>
          <a:lstStyle/>
          <a:p>
            <a:r>
              <a:rPr lang="en-US" sz="2000" dirty="0">
                <a:latin typeface="Palatino Linotype" panose="02040502050505030304" pitchFamily="18" charset="0"/>
                <a:cs typeface="Segoe UI Light" panose="020B0502040204020203" pitchFamily="34" charset="0"/>
              </a:rPr>
              <a:t>Certain objects within MySQL, including database, table, index, column, alias, view, stored procedure, stored functions, triggers, partition, tablespace, and other object names are known as </a:t>
            </a:r>
            <a:r>
              <a:rPr lang="en-US" sz="2000" b="1" dirty="0">
                <a:latin typeface="Palatino Linotype" panose="02040502050505030304" pitchFamily="18" charset="0"/>
                <a:cs typeface="Segoe UI Light" panose="020B0502040204020203" pitchFamily="34" charset="0"/>
              </a:rPr>
              <a:t>identifiers</a:t>
            </a:r>
            <a:r>
              <a:rPr lang="en-US" sz="2000" dirty="0">
                <a:latin typeface="Palatino Linotype" panose="02040502050505030304" pitchFamily="18" charset="0"/>
                <a:cs typeface="Segoe UI Light" panose="020B0502040204020203" pitchFamily="34" charset="0"/>
              </a:rPr>
              <a: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xmlns="" val="159124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14484" y="622429"/>
            <a:ext cx="11714164" cy="646331"/>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dirty="0">
                <a:solidFill>
                  <a:srgbClr val="C00000"/>
                </a:solidFill>
                <a:latin typeface="Palatino Linotype" pitchFamily="18" charset="0"/>
              </a:rPr>
              <a:t>e.g.</a:t>
            </a:r>
            <a:r>
              <a:rPr lang="en-US" b="1" dirty="0">
                <a:solidFill>
                  <a:srgbClr val="00B0F0"/>
                </a:solidFill>
                <a:latin typeface="Palatino Linotype" pitchFamily="18" charset="0"/>
              </a:rPr>
              <a:t> *.txt, *.csv</a:t>
            </a:r>
            <a:r>
              <a:rPr lang="en-US" b="1" dirty="0">
                <a:latin typeface="Palatino Linotype" pitchFamily="18" charset="0"/>
              </a:rPr>
              <a:t>,</a:t>
            </a:r>
            <a:r>
              <a:rPr lang="en-US" b="1" dirty="0">
                <a:solidFill>
                  <a:srgbClr val="00B0F0"/>
                </a:solidFill>
                <a:latin typeface="Palatino Linotype" pitchFamily="18" charset="0"/>
              </a:rPr>
              <a:t>  *.tsv</a:t>
            </a:r>
            <a:r>
              <a:rPr lang="en-US" b="1" dirty="0">
                <a:latin typeface="Palatino Linotype" pitchFamily="18" charset="0"/>
              </a:rPr>
              <a:t> etc. </a:t>
            </a:r>
            <a:r>
              <a:rPr lang="en-US" dirty="0">
                <a:latin typeface="Palatino Linotype" pitchFamily="18" charset="0"/>
              </a:rPr>
              <a:t>format</a:t>
            </a:r>
            <a:r>
              <a:rPr lang="en-US" b="1" dirty="0">
                <a:latin typeface="Palatino Linotype" pitchFamily="18" charset="0"/>
              </a:rPr>
              <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a:t>
            </a:r>
            <a:r>
              <a:rPr lang="en-US" b="1" dirty="0">
                <a:latin typeface="Palatino Linotype" pitchFamily="18" charset="0"/>
              </a:rPr>
              <a:t>commas</a:t>
            </a:r>
            <a:r>
              <a:rPr lang="en-US" dirty="0">
                <a:latin typeface="Palatino Linotype" pitchFamily="18" charset="0"/>
              </a:rPr>
              <a:t> or </a:t>
            </a:r>
            <a:r>
              <a:rPr lang="en-US" b="1" dirty="0">
                <a:latin typeface="Palatino Linotype" pitchFamily="18" charset="0"/>
              </a:rPr>
              <a:t>tabs</a:t>
            </a:r>
            <a:r>
              <a:rPr lang="en-US" dirty="0">
                <a:latin typeface="Palatino Linotype" pitchFamily="18" charset="0"/>
              </a:rPr>
              <a:t>.</a:t>
            </a:r>
          </a:p>
        </p:txBody>
      </p:sp>
      <p:pic>
        <p:nvPicPr>
          <p:cNvPr id="2" name="Picture 1"/>
          <p:cNvPicPr>
            <a:picLocks noChangeAspect="1"/>
          </p:cNvPicPr>
          <p:nvPr/>
        </p:nvPicPr>
        <p:blipFill>
          <a:blip r:embed="rId2"/>
          <a:stretch>
            <a:fillRect/>
          </a:stretch>
        </p:blipFill>
        <p:spPr>
          <a:xfrm>
            <a:off x="78859" y="4044265"/>
            <a:ext cx="5844473" cy="1829147"/>
          </a:xfrm>
          <a:prstGeom prst="rect">
            <a:avLst/>
          </a:prstGeom>
          <a:noFill/>
        </p:spPr>
      </p:pic>
      <p:sp>
        <p:nvSpPr>
          <p:cNvPr id="8" name="TextBox 7">
            <a:extLst>
              <a:ext uri="{FF2B5EF4-FFF2-40B4-BE49-F238E27FC236}">
                <a16:creationId xmlns:a16="http://schemas.microsoft.com/office/drawing/2014/main" xmlns="" id="{81AC86ED-4214-4F96-9550-B577D647BECF}"/>
              </a:ext>
            </a:extLst>
          </p:cNvPr>
          <p:cNvSpPr txBox="1"/>
          <p:nvPr/>
        </p:nvSpPr>
        <p:spPr>
          <a:xfrm>
            <a:off x="6095999" y="1412776"/>
            <a:ext cx="6017142" cy="5262979"/>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11" name="Rectangle 10">
            <a:extLst>
              <a:ext uri="{FF2B5EF4-FFF2-40B4-BE49-F238E27FC236}">
                <a16:creationId xmlns:a16="http://schemas.microsoft.com/office/drawing/2014/main" xmlns="" id="{CA24B14F-CA2B-4611-BAC8-374137E5800D}"/>
              </a:ext>
            </a:extLst>
          </p:cNvPr>
          <p:cNvSpPr/>
          <p:nvPr/>
        </p:nvSpPr>
        <p:spPr>
          <a:xfrm>
            <a:off x="78859" y="1490008"/>
            <a:ext cx="6017141" cy="1938992"/>
          </a:xfrm>
          <a:prstGeom prst="rect">
            <a:avLst/>
          </a:prstGeom>
          <a:noFill/>
        </p:spPr>
        <p:txBody>
          <a:bodyPr wrap="square">
            <a:spAutoFit/>
          </a:bodyPr>
          <a:lstStyle/>
          <a:p>
            <a:r>
              <a:rPr lang="en-US" sz="2000" dirty="0">
                <a:latin typeface="Palatino Linotype" pitchFamily="18" charset="0"/>
              </a:rPr>
              <a:t>1 rajan MG Road Pune MH 34500</a:t>
            </a:r>
          </a:p>
          <a:p>
            <a:r>
              <a:rPr lang="en-US" sz="2000" dirty="0">
                <a:latin typeface="Palatino Linotype" pitchFamily="18" charset="0"/>
              </a:rPr>
              <a:t>2 rahul patil SSG Lane Pune MH 54000</a:t>
            </a:r>
          </a:p>
          <a:p>
            <a:r>
              <a:rPr lang="en-US" sz="2000" dirty="0">
                <a:latin typeface="Palatino Linotype" pitchFamily="18" charset="0"/>
              </a:rPr>
              <a:t>3 suraj raj k </a:t>
            </a:r>
            <a:r>
              <a:rPr lang="en-IN" sz="2000" dirty="0">
                <a:latin typeface="Palatino Linotype" pitchFamily="18" charset="0"/>
              </a:rPr>
              <a:t>Deccan Gymkhana </a:t>
            </a:r>
            <a:r>
              <a:rPr lang="en-US" sz="2000" dirty="0">
                <a:latin typeface="Palatino Linotype" pitchFamily="18" charset="0"/>
              </a:rPr>
              <a:t>Pune MH 22000</a:t>
            </a:r>
          </a:p>
          <a:p>
            <a:endParaRPr lang="en-US" sz="2000" dirty="0">
              <a:latin typeface="Palatino Linotype" pitchFamily="18" charset="0"/>
            </a:endParaRPr>
          </a:p>
          <a:p>
            <a:r>
              <a:rPr lang="en-US" sz="2000" dirty="0">
                <a:latin typeface="Palatino Linotype" pitchFamily="18" charset="0"/>
              </a:rPr>
              <a:t>4, S M Kumar, Mg Road Pune MH, 32000</a:t>
            </a:r>
          </a:p>
          <a:p>
            <a:r>
              <a:rPr lang="en-US" sz="2000" dirty="0">
                <a:latin typeface="Palatino Linotype" pitchFamily="18" charset="0"/>
              </a:rPr>
              <a:t>5, S M Kumar, Mg Road, Pune, MH, 32000</a:t>
            </a:r>
          </a:p>
        </p:txBody>
      </p:sp>
      <p:sp>
        <p:nvSpPr>
          <p:cNvPr id="9" name="Rectangle 8">
            <a:extLst>
              <a:ext uri="{FF2B5EF4-FFF2-40B4-BE49-F238E27FC236}">
                <a16:creationId xmlns:a16="http://schemas.microsoft.com/office/drawing/2014/main" xmlns="" id="{06974AF1-AFEC-4B2E-BB90-50B55556CA61}"/>
              </a:ext>
            </a:extLst>
          </p:cNvPr>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file-oriented system</a:t>
            </a:r>
          </a:p>
        </p:txBody>
      </p:sp>
    </p:spTree>
    <p:extLst>
      <p:ext uri="{BB962C8B-B14F-4D97-AF65-F5344CB8AC3E}">
        <p14:creationId xmlns:p14="http://schemas.microsoft.com/office/powerpoint/2010/main" xmlns="" val="194135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identifiers</a:t>
            </a:r>
            <a:endParaRPr lang="en-IN" sz="3200" i="1" dirty="0">
              <a:solidFill>
                <a:srgbClr val="FF9900"/>
              </a:solidFill>
              <a:latin typeface="Arial" pitchFamily="34" charset="0"/>
              <a:cs typeface="Arial" pitchFamily="34" charset="0"/>
            </a:endParaRPr>
          </a:p>
        </p:txBody>
      </p:sp>
      <p:sp>
        <p:nvSpPr>
          <p:cNvPr id="3" name="Rectangle 2"/>
          <p:cNvSpPr/>
          <p:nvPr/>
        </p:nvSpPr>
        <p:spPr>
          <a:xfrm>
            <a:off x="408404" y="1916832"/>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table within the default database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refer to a column as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rgbClr val="2658E6"/>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xmlns="" id="{3494CF1C-35F3-4164-A9A6-77F0466D27BC}"/>
              </a:ext>
            </a:extLst>
          </p:cNvPr>
          <p:cNvSpPr/>
          <p:nvPr/>
        </p:nvSpPr>
        <p:spPr>
          <a:xfrm>
            <a:off x="407369" y="4725145"/>
            <a:ext cx="11521279"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need not specify a </a:t>
            </a:r>
            <a:r>
              <a:rPr lang="en-IN" b="1"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db_name.tbl_name</a:t>
            </a:r>
            <a:r>
              <a:rPr lang="en-IN" dirty="0">
                <a:latin typeface="Arial" panose="020B0604020202020204" pitchFamily="34"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xmlns="" id="{E32E8F92-EAA8-4ACA-B576-53F18E7D261F}"/>
              </a:ext>
            </a:extLst>
          </p:cNvPr>
          <p:cNvSpPr/>
          <p:nvPr/>
        </p:nvSpPr>
        <p:spPr>
          <a:xfrm>
            <a:off x="335360" y="594825"/>
            <a:ext cx="11521279" cy="1107996"/>
          </a:xfrm>
          <a:prstGeom prst="rect">
            <a:avLst/>
          </a:prstGeom>
          <a:noFill/>
        </p:spPr>
        <p:txBody>
          <a:bodyPr wrap="square">
            <a:spAutoFit/>
          </a:bodyPr>
          <a:lstStyle/>
          <a:p>
            <a:r>
              <a:rPr lang="en-IN" sz="2200" dirty="0">
                <a:latin typeface="Segoe UI Light" panose="020B0502040204020203" pitchFamily="34" charset="0"/>
                <a:cs typeface="Segoe UI Light" panose="020B0502040204020203" pitchFamily="34" charset="0"/>
              </a:rPr>
              <a:t>The maximum length for each type of </a:t>
            </a:r>
            <a:r>
              <a:rPr lang="en-US" sz="2200" dirty="0">
                <a:latin typeface="Segoe UI Light" panose="020B0502040204020203" pitchFamily="34" charset="0"/>
                <a:cs typeface="Segoe UI Light" panose="020B0502040204020203" pitchFamily="34" charset="0"/>
              </a:rPr>
              <a:t>identifiers</a:t>
            </a:r>
            <a:r>
              <a:rPr lang="en-IN" sz="2200" dirty="0">
                <a:latin typeface="Segoe UI Light" panose="020B0502040204020203" pitchFamily="34" charset="0"/>
                <a:cs typeface="Segoe UI Light" panose="020B0502040204020203" pitchFamily="34" charset="0"/>
              </a:rPr>
              <a:t> like (Database, Table, Column, Index, Constraint, View, Stored Program, User-Defined Variable, Tablespace) is 64 characters, whereas for Alias is 256 characters.</a:t>
            </a:r>
          </a:p>
        </p:txBody>
      </p:sp>
    </p:spTree>
    <p:extLst>
      <p:ext uri="{BB962C8B-B14F-4D97-AF65-F5344CB8AC3E}">
        <p14:creationId xmlns:p14="http://schemas.microsoft.com/office/powerpoint/2010/main" xmlns="" val="5583933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620688"/>
            <a:ext cx="6858048" cy="1015663"/>
          </a:xfrm>
          <a:prstGeom prst="rect">
            <a:avLst/>
          </a:prstGeom>
        </p:spPr>
        <p:txBody>
          <a:bodyPr wrap="square">
            <a:spAutoFit/>
          </a:bodyPr>
          <a:lstStyle/>
          <a:p>
            <a:pPr marL="342900" indent="-342900">
              <a:buFont typeface="Arial" pitchFamily="34" charset="0"/>
              <a:buChar char="•"/>
            </a:pPr>
            <a:r>
              <a:rPr lang="en-US" sz="2000" dirty="0">
                <a:solidFill>
                  <a:srgbClr val="006C86"/>
                </a:solidFill>
              </a:rPr>
              <a:t>NULL value does not occupy space in memory.</a:t>
            </a:r>
          </a:p>
          <a:p>
            <a:pPr marL="342900" indent="-342900">
              <a:buFont typeface="Arial" pitchFamily="34" charset="0"/>
              <a:buChar char="•"/>
            </a:pPr>
            <a:r>
              <a:rPr lang="en-US" sz="2000" dirty="0">
                <a:solidFill>
                  <a:srgbClr val="006C86"/>
                </a:solidFill>
              </a:rPr>
              <a:t>NULL value is independent of data type.</a:t>
            </a:r>
          </a:p>
          <a:p>
            <a:pPr marL="342900" indent="-342900">
              <a:buFont typeface="Arial" pitchFamily="34" charset="0"/>
              <a:buChar char="•"/>
            </a:pPr>
            <a:r>
              <a:rPr lang="en-US" sz="2000" dirty="0">
                <a:solidFill>
                  <a:srgbClr val="006C86"/>
                </a:solidFill>
              </a:rPr>
              <a:t>NULL can be written in any lettercase.</a:t>
            </a:r>
          </a:p>
        </p:txBody>
      </p:sp>
    </p:spTree>
    <p:extLst>
      <p:ext uri="{BB962C8B-B14F-4D97-AF65-F5344CB8AC3E}">
        <p14:creationId xmlns:p14="http://schemas.microsoft.com/office/powerpoint/2010/main" xmlns="" val="518904722"/>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596"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null value</a:t>
            </a:r>
          </a:p>
        </p:txBody>
      </p:sp>
      <p:sp>
        <p:nvSpPr>
          <p:cNvPr id="7" name="Rectangle 6"/>
          <p:cNvSpPr/>
          <p:nvPr/>
        </p:nvSpPr>
        <p:spPr>
          <a:xfrm>
            <a:off x="263352" y="622301"/>
            <a:ext cx="11593288" cy="400110"/>
          </a:xfrm>
          <a:prstGeom prst="rect">
            <a:avLst/>
          </a:prstGeom>
          <a:noFill/>
        </p:spPr>
        <p:txBody>
          <a:bodyPr wrap="square">
            <a:spAutoFit/>
          </a:bodyPr>
          <a:lstStyle/>
          <a:p>
            <a:r>
              <a:rPr lang="en-IN" dirty="0">
                <a:solidFill>
                  <a:srgbClr val="222222"/>
                </a:solidFill>
                <a:latin typeface="arial" panose="020B0604020202020204" pitchFamily="34" charset="0"/>
              </a:rPr>
              <a:t>The</a:t>
            </a:r>
            <a:r>
              <a:rPr lang="en-IN" b="1" dirty="0">
                <a:solidFill>
                  <a:srgbClr val="222222"/>
                </a:solidFill>
                <a:latin typeface="arial" panose="020B0604020202020204" pitchFamily="34" charset="0"/>
              </a:rPr>
              <a:t> NULL value </a:t>
            </a:r>
            <a:r>
              <a:rPr lang="en-IN" dirty="0">
                <a:solidFill>
                  <a:srgbClr val="222222"/>
                </a:solidFill>
                <a:latin typeface="arial" panose="020B0604020202020204" pitchFamily="34" charset="0"/>
              </a:rPr>
              <a:t>is special. It means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NO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or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sz="2000" b="1" dirty="0">
                <a:solidFill>
                  <a:srgbClr val="222222"/>
                </a:solidFill>
                <a:latin typeface="arial" panose="020B0604020202020204" pitchFamily="34" charset="0"/>
              </a:rPr>
              <a:t>".</a:t>
            </a:r>
            <a:endParaRPr lang="en-IN" sz="2000" dirty="0">
              <a:solidFill>
                <a:srgbClr val="222222"/>
              </a:solidFill>
              <a:latin typeface="arial" panose="020B0604020202020204" pitchFamily="34" charset="0"/>
            </a:endParaRPr>
          </a:p>
        </p:txBody>
      </p:sp>
      <p:grpSp>
        <p:nvGrpSpPr>
          <p:cNvPr id="3" name="Group 2">
            <a:extLst>
              <a:ext uri="{FF2B5EF4-FFF2-40B4-BE49-F238E27FC236}">
                <a16:creationId xmlns:a16="http://schemas.microsoft.com/office/drawing/2014/main" xmlns="" id="{21BDB1A3-9F7D-4DFB-8C5A-383AABE838BE}"/>
              </a:ext>
            </a:extLst>
          </p:cNvPr>
          <p:cNvGrpSpPr/>
          <p:nvPr/>
        </p:nvGrpSpPr>
        <p:grpSpPr>
          <a:xfrm>
            <a:off x="263352" y="4293096"/>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xmlns="" id="{3E5C472D-9567-43E9-B509-3A1EC250690F}"/>
              </a:ext>
            </a:extLst>
          </p:cNvPr>
          <p:cNvSpPr/>
          <p:nvPr/>
        </p:nvSpPr>
        <p:spPr>
          <a:xfrm>
            <a:off x="119337" y="1189327"/>
            <a:ext cx="11953327" cy="206210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You cannot be compared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UNKNOWN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the way you compere two </a:t>
            </a:r>
            <a:r>
              <a:rPr lang="en-IN" b="1" dirty="0">
                <a:solidFill>
                  <a:srgbClr val="222222"/>
                </a:solidFill>
                <a:latin typeface="arial" panose="020B0604020202020204" pitchFamily="34" charset="0"/>
              </a:rPr>
              <a:t>"</a:t>
            </a:r>
            <a:r>
              <a:rPr lang="en-IN" b="1" i="1" dirty="0">
                <a:solidFill>
                  <a:srgbClr val="222222"/>
                </a:solidFill>
                <a:latin typeface="arial" panose="020B0604020202020204" pitchFamily="34" charset="0"/>
              </a:rPr>
              <a:t>KNOWN VALUE</a:t>
            </a:r>
            <a:r>
              <a:rPr lang="en-IN" b="1" dirty="0">
                <a:solidFill>
                  <a:srgbClr val="222222"/>
                </a:solidFill>
                <a:latin typeface="arial" panose="020B0604020202020204" pitchFamily="34" charset="0"/>
              </a:rPr>
              <a:t>" </a:t>
            </a:r>
            <a:r>
              <a:rPr lang="en-IN" dirty="0">
                <a:solidFill>
                  <a:srgbClr val="222222"/>
                </a:solidFill>
                <a:latin typeface="arial" panose="020B0604020202020204" pitchFamily="34" charset="0"/>
              </a:rPr>
              <a:t>to each other. </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If you attempt to use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with the usual arithmetic comparison operators, the result is </a:t>
            </a:r>
            <a:r>
              <a:rPr lang="en-IN" b="1" dirty="0">
                <a:solidFill>
                  <a:srgbClr val="222222"/>
                </a:solidFill>
                <a:latin typeface="arial" panose="020B0604020202020204" pitchFamily="34" charset="0"/>
              </a:rPr>
              <a:t>NULL </a:t>
            </a:r>
            <a:r>
              <a:rPr lang="en-IN" dirty="0">
                <a:solidFill>
                  <a:srgbClr val="222222"/>
                </a:solidFill>
                <a:latin typeface="arial" panose="020B0604020202020204" pitchFamily="34" charset="0"/>
              </a:rPr>
              <a:t>(</a:t>
            </a:r>
            <a:r>
              <a:rPr lang="en-IN" i="1" dirty="0">
                <a:solidFill>
                  <a:srgbClr val="222222"/>
                </a:solidFill>
                <a:latin typeface="arial" panose="020B0604020202020204" pitchFamily="34" charset="0"/>
              </a:rPr>
              <a:t>undefined</a:t>
            </a:r>
            <a:r>
              <a:rPr lang="en-IN" dirty="0">
                <a:solidFill>
                  <a:srgbClr val="222222"/>
                </a:solidFill>
                <a:latin typeface="arial" panose="020B0604020202020204" pitchFamily="34" charset="0"/>
              </a:rPr>
              <a:t>).</a:t>
            </a:r>
          </a:p>
          <a:p>
            <a:pPr marL="285750" indent="-285750">
              <a:buFont typeface="Arial" panose="020B0604020202020204" pitchFamily="34" charset="0"/>
              <a:buChar char="•"/>
            </a:pPr>
            <a:endParaRPr lang="en-IN" sz="800"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Instead of using =, &lt; &gt;, or != to test for equality or inequality with </a:t>
            </a:r>
            <a:r>
              <a:rPr lang="en-IN" b="1" dirty="0">
                <a:solidFill>
                  <a:srgbClr val="222222"/>
                </a:solidFill>
                <a:latin typeface="arial" panose="020B0604020202020204" pitchFamily="34" charset="0"/>
              </a:rPr>
              <a:t>NULL</a:t>
            </a:r>
            <a:r>
              <a:rPr lang="en-IN" i="1" dirty="0">
                <a:solidFill>
                  <a:srgbClr val="222222"/>
                </a:solidFill>
                <a:latin typeface="arial" panose="020B0604020202020204" pitchFamily="34" charset="0"/>
              </a:rPr>
              <a:t> values, use </a:t>
            </a:r>
            <a:r>
              <a:rPr lang="en-IN" b="1" i="1" dirty="0">
                <a:solidFill>
                  <a:srgbClr val="222222"/>
                </a:solidFill>
                <a:latin typeface="arial" panose="020B0604020202020204" pitchFamily="34" charset="0"/>
              </a:rPr>
              <a:t>IS NULL</a:t>
            </a:r>
            <a:r>
              <a:rPr lang="en-IN" i="1" dirty="0">
                <a:solidFill>
                  <a:srgbClr val="222222"/>
                </a:solidFill>
                <a:latin typeface="arial" panose="020B0604020202020204" pitchFamily="34" charset="0"/>
              </a:rPr>
              <a:t> or </a:t>
            </a:r>
            <a:r>
              <a:rPr lang="en-IN" b="1" i="1" dirty="0">
                <a:solidFill>
                  <a:srgbClr val="222222"/>
                </a:solidFill>
                <a:latin typeface="arial" panose="020B0604020202020204" pitchFamily="34" charset="0"/>
              </a:rPr>
              <a:t>IS NOT NULL</a:t>
            </a:r>
          </a:p>
          <a:p>
            <a:pPr marL="285750" indent="-285750">
              <a:buFont typeface="Arial" panose="020B0604020202020204" pitchFamily="34" charset="0"/>
              <a:buChar char="•"/>
            </a:pPr>
            <a:endParaRPr lang="en-IN" sz="800" b="1" i="1" dirty="0">
              <a:solidFill>
                <a:srgbClr val="222222"/>
              </a:solidFill>
              <a:latin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arial" panose="020B0604020202020204" pitchFamily="34" charset="0"/>
              </a:rPr>
              <a:t>MySQL specific </a:t>
            </a:r>
            <a:r>
              <a:rPr lang="en-IN" b="1" dirty="0">
                <a:solidFill>
                  <a:schemeClr val="accent6">
                    <a:lumMod val="50000"/>
                  </a:schemeClr>
                </a:solidFill>
                <a:latin typeface="arial" panose="020B0604020202020204" pitchFamily="34" charset="0"/>
              </a:rPr>
              <a:t>&lt;=&gt;</a:t>
            </a:r>
            <a:r>
              <a:rPr lang="en-IN" dirty="0">
                <a:solidFill>
                  <a:srgbClr val="222222"/>
                </a:solidFill>
                <a:latin typeface="arial" panose="020B0604020202020204" pitchFamily="34" charset="0"/>
              </a:rPr>
              <a:t> comparison operator is used for NULL-to-NULL comparisons.</a:t>
            </a:r>
          </a:p>
        </p:txBody>
      </p:sp>
      <p:cxnSp>
        <p:nvCxnSpPr>
          <p:cNvPr id="6" name="Straight Connector 5">
            <a:extLst>
              <a:ext uri="{FF2B5EF4-FFF2-40B4-BE49-F238E27FC236}">
                <a16:creationId xmlns:a16="http://schemas.microsoft.com/office/drawing/2014/main" xmlns="" id="{6F18E359-E157-4B89-BD1A-03C55C8F70E8}"/>
              </a:ext>
            </a:extLst>
          </p:cNvPr>
          <p:cNvCxnSpPr/>
          <p:nvPr/>
        </p:nvCxnSpPr>
        <p:spPr>
          <a:xfrm flipV="1">
            <a:off x="263352" y="3429000"/>
            <a:ext cx="11449272" cy="117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42003300"/>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1289551423"/>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ifnull</a:t>
            </a:r>
          </a:p>
        </p:txBody>
      </p:sp>
      <p:sp>
        <p:nvSpPr>
          <p:cNvPr id="12" name="Rectangle 11"/>
          <p:cNvSpPr/>
          <p:nvPr/>
        </p:nvSpPr>
        <p:spPr>
          <a:xfrm>
            <a:off x="439483" y="822326"/>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IFNULL function</a:t>
            </a:r>
          </a:p>
        </p:txBody>
      </p:sp>
      <p:sp>
        <p:nvSpPr>
          <p:cNvPr id="2" name="Rectangle 1"/>
          <p:cNvSpPr/>
          <p:nvPr/>
        </p:nvSpPr>
        <p:spPr>
          <a:xfrm>
            <a:off x="407368" y="1527756"/>
            <a:ext cx="11017223" cy="677108"/>
          </a:xfrm>
          <a:prstGeom prst="rect">
            <a:avLst/>
          </a:prstGeom>
        </p:spPr>
        <p:txBody>
          <a:bodyPr wrap="square">
            <a:spAutoFit/>
          </a:bodyPr>
          <a:lstStyle/>
          <a:p>
            <a:r>
              <a:rPr lang="en-IN" b="1" dirty="0">
                <a:solidFill>
                  <a:srgbClr val="222222"/>
                </a:solidFill>
                <a:latin typeface="arial" panose="020B0604020202020204" pitchFamily="34" charset="0"/>
              </a:rPr>
              <a:t>MySQL IFNULL</a:t>
            </a:r>
            <a:r>
              <a:rPr lang="en-IN" dirty="0">
                <a:solidFill>
                  <a:srgbClr val="222222"/>
                </a:solidFill>
                <a:latin typeface="arial" panose="020B0604020202020204" pitchFamily="34" charset="0"/>
              </a:rPr>
              <a:t>() takes two expressions, if the first expression is not NULL, it returns the first expression. Otherwise, it returns the second expression, </a:t>
            </a:r>
            <a:r>
              <a:rPr lang="en-IN" sz="2000"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439483" y="2600900"/>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DD4A68"/>
                </a:solidFill>
                <a:latin typeface="Liberation Mono"/>
              </a:rPr>
              <a:t>IFNULL</a:t>
            </a:r>
            <a:r>
              <a:rPr lang="en-US" sz="2000" dirty="0">
                <a:solidFill>
                  <a:schemeClr val="tx1">
                    <a:lumMod val="85000"/>
                    <a:lumOff val="15000"/>
                  </a:schemeClr>
                </a:solidFill>
                <a:latin typeface="Liberation Mono"/>
              </a:rPr>
              <a:t>(expression1, expression2) </a:t>
            </a:r>
          </a:p>
        </p:txBody>
      </p:sp>
      <p:sp>
        <p:nvSpPr>
          <p:cNvPr id="8" name="Rectangle 7"/>
          <p:cNvSpPr/>
          <p:nvPr/>
        </p:nvSpPr>
        <p:spPr>
          <a:xfrm>
            <a:off x="375792" y="3568224"/>
            <a:ext cx="8839200"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null,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IFNULL</a:t>
            </a:r>
            <a:r>
              <a:rPr lang="en-US" dirty="0">
                <a:latin typeface="Liberation Mono"/>
                <a:ea typeface="Times New Roman" panose="02020603050405020304" pitchFamily="18" charset="0"/>
              </a:rPr>
              <a:t> </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a:t>
            </a:r>
            <a:r>
              <a:rPr lang="en-US" dirty="0">
                <a:solidFill>
                  <a:srgbClr val="990055"/>
                </a:solidFill>
                <a:latin typeface="Liberation Mono"/>
              </a:rPr>
              <a:t>0</a:t>
            </a:r>
            <a:r>
              <a:rPr lang="en-US" dirty="0">
                <a:latin typeface="Liberation Mono"/>
                <a:ea typeface="Times New Roman" panose="02020603050405020304" pitchFamily="18" charset="0"/>
              </a:rPr>
              <a:t>, </a:t>
            </a:r>
            <a:r>
              <a:rPr lang="en-US" dirty="0">
                <a:solidFill>
                  <a:srgbClr val="669900"/>
                </a:solidFill>
                <a:latin typeface="Liberation Mono"/>
              </a:rPr>
              <a:t>'Yes'</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DD4A68"/>
                </a:solidFill>
                <a:latin typeface="Liberation Mono"/>
              </a:rPr>
              <a:t>IFNULL</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comm + comm*</a:t>
            </a:r>
            <a:r>
              <a:rPr lang="en-IN" dirty="0">
                <a:solidFill>
                  <a:srgbClr val="990055"/>
                </a:solidFill>
                <a:latin typeface="Liberation Mono"/>
              </a:rPr>
              <a:t>.25</a:t>
            </a:r>
            <a:r>
              <a:rPr lang="en-IN" dirty="0">
                <a:latin typeface="Liberation Mono"/>
                <a:ea typeface="Times New Roman" panose="02020603050405020304" pitchFamily="18" charset="0"/>
              </a:rPr>
              <a:t>, </a:t>
            </a:r>
            <a:r>
              <a:rPr lang="en-IN" dirty="0">
                <a:solidFill>
                  <a:srgbClr val="990055"/>
                </a:solidFill>
                <a:latin typeface="Liberation Mono"/>
              </a:rPr>
              <a:t>1000</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spTree>
    <p:extLst>
      <p:ext uri="{BB962C8B-B14F-4D97-AF65-F5344CB8AC3E}">
        <p14:creationId xmlns:p14="http://schemas.microsoft.com/office/powerpoint/2010/main" xmlns="" val="173390183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if</a:t>
            </a:r>
          </a:p>
        </p:txBody>
      </p:sp>
      <p:sp>
        <p:nvSpPr>
          <p:cNvPr id="12" name="Rectangle 11"/>
          <p:cNvSpPr/>
          <p:nvPr/>
        </p:nvSpPr>
        <p:spPr>
          <a:xfrm>
            <a:off x="439483" y="833043"/>
            <a:ext cx="14986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IF function</a:t>
            </a:r>
          </a:p>
        </p:txBody>
      </p:sp>
      <p:sp>
        <p:nvSpPr>
          <p:cNvPr id="2" name="Rectangle 1"/>
          <p:cNvSpPr/>
          <p:nvPr/>
        </p:nvSpPr>
        <p:spPr>
          <a:xfrm>
            <a:off x="427492" y="1504725"/>
            <a:ext cx="11201133" cy="646331"/>
          </a:xfrm>
          <a:prstGeom prst="rect">
            <a:avLst/>
          </a:prstGeom>
        </p:spPr>
        <p:txBody>
          <a:bodyPr wrap="square">
            <a:spAutoFit/>
          </a:bodyPr>
          <a:lstStyle/>
          <a:p>
            <a:r>
              <a:rPr lang="en-US" dirty="0">
                <a:solidFill>
                  <a:srgbClr val="222222"/>
                </a:solidFill>
                <a:latin typeface="arial" panose="020B0604020202020204" pitchFamily="34" charset="0"/>
              </a:rPr>
              <a:t>If </a:t>
            </a:r>
            <a:r>
              <a:rPr lang="en-US" b="1" dirty="0">
                <a:solidFill>
                  <a:srgbClr val="222222"/>
                </a:solidFill>
                <a:latin typeface="arial" panose="020B0604020202020204" pitchFamily="34" charset="0"/>
              </a:rPr>
              <a:t>expr1 is TRUE or expr1 &lt;&gt; 0 or expr1 &lt;&gt; NULL</a:t>
            </a:r>
            <a:r>
              <a:rPr lang="en-US" dirty="0">
                <a:solidFill>
                  <a:srgbClr val="222222"/>
                </a:solidFill>
                <a:latin typeface="arial" panose="020B0604020202020204" pitchFamily="34" charset="0"/>
              </a:rPr>
              <a:t>, then IF() returns expr2, otherwise it returns expr3, </a:t>
            </a:r>
            <a:r>
              <a:rPr lang="en-IN" b="1" dirty="0">
                <a:solidFill>
                  <a:srgbClr val="222222"/>
                </a:solidFill>
                <a:latin typeface="arial" panose="020B0604020202020204" pitchFamily="34" charset="0"/>
              </a:rPr>
              <a:t>it returns either numeric or string value.</a:t>
            </a:r>
          </a:p>
        </p:txBody>
      </p:sp>
      <p:sp>
        <p:nvSpPr>
          <p:cNvPr id="3" name="Rectangle 1"/>
          <p:cNvSpPr>
            <a:spLocks noChangeArrowheads="1"/>
          </p:cNvSpPr>
          <p:nvPr/>
        </p:nvSpPr>
        <p:spPr bwMode="auto">
          <a:xfrm>
            <a:off x="551384" y="2343141"/>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IF</a:t>
            </a:r>
            <a:r>
              <a:rPr lang="en-US" sz="2000" dirty="0">
                <a:solidFill>
                  <a:schemeClr val="tx1">
                    <a:lumMod val="85000"/>
                    <a:lumOff val="15000"/>
                  </a:schemeClr>
                </a:solidFill>
                <a:latin typeface="Liberation Mono"/>
              </a:rPr>
              <a:t>(expr1, expr2 , expr3) </a:t>
            </a:r>
          </a:p>
        </p:txBody>
      </p:sp>
      <p:sp>
        <p:nvSpPr>
          <p:cNvPr id="8" name="Rectangle 7"/>
          <p:cNvSpPr/>
          <p:nvPr/>
        </p:nvSpPr>
        <p:spPr>
          <a:xfrm>
            <a:off x="551383" y="2852936"/>
            <a:ext cx="11201132" cy="3693319"/>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cs typeface="Arial" panose="020B0604020202020204" pitchFamily="34" charset="0"/>
              </a:rPr>
              <a:t> &gt;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2</a:t>
            </a:r>
            <a:r>
              <a:rPr lang="en-US" dirty="0">
                <a:latin typeface="Liberation Mono"/>
                <a:ea typeface="Times New Roman" panose="02020603050405020304" pitchFamily="18" charset="0"/>
                <a:cs typeface="Arial" panose="020B0604020202020204" pitchFamily="34" charset="0"/>
              </a:rPr>
              <a:t>, </a:t>
            </a:r>
            <a:r>
              <a:rPr lang="en-US" dirty="0">
                <a:solidFill>
                  <a:srgbClr val="990055"/>
                </a:solidFill>
                <a:latin typeface="Liberation Mono"/>
              </a:rPr>
              <a:t>3</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as R1;</a:t>
            </a:r>
          </a:p>
          <a:p>
            <a:pPr marL="342900" indent="-342900">
              <a:buFont typeface="Arial" panose="020B0604020202020204" pitchFamily="34" charset="0"/>
              <a:buChar char="•"/>
            </a:pPr>
            <a:endParaRPr lang="en-US" dirty="0">
              <a:solidFill>
                <a:srgbClr val="990055"/>
              </a:solidFill>
              <a:latin typeface="Liberation Mono"/>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'Ok'</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'Not Bad'</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sal = </a:t>
            </a:r>
            <a:r>
              <a:rPr lang="en-US" dirty="0">
                <a:solidFill>
                  <a:srgbClr val="990055"/>
                </a:solidFill>
                <a:latin typeface="Liberation Mono"/>
              </a:rPr>
              <a:t>3000</a:t>
            </a:r>
            <a:r>
              <a:rPr lang="en-US" dirty="0">
                <a:latin typeface="Liberation Mono"/>
                <a:ea typeface="Times New Roman" panose="02020603050405020304" pitchFamily="18" charset="0"/>
                <a:cs typeface="Arial" panose="020B0604020202020204" pitchFamily="34" charset="0"/>
              </a:rPr>
              <a:t> and ename = 'FORD', 'Y', 'N'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R1</a:t>
            </a:r>
            <a:r>
              <a:rPr lang="en-US"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itchFamily="34" charset="0"/>
              </a:rPr>
              <a:t> ename, sal, comm,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comm is NULL &amp;&amp; ename = </a:t>
            </a:r>
            <a:r>
              <a:rPr lang="en-US" dirty="0">
                <a:solidFill>
                  <a:srgbClr val="669900"/>
                </a:solidFill>
                <a:latin typeface="Liberation Mono"/>
              </a:rPr>
              <a:t>'FORD'</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'Y'</a:t>
            </a:r>
            <a:r>
              <a:rPr lang="en-US" dirty="0">
                <a:latin typeface="Liberation Mono"/>
                <a:ea typeface="Times New Roman" panose="02020603050405020304" pitchFamily="18" charset="0"/>
                <a:cs typeface="Arial" panose="020B0604020202020204" pitchFamily="34" charset="0"/>
              </a:rPr>
              <a:t>, </a:t>
            </a:r>
            <a:r>
              <a:rPr lang="en-US" dirty="0">
                <a:solidFill>
                  <a:srgbClr val="669900"/>
                </a:solidFill>
                <a:latin typeface="Liberation Mono"/>
              </a:rPr>
              <a:t>'N'</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cs typeface="Arial" panose="020B0604020202020204" pitchFamily="34" charset="0"/>
              </a:rPr>
              <a:t>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itchFamily="34" charset="0"/>
              </a:rPr>
              <a:t> emp;</a:t>
            </a:r>
          </a:p>
          <a:p>
            <a:pPr marL="342900" indent="-342900">
              <a:buFont typeface="Arial" panose="020B0604020202020204" pitchFamily="34" charset="0"/>
              <a:buChar char="•"/>
            </a:pPr>
            <a:endParaRPr lang="en-US"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deptno,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10</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a:t>
            </a:r>
            <a:r>
              <a:rPr lang="en-IN" dirty="0">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IF</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20</a:t>
            </a:r>
            <a:r>
              <a:rPr lang="en-IN" dirty="0">
                <a:latin typeface="Liberation Mono"/>
                <a:ea typeface="Times New Roman" panose="02020603050405020304" pitchFamily="18" charset="0"/>
                <a:cs typeface="Arial" panose="020B0604020202020204" pitchFamily="34" charset="0"/>
              </a:rPr>
              <a:t> , </a:t>
            </a:r>
            <a:r>
              <a:rPr lang="en-IN" dirty="0">
                <a:solidFill>
                  <a:srgbClr val="669900"/>
                </a:solidFill>
                <a:latin typeface="Liberation Mono"/>
              </a:rPr>
              <a:t>'Purchase'</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'N/A'</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cs typeface="Arial" panose="020B0604020202020204" pitchFamily="34" charset="0"/>
              </a:rPr>
              <a:t>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itchFamily="34" charset="0"/>
              </a:rPr>
              <a:t>emp;</a:t>
            </a:r>
          </a:p>
          <a:p>
            <a:pPr marL="342900" indent="-342900">
              <a:buFont typeface="Arial" panose="020B0604020202020204" pitchFamily="34" charset="0"/>
              <a:buChar char="•"/>
            </a:pPr>
            <a:endParaRPr lang="en-IN" dirty="0">
              <a:latin typeface="Liberation Mono"/>
              <a:cs typeface="Arial"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productid, productname, unitprice, unitsinstock, reorderlevel,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latin typeface="Liberation Mono"/>
              </a:rPr>
              <a:t>unitsinstock &lt; reorderlevel, </a:t>
            </a:r>
            <a:r>
              <a:rPr lang="en-IN" dirty="0">
                <a:solidFill>
                  <a:srgbClr val="669900"/>
                </a:solidFill>
                <a:latin typeface="Liberation Mono"/>
              </a:rPr>
              <a:t>'Stock is less'</a:t>
            </a:r>
            <a:r>
              <a:rPr lang="en-IN" dirty="0">
                <a:latin typeface="Liberation Mono"/>
              </a:rPr>
              <a:t>, </a:t>
            </a:r>
            <a:r>
              <a:rPr lang="en-IN" dirty="0">
                <a:solidFill>
                  <a:srgbClr val="669900"/>
                </a:solidFill>
                <a:latin typeface="Liberation Mono"/>
              </a:rPr>
              <a:t>'Good Stock'</a:t>
            </a:r>
            <a:r>
              <a:rPr lang="en-IN" dirty="0">
                <a:solidFill>
                  <a:schemeClr val="tx1">
                    <a:lumMod val="65000"/>
                    <a:lumOff val="35000"/>
                  </a:schemeClr>
                </a:solidFill>
                <a:latin typeface="Liberation Mono"/>
              </a:rPr>
              <a:t>)</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'Stock Report' </a:t>
            </a:r>
            <a:r>
              <a:rPr lang="en-IN" dirty="0">
                <a:solidFill>
                  <a:srgbClr val="0077AA"/>
                </a:solidFill>
                <a:latin typeface="Liberation Mono"/>
                <a:cs typeface="Arial" panose="020B0604020202020204" pitchFamily="34" charset="0"/>
              </a:rPr>
              <a:t>FROM</a:t>
            </a:r>
            <a:r>
              <a:rPr lang="en-IN" dirty="0">
                <a:latin typeface="Liberation Mono"/>
              </a:rPr>
              <a:t> products;</a:t>
            </a:r>
          </a:p>
          <a:p>
            <a:endParaRPr lang="en-IN" dirty="0">
              <a:latin typeface="Liberation Mono"/>
              <a:cs typeface="Arial" pitchFamily="34" charset="0"/>
            </a:endParaRPr>
          </a:p>
        </p:txBody>
      </p:sp>
    </p:spTree>
    <p:extLst>
      <p:ext uri="{BB962C8B-B14F-4D97-AF65-F5344CB8AC3E}">
        <p14:creationId xmlns:p14="http://schemas.microsoft.com/office/powerpoint/2010/main" xmlns="" val="327157225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 name="Rectangle 11"/>
          <p:cNvSpPr/>
          <p:nvPr/>
        </p:nvSpPr>
        <p:spPr>
          <a:xfrm>
            <a:off x="431766" y="833043"/>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NULLIF function</a:t>
            </a:r>
          </a:p>
        </p:txBody>
      </p:sp>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nullif</a:t>
            </a:r>
          </a:p>
        </p:txBody>
      </p:sp>
      <p:sp>
        <p:nvSpPr>
          <p:cNvPr id="2" name="Rectangle 1"/>
          <p:cNvSpPr/>
          <p:nvPr/>
        </p:nvSpPr>
        <p:spPr>
          <a:xfrm>
            <a:off x="431766" y="1659399"/>
            <a:ext cx="8890067" cy="369332"/>
          </a:xfrm>
          <a:prstGeom prst="rect">
            <a:avLst/>
          </a:prstGeom>
        </p:spPr>
        <p:txBody>
          <a:bodyPr wrap="square">
            <a:spAutoFit/>
          </a:bodyPr>
          <a:lstStyle/>
          <a:p>
            <a:r>
              <a:rPr lang="en-IN" dirty="0">
                <a:solidFill>
                  <a:srgbClr val="222222"/>
                </a:solidFill>
                <a:latin typeface="arial" panose="020B0604020202020204" pitchFamily="34" charset="0"/>
              </a:rPr>
              <a:t>Returns </a:t>
            </a:r>
            <a:r>
              <a:rPr lang="en-IN" b="1" dirty="0">
                <a:solidFill>
                  <a:srgbClr val="222222"/>
                </a:solidFill>
                <a:latin typeface="arial" panose="020B0604020202020204" pitchFamily="34" charset="0"/>
              </a:rPr>
              <a:t>NULL</a:t>
            </a:r>
            <a:r>
              <a:rPr lang="en-IN" dirty="0">
                <a:solidFill>
                  <a:srgbClr val="222222"/>
                </a:solidFill>
                <a:latin typeface="arial" panose="020B0604020202020204" pitchFamily="34" charset="0"/>
              </a:rPr>
              <a:t> if expr1 = expr2 is true, otherwise returns expr1.</a:t>
            </a:r>
            <a:endParaRPr lang="en-IN" b="1" dirty="0">
              <a:solidFill>
                <a:srgbClr val="222222"/>
              </a:solidFill>
              <a:latin typeface="arial" panose="020B0604020202020204" pitchFamily="34" charset="0"/>
            </a:endParaRPr>
          </a:p>
        </p:txBody>
      </p:sp>
      <p:sp>
        <p:nvSpPr>
          <p:cNvPr id="3" name="Rectangle 1"/>
          <p:cNvSpPr>
            <a:spLocks noChangeArrowheads="1"/>
          </p:cNvSpPr>
          <p:nvPr/>
        </p:nvSpPr>
        <p:spPr bwMode="auto">
          <a:xfrm>
            <a:off x="497981" y="2307776"/>
            <a:ext cx="8839199"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DD4A68"/>
                </a:solidFill>
                <a:latin typeface="Liberation Mono"/>
              </a:rPr>
              <a:t>NULLIF</a:t>
            </a:r>
            <a:r>
              <a:rPr lang="en-US" sz="2000" dirty="0">
                <a:solidFill>
                  <a:schemeClr val="tx1">
                    <a:lumMod val="85000"/>
                    <a:lumOff val="15000"/>
                  </a:schemeClr>
                </a:solidFill>
                <a:latin typeface="Liberation Mono"/>
              </a:rPr>
              <a:t>(expr1, expr2) </a:t>
            </a:r>
          </a:p>
        </p:txBody>
      </p:sp>
      <p:sp>
        <p:nvSpPr>
          <p:cNvPr id="8" name="Rectangle 7"/>
          <p:cNvSpPr/>
          <p:nvPr/>
        </p:nvSpPr>
        <p:spPr>
          <a:xfrm>
            <a:off x="497981" y="3103354"/>
            <a:ext cx="88392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1</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DD4A68"/>
                </a:solidFill>
                <a:latin typeface="Liberation Mono"/>
              </a:rPr>
              <a:t>NULLIF</a:t>
            </a:r>
            <a:r>
              <a:rPr lang="en-US" dirty="0">
                <a:solidFill>
                  <a:schemeClr val="tx1">
                    <a:lumMod val="65000"/>
                    <a:lumOff val="35000"/>
                  </a:schemeClr>
                </a:solidFill>
                <a:latin typeface="Liberation Mono"/>
              </a:rPr>
              <a:t>(</a:t>
            </a:r>
            <a:r>
              <a:rPr lang="en-US" dirty="0">
                <a:solidFill>
                  <a:srgbClr val="990055"/>
                </a:solidFill>
                <a:latin typeface="Liberation Mono"/>
              </a:rPr>
              <a:t>1</a:t>
            </a:r>
            <a:r>
              <a:rPr lang="en-US" dirty="0">
                <a:latin typeface="Liberation Mono"/>
                <a:ea typeface="Times New Roman" panose="02020603050405020304" pitchFamily="18" charset="0"/>
              </a:rPr>
              <a:t>, </a:t>
            </a:r>
            <a:r>
              <a:rPr lang="en-US" dirty="0">
                <a:solidFill>
                  <a:srgbClr val="990055"/>
                </a:solidFill>
                <a:latin typeface="Liberation Mono"/>
              </a:rPr>
              <a:t>2</a:t>
            </a:r>
            <a:r>
              <a:rPr lang="en-US" dirty="0">
                <a:solidFill>
                  <a:schemeClr val="tx1">
                    <a:lumMod val="65000"/>
                    <a:lumOff val="35000"/>
                  </a:schemeClr>
                </a:solidFill>
                <a:latin typeface="Liberation Mono"/>
              </a:rPr>
              <a:t>)</a:t>
            </a:r>
            <a:r>
              <a:rPr lang="en-US" dirty="0">
                <a:latin typeface="Liberation Mono"/>
                <a:ea typeface="Times New Roman" panose="02020603050405020304" pitchFamily="18" charset="0"/>
              </a:rPr>
              <a:t> as R1;</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xmlns="" val="1415764811"/>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3" name="Rectangle 1"/>
          <p:cNvSpPr>
            <a:spLocks noChangeArrowheads="1"/>
          </p:cNvSpPr>
          <p:nvPr/>
        </p:nvSpPr>
        <p:spPr bwMode="auto">
          <a:xfrm>
            <a:off x="431764" y="2206800"/>
            <a:ext cx="11205981"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chemeClr val="tx1">
                    <a:lumMod val="85000"/>
                    <a:lumOff val="15000"/>
                  </a:schemeClr>
                </a:solidFill>
                <a:latin typeface="Liberation Mono"/>
              </a:rPr>
              <a:t>value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[compare_value]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latin typeface="Liberation Mono"/>
              </a:rPr>
              <a:t>result</a:t>
            </a:r>
            <a:r>
              <a:rPr lang="en-IN" sz="2000" dirty="0">
                <a:solidFill>
                  <a:schemeClr val="tx1">
                    <a:lumMod val="85000"/>
                    <a:lumOff val="15000"/>
                  </a:schemeClr>
                </a:solidFill>
                <a:latin typeface="Liberation Mono"/>
              </a:rPr>
              <a:t>] </a:t>
            </a:r>
            <a:r>
              <a:rPr lang="en-IN" sz="2000" dirty="0">
                <a:solidFill>
                  <a:srgbClr val="DD4A68"/>
                </a:solidFill>
                <a:latin typeface="Liberation Mono"/>
              </a:rPr>
              <a:t>END</a:t>
            </a:r>
          </a:p>
        </p:txBody>
      </p:sp>
      <p:sp>
        <p:nvSpPr>
          <p:cNvPr id="8" name="Rectangle 7"/>
          <p:cNvSpPr/>
          <p:nvPr/>
        </p:nvSpPr>
        <p:spPr>
          <a:xfrm>
            <a:off x="431764" y="3284984"/>
            <a:ext cx="11568891" cy="144655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'Accounts'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deptno,</a:t>
            </a:r>
            <a:r>
              <a:rPr lang="en-IN" dirty="0">
                <a:solidFill>
                  <a:srgbClr val="FF0000"/>
                </a:solidFill>
                <a:latin typeface="Liberation Mono"/>
                <a:cs typeface="Arial" panose="020B0604020202020204" pitchFamily="34" charset="0"/>
              </a:rPr>
              <a:t> </a:t>
            </a:r>
            <a:r>
              <a:rPr lang="en-IN" dirty="0">
                <a:solidFill>
                  <a:srgbClr val="DD4A68"/>
                </a:solidFill>
                <a:latin typeface="Liberation Mono"/>
              </a:rPr>
              <a:t>CASE</a:t>
            </a:r>
            <a:r>
              <a:rPr lang="en-IN" dirty="0">
                <a:solidFill>
                  <a:srgbClr val="FF0000"/>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FF0000"/>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FF0000"/>
                </a:solidFill>
                <a:latin typeface="Liberation Mono"/>
                <a:ea typeface="Times New Roman" panose="02020603050405020304" pitchFamily="18" charset="0"/>
              </a:rPr>
              <a:t> </a:t>
            </a:r>
            <a:r>
              <a:rPr lang="en-IN" dirty="0">
                <a:solidFill>
                  <a:srgbClr val="DD4A68"/>
                </a:solidFill>
                <a:latin typeface="Liberation Mono"/>
              </a:rPr>
              <a:t>THEN</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'Accounts' </a:t>
            </a:r>
            <a:r>
              <a:rPr lang="en-IN" dirty="0">
                <a:solidFill>
                  <a:srgbClr val="DD4A68"/>
                </a:solidFill>
                <a:latin typeface="Liberation Mono"/>
              </a:rPr>
              <a:t>ELSE</a:t>
            </a:r>
            <a:r>
              <a:rPr lang="en-IN" dirty="0">
                <a:solidFill>
                  <a:srgbClr val="FF0000"/>
                </a:solidFill>
                <a:latin typeface="Liberation Mono"/>
                <a:ea typeface="Times New Roman" panose="02020603050405020304" pitchFamily="18" charset="0"/>
              </a:rPr>
              <a:t> </a:t>
            </a:r>
            <a:r>
              <a:rPr lang="en-IN" dirty="0">
                <a:solidFill>
                  <a:srgbClr val="669900"/>
                </a:solidFill>
                <a:latin typeface="Liberation Mono"/>
              </a:rPr>
              <a:t>'N/A' </a:t>
            </a:r>
            <a:r>
              <a:rPr lang="en-IN" dirty="0">
                <a:solidFill>
                  <a:srgbClr val="DD4A68"/>
                </a:solidFill>
                <a:latin typeface="Liberation Mono"/>
              </a:rPr>
              <a:t>END</a:t>
            </a:r>
            <a:r>
              <a:rPr lang="en-IN" dirty="0">
                <a:solidFill>
                  <a:srgbClr val="FF0000"/>
                </a:solidFill>
                <a:latin typeface="Liberation Mono"/>
                <a:ea typeface="Times New Roman" panose="02020603050405020304" pitchFamily="18" charset="0"/>
              </a:rPr>
              <a:t>  </a:t>
            </a:r>
            <a:r>
              <a:rPr lang="en-IN" dirty="0">
                <a:latin typeface="Liberation Mono"/>
              </a:rPr>
              <a:t>CASE</a:t>
            </a:r>
            <a:r>
              <a:rPr lang="en-IN" dirty="0">
                <a:solidFill>
                  <a:srgbClr val="FF0000"/>
                </a:solidFill>
                <a:latin typeface="Liberation Mono"/>
                <a:ea typeface="Times New Roman" panose="02020603050405020304" pitchFamily="18"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B050"/>
                </a:solidFill>
                <a:latin typeface="Liberation Mono"/>
                <a:cs typeface="Arial" panose="020B0604020202020204" pitchFamily="34" charset="0"/>
              </a:rPr>
              <a:t># error</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DD4A68"/>
                </a:solidFill>
                <a:latin typeface="Liberation Mono"/>
              </a:rPr>
              <a:t>CASE</a:t>
            </a:r>
            <a:r>
              <a:rPr lang="en-IN" dirty="0">
                <a:latin typeface="Liberation Mono"/>
              </a:rPr>
              <a:t> type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DD4A68"/>
                </a:solidFill>
                <a:latin typeface="Liberation Mono"/>
              </a:rPr>
              <a:t>THEN</a:t>
            </a:r>
            <a:r>
              <a:rPr lang="en-IN" dirty="0">
                <a:latin typeface="Liberation Mono"/>
              </a:rPr>
              <a:t> amount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DD4A68"/>
                </a:solidFill>
                <a:latin typeface="Liberation Mono"/>
              </a:rPr>
              <a:t>THEN</a:t>
            </a:r>
            <a:r>
              <a:rPr lang="en-IN" dirty="0">
                <a:latin typeface="Liberation Mono"/>
              </a:rPr>
              <a:t> amount * -1 </a:t>
            </a:r>
            <a:r>
              <a:rPr lang="en-IN" dirty="0">
                <a:solidFill>
                  <a:srgbClr val="DD4A68"/>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p:txBody>
      </p:sp>
      <p:sp>
        <p:nvSpPr>
          <p:cNvPr id="7" name="Rectangle 6"/>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xmlns="" id="{16B2FFD4-7EA4-4A9F-A69C-69220A97FD7B}"/>
              </a:ext>
            </a:extLst>
          </p:cNvPr>
          <p:cNvSpPr txBox="1"/>
          <p:nvPr/>
        </p:nvSpPr>
        <p:spPr>
          <a:xfrm>
            <a:off x="431764" y="4924895"/>
            <a:ext cx="11205981"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ELSE</a:t>
            </a:r>
            <a:r>
              <a:rPr lang="en-IN" dirty="0">
                <a:latin typeface="Liberation Mono"/>
              </a:rPr>
              <a:t> 0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0</a:t>
            </a:r>
            <a:endParaRPr lang="en-IN" dirty="0">
              <a:solidFill>
                <a:srgbClr val="00B05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job, </a:t>
            </a:r>
            <a:r>
              <a:rPr lang="en-IN" dirty="0">
                <a:solidFill>
                  <a:srgbClr val="DD4A68"/>
                </a:solidFill>
                <a:latin typeface="Liberation Mono"/>
              </a:rPr>
              <a:t>SUM</a:t>
            </a:r>
            <a:r>
              <a:rPr lang="en-IN" dirty="0">
                <a:solidFill>
                  <a:schemeClr val="tx1">
                    <a:lumMod val="65000"/>
                    <a:lumOff val="35000"/>
                  </a:schemeClr>
                </a:solidFill>
                <a:latin typeface="Liberation Mono"/>
              </a:rPr>
              <a:t>(</a:t>
            </a:r>
            <a:r>
              <a:rPr lang="en-IN" dirty="0">
                <a:solidFill>
                  <a:srgbClr val="DD4A68"/>
                </a:solidFill>
                <a:latin typeface="Liberation Mono"/>
              </a:rPr>
              <a:t>CASE</a:t>
            </a:r>
            <a:r>
              <a:rPr lang="en-IN" dirty="0">
                <a:latin typeface="Liberation Mono"/>
              </a:rPr>
              <a:t> job </a:t>
            </a:r>
            <a:r>
              <a:rPr lang="en-IN" dirty="0">
                <a:solidFill>
                  <a:srgbClr val="DD4A68"/>
                </a:solidFill>
                <a:latin typeface="Liberation Mono"/>
              </a:rPr>
              <a:t>WHEN</a:t>
            </a:r>
            <a:r>
              <a:rPr lang="en-IN" dirty="0">
                <a:latin typeface="Liberation Mono"/>
              </a:rPr>
              <a:t> </a:t>
            </a:r>
            <a:r>
              <a:rPr lang="en-IN" dirty="0">
                <a:solidFill>
                  <a:srgbClr val="669900"/>
                </a:solidFill>
                <a:latin typeface="Liberation Mono"/>
              </a:rPr>
              <a:t>'manager1'</a:t>
            </a:r>
            <a:r>
              <a:rPr lang="en-IN" dirty="0">
                <a:latin typeface="Liberation Mono"/>
              </a:rPr>
              <a:t> </a:t>
            </a:r>
            <a:r>
              <a:rPr lang="en-IN" dirty="0">
                <a:solidFill>
                  <a:srgbClr val="DD4A68"/>
                </a:solidFill>
                <a:latin typeface="Liberation Mono"/>
              </a:rPr>
              <a:t>THEN</a:t>
            </a:r>
            <a:r>
              <a:rPr lang="en-IN" dirty="0">
                <a:latin typeface="Liberation Mono"/>
              </a:rPr>
              <a:t> 1 </a:t>
            </a:r>
            <a:r>
              <a:rPr lang="en-IN" dirty="0">
                <a:solidFill>
                  <a:srgbClr val="DD4A68"/>
                </a:solidFill>
                <a:latin typeface="Liberation Mono"/>
              </a:rPr>
              <a:t>END</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 </a:t>
            </a:r>
            <a:r>
              <a:rPr lang="en-IN" dirty="0">
                <a:solidFill>
                  <a:srgbClr val="00B050"/>
                </a:solidFill>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returns NULL</a:t>
            </a:r>
            <a:endParaRPr lang="en-IN" dirty="0">
              <a:latin typeface="Liberation Mono"/>
            </a:endParaRPr>
          </a:p>
        </p:txBody>
      </p:sp>
    </p:spTree>
    <p:extLst>
      <p:ext uri="{BB962C8B-B14F-4D97-AF65-F5344CB8AC3E}">
        <p14:creationId xmlns:p14="http://schemas.microsoft.com/office/powerpoint/2010/main" xmlns="" val="640994360"/>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12" name="Rectangle 11"/>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1" name="TextBox 10">
            <a:extLst>
              <a:ext uri="{FF2B5EF4-FFF2-40B4-BE49-F238E27FC236}">
                <a16:creationId xmlns:a16="http://schemas.microsoft.com/office/drawing/2014/main" xmlns="" id="{566E6AC5-00CE-45D4-8561-E99564A1E36A}"/>
              </a:ext>
            </a:extLst>
          </p:cNvPr>
          <p:cNvSpPr txBox="1"/>
          <p:nvPr/>
        </p:nvSpPr>
        <p:spPr>
          <a:xfrm>
            <a:off x="263352" y="2837304"/>
            <a:ext cx="11737303" cy="3477875"/>
          </a:xfrm>
          <a:prstGeom prst="rect">
            <a:avLst/>
          </a:prstGeom>
          <a:noFill/>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endParaRPr lang="en-IN" sz="800" dirty="0">
              <a:solidFill>
                <a:srgbClr val="0077AA"/>
              </a:solidFill>
              <a:latin typeface="Liberation Mono"/>
            </a:endParaRPr>
          </a:p>
          <a:p>
            <a:endParaRPr lang="en-IN" sz="800" dirty="0">
              <a:solidFill>
                <a:srgbClr val="0077AA"/>
              </a:solidFill>
              <a:latin typeface="Liberation Mono"/>
            </a:endParaRPr>
          </a:p>
          <a:p>
            <a:pPr marL="171450" indent="-1714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endParaRPr lang="en-IN" sz="800" dirty="0">
              <a:solidFill>
                <a:srgbClr val="0077AA"/>
              </a:solidFill>
              <a:latin typeface="Liberation Mono"/>
            </a:endParaRPr>
          </a:p>
          <a:p>
            <a:endParaRPr lang="en-IN" sz="800" dirty="0">
              <a:solidFill>
                <a:srgbClr val="0077AA"/>
              </a:solidFill>
              <a:latin typeface="Liberation Mono"/>
            </a:endParaRP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companyname, </a:t>
            </a:r>
          </a:p>
          <a:p>
            <a:pPr marL="177800"/>
            <a:r>
              <a:rPr lang="en-IN" dirty="0">
                <a:latin typeface="Liberation Mono"/>
              </a:rPr>
              <a:t>    </a:t>
            </a:r>
            <a:r>
              <a:rPr lang="en-IN" dirty="0">
                <a:solidFill>
                  <a:srgbClr val="DD4A68"/>
                </a:solidFill>
                <a:latin typeface="Liberation Mono"/>
              </a:rPr>
              <a:t>CASE</a:t>
            </a:r>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'USA'</a:t>
            </a:r>
            <a:r>
              <a:rPr lang="en-IN" dirty="0">
                <a:latin typeface="Liberation Mono"/>
              </a:rPr>
              <a:t>, </a:t>
            </a:r>
            <a:r>
              <a:rPr lang="en-IN" dirty="0">
                <a:solidFill>
                  <a:srgbClr val="669900"/>
                </a:solidFill>
                <a:latin typeface="Liberation Mono"/>
              </a:rPr>
              <a:t>'Canada'</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'North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'Brazil'</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'South America'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a:t>
            </a:r>
            <a:r>
              <a:rPr lang="en-IN" dirty="0">
                <a:solidFill>
                  <a:srgbClr val="0077AA"/>
                </a:solidFill>
                <a:latin typeface="Liberation Mono"/>
              </a:rPr>
              <a:t>IN</a:t>
            </a:r>
            <a:r>
              <a:rPr lang="en-IN" dirty="0">
                <a:latin typeface="Liberation Mono"/>
              </a:rPr>
              <a:t> </a:t>
            </a:r>
            <a:r>
              <a:rPr lang="en-IN" dirty="0">
                <a:solidFill>
                  <a:schemeClr val="tx1">
                    <a:lumMod val="65000"/>
                    <a:lumOff val="35000"/>
                  </a:schemeClr>
                </a:solidFill>
                <a:latin typeface="Liberation Mono"/>
              </a:rPr>
              <a:t>(</a:t>
            </a:r>
            <a:r>
              <a:rPr lang="en-IN" dirty="0">
                <a:solidFill>
                  <a:srgbClr val="669900"/>
                </a:solidFill>
                <a:latin typeface="Liberation Mono"/>
              </a:rPr>
              <a:t>'Japan'</a:t>
            </a:r>
            <a:r>
              <a:rPr lang="en-IN" dirty="0">
                <a:latin typeface="Liberation Mono"/>
              </a:rPr>
              <a:t>,</a:t>
            </a:r>
            <a:r>
              <a:rPr lang="en-IN" dirty="0">
                <a:solidFill>
                  <a:srgbClr val="8BCD43"/>
                </a:solidFill>
                <a:latin typeface="Liberation Mono"/>
              </a:rPr>
              <a:t> </a:t>
            </a:r>
            <a:r>
              <a:rPr lang="en-IN" dirty="0">
                <a:solidFill>
                  <a:srgbClr val="669900"/>
                </a:solidFill>
                <a:latin typeface="Liberation Mono"/>
              </a:rPr>
              <a:t>'Singapore'</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'Asia'</a:t>
            </a:r>
          </a:p>
          <a:p>
            <a:pPr marL="177800"/>
            <a:r>
              <a:rPr lang="en-IN" dirty="0">
                <a:latin typeface="Liberation Mono"/>
              </a:rPr>
              <a:t>        </a:t>
            </a:r>
            <a:r>
              <a:rPr lang="en-IN" dirty="0">
                <a:solidFill>
                  <a:srgbClr val="DD4A68"/>
                </a:solidFill>
                <a:latin typeface="Liberation Mono"/>
              </a:rPr>
              <a:t>WHEN</a:t>
            </a:r>
            <a:r>
              <a:rPr lang="en-IN" dirty="0">
                <a:latin typeface="Liberation Mono"/>
              </a:rPr>
              <a:t> country = </a:t>
            </a:r>
            <a:r>
              <a:rPr lang="en-IN" dirty="0">
                <a:solidFill>
                  <a:srgbClr val="669900"/>
                </a:solidFill>
                <a:latin typeface="Liberation Mono"/>
              </a:rPr>
              <a:t>'Australia'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'Australia'</a:t>
            </a:r>
          </a:p>
          <a:p>
            <a:pPr marL="177800"/>
            <a:r>
              <a:rPr lang="en-IN" dirty="0">
                <a:latin typeface="Liberation Mono"/>
              </a:rPr>
              <a:t>        </a:t>
            </a:r>
            <a:r>
              <a:rPr lang="en-IN" dirty="0">
                <a:solidFill>
                  <a:srgbClr val="DD4A68"/>
                </a:solidFill>
                <a:latin typeface="Liberation Mono"/>
              </a:rPr>
              <a:t>ELSE</a:t>
            </a:r>
            <a:r>
              <a:rPr lang="en-IN" dirty="0">
                <a:latin typeface="Liberation Mono"/>
              </a:rPr>
              <a:t> </a:t>
            </a:r>
            <a:r>
              <a:rPr lang="en-IN" dirty="0">
                <a:solidFill>
                  <a:srgbClr val="669900"/>
                </a:solidFill>
                <a:latin typeface="Liberation Mono"/>
              </a:rPr>
              <a:t>'Europe'</a:t>
            </a:r>
            <a:r>
              <a:rPr lang="en-IN" dirty="0">
                <a:latin typeface="Liberation Mono"/>
              </a:rPr>
              <a:t> </a:t>
            </a:r>
            <a:r>
              <a:rPr lang="en-IN" dirty="0">
                <a:solidFill>
                  <a:srgbClr val="DD4A68"/>
                </a:solidFill>
                <a:latin typeface="Liberation Mono"/>
              </a:rPr>
              <a:t>END</a:t>
            </a:r>
            <a:r>
              <a:rPr lang="en-IN" dirty="0">
                <a:latin typeface="Liberation Mono"/>
              </a:rPr>
              <a:t> </a:t>
            </a:r>
            <a:r>
              <a:rPr lang="en-US" dirty="0">
                <a:latin typeface="Liberation Mono"/>
                <a:ea typeface="Times New Roman" panose="02020603050405020304" pitchFamily="18" charset="0"/>
              </a:rPr>
              <a:t>as</a:t>
            </a:r>
            <a:r>
              <a:rPr lang="en-IN" dirty="0">
                <a:latin typeface="Liberation Mono"/>
              </a:rPr>
              <a:t> Continent</a:t>
            </a:r>
          </a:p>
          <a:p>
            <a:pPr marL="177800"/>
            <a:r>
              <a:rPr lang="en-IN" dirty="0">
                <a:latin typeface="Liberation Mono"/>
              </a:rPr>
              <a:t> </a:t>
            </a:r>
            <a:r>
              <a:rPr lang="en-IN" dirty="0">
                <a:solidFill>
                  <a:srgbClr val="0077AA"/>
                </a:solidFill>
                <a:latin typeface="Liberation Mono"/>
              </a:rPr>
              <a:t>FROM</a:t>
            </a:r>
            <a:r>
              <a:rPr lang="en-IN" dirty="0">
                <a:latin typeface="Liberation Mono"/>
              </a:rPr>
              <a:t> suppliers</a:t>
            </a:r>
          </a:p>
          <a:p>
            <a:pPr marL="177800"/>
            <a:r>
              <a:rPr lang="en-IN" dirty="0">
                <a:latin typeface="Liberation Mono"/>
              </a:rPr>
              <a:t>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companyname;</a:t>
            </a:r>
          </a:p>
        </p:txBody>
      </p:sp>
      <p:sp>
        <p:nvSpPr>
          <p:cNvPr id="13" name="Rectangle 1">
            <a:extLst>
              <a:ext uri="{FF2B5EF4-FFF2-40B4-BE49-F238E27FC236}">
                <a16:creationId xmlns:a16="http://schemas.microsoft.com/office/drawing/2014/main" xmlns="" id="{B843A51E-C394-4C55-A56C-2994E0421A3C}"/>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
        <p:nvSpPr>
          <p:cNvPr id="14" name="Rectangle 13">
            <a:extLst>
              <a:ext uri="{FF2B5EF4-FFF2-40B4-BE49-F238E27FC236}">
                <a16:creationId xmlns:a16="http://schemas.microsoft.com/office/drawing/2014/main" xmlns="" id="{6DE727BB-D93B-4B4E-AE32-CB124C985F6E}"/>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Tree>
    <p:extLst>
      <p:ext uri="{BB962C8B-B14F-4D97-AF65-F5344CB8AC3E}">
        <p14:creationId xmlns:p14="http://schemas.microsoft.com/office/powerpoint/2010/main" xmlns="" val="317430737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7" name="Rectangle 6">
            <a:extLst>
              <a:ext uri="{FF2B5EF4-FFF2-40B4-BE49-F238E27FC236}">
                <a16:creationId xmlns:a16="http://schemas.microsoft.com/office/drawing/2014/main" xmlns=""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xmlns=""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9" name="TextBox 8">
            <a:extLst>
              <a:ext uri="{FF2B5EF4-FFF2-40B4-BE49-F238E27FC236}">
                <a16:creationId xmlns:a16="http://schemas.microsoft.com/office/drawing/2014/main" xmlns="" id="{6B695BF1-E433-4BCA-B291-BB9B3CBDB21B}"/>
              </a:ext>
            </a:extLst>
          </p:cNvPr>
          <p:cNvSpPr txBox="1"/>
          <p:nvPr/>
        </p:nvSpPr>
        <p:spPr>
          <a:xfrm>
            <a:off x="229909" y="2780928"/>
            <a:ext cx="5669944" cy="1754326"/>
          </a:xfrm>
          <a:prstGeom prst="rect">
            <a:avLst/>
          </a:prstGeom>
          <a:noFill/>
        </p:spPr>
        <p:txBody>
          <a:bodyPr wrap="square">
            <a:spAutoFit/>
          </a:bodyPr>
          <a:lstStyle/>
          <a:p>
            <a:r>
              <a:rPr lang="en-US" b="1" i="0" dirty="0">
                <a:solidFill>
                  <a:srgbClr val="2658E6"/>
                </a:solidFill>
                <a:effectLst/>
                <a:latin typeface="Courier New" panose="02070309020205020404" pitchFamily="49" charset="0"/>
              </a:rPr>
              <a:t>*</a:t>
            </a:r>
            <a:r>
              <a:rPr lang="en-US" b="1" i="0" dirty="0">
                <a:solidFill>
                  <a:srgbClr val="333333"/>
                </a:solidFill>
                <a:effectLst/>
                <a:latin typeface="Courier New" panose="02070309020205020404" pitchFamily="49" charset="0"/>
              </a:rPr>
              <a:t> Count(</a:t>
            </a:r>
            <a:r>
              <a:rPr lang="en-US" dirty="0">
                <a:solidFill>
                  <a:srgbClr val="333333"/>
                </a:solidFill>
                <a:latin typeface="Courier New" panose="02070309020205020404" pitchFamily="49" charset="0"/>
              </a:rPr>
              <a:t>custID</a:t>
            </a:r>
            <a:r>
              <a:rPr lang="en-US" b="1" i="0" dirty="0">
                <a:solidFill>
                  <a:srgbClr val="333333"/>
                </a:solidFill>
                <a:effectLst/>
                <a:latin typeface="Courier New" panose="02070309020205020404" pitchFamily="49" charset="0"/>
              </a:rPr>
              <a:t>)</a:t>
            </a:r>
          </a:p>
          <a:p>
            <a:pPr marL="273050"/>
            <a:r>
              <a:rPr lang="en-US" b="1" i="0" dirty="0">
                <a:solidFill>
                  <a:srgbClr val="333333"/>
                </a:solidFill>
                <a:effectLst/>
                <a:latin typeface="Courier New" panose="02070309020205020404" pitchFamily="49" charset="0"/>
              </a:rPr>
              <a:t>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r>
              <a:rPr lang="en-US" b="0" i="0" dirty="0">
                <a:solidFill>
                  <a:srgbClr val="333333"/>
                </a:solidFill>
                <a:effectLst/>
                <a:latin typeface="Courier New" panose="02070309020205020404" pitchFamily="49" charset="0"/>
              </a:rPr>
              <a:t> orderCount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1</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'One-time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2</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'Repeated Customer'</a:t>
            </a:r>
            <a:r>
              <a:rPr lang="en-US" b="0" i="0" dirty="0">
                <a:solidFill>
                  <a:srgbClr val="333333"/>
                </a:solidFill>
                <a:effectLst/>
                <a:latin typeface="Courier New" panose="02070309020205020404" pitchFamily="49" charset="0"/>
              </a:rPr>
              <a:t> </a:t>
            </a:r>
          </a:p>
          <a:p>
            <a:pPr marL="273050"/>
            <a:r>
              <a:rPr lang="en-US" b="1" i="0" dirty="0">
                <a:solidFill>
                  <a:srgbClr val="333333"/>
                </a:solidFill>
                <a:effectLst/>
                <a:latin typeface="Courier New" panose="02070309020205020404" pitchFamily="49" charset="0"/>
              </a:rPr>
              <a:t>WHEN</a:t>
            </a:r>
            <a:r>
              <a:rPr lang="en-US" b="0" i="0" dirty="0">
                <a:solidFill>
                  <a:srgbClr val="333333"/>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3</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THEN</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'Frequent Customer'</a:t>
            </a:r>
            <a:r>
              <a:rPr lang="en-US" b="0" i="0" dirty="0">
                <a:solidFill>
                  <a:srgbClr val="333333"/>
                </a:solidFill>
                <a:effectLst/>
                <a:latin typeface="Courier New" panose="02070309020205020404" pitchFamily="49" charset="0"/>
              </a:rPr>
              <a:t> </a:t>
            </a:r>
          </a:p>
          <a:p>
            <a:pPr marL="273050"/>
            <a:r>
              <a:rPr lang="en-IN" b="1" dirty="0">
                <a:solidFill>
                  <a:srgbClr val="333333"/>
                </a:solidFill>
                <a:latin typeface="Courier New" panose="02070309020205020404" pitchFamily="49" charset="0"/>
              </a:rPr>
              <a:t>ELSE</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'Loyal Customer'</a:t>
            </a:r>
            <a:r>
              <a:rPr lang="en-US" b="0" i="0" dirty="0">
                <a:solidFill>
                  <a:srgbClr val="333333"/>
                </a:solidFill>
                <a:effectLst/>
                <a:latin typeface="Courier New" panose="02070309020205020404" pitchFamily="49" charset="0"/>
              </a:rPr>
              <a:t> </a:t>
            </a:r>
            <a:r>
              <a:rPr lang="en-IN" b="1" dirty="0">
                <a:solidFill>
                  <a:srgbClr val="333333"/>
                </a:solidFill>
                <a:latin typeface="Courier New" panose="02070309020205020404" pitchFamily="49" charset="0"/>
              </a:rPr>
              <a:t>END</a:t>
            </a:r>
            <a:r>
              <a:rPr lang="en-US" b="0" i="0" dirty="0">
                <a:solidFill>
                  <a:srgbClr val="333333"/>
                </a:solidFill>
                <a:effectLst/>
                <a:latin typeface="Courier New" panose="02070309020205020404" pitchFamily="49" charset="0"/>
              </a:rPr>
              <a:t> customerType</a:t>
            </a:r>
            <a:endParaRPr lang="en-IN" dirty="0"/>
          </a:p>
        </p:txBody>
      </p:sp>
      <p:sp>
        <p:nvSpPr>
          <p:cNvPr id="10" name="TextBox 9">
            <a:extLst>
              <a:ext uri="{FF2B5EF4-FFF2-40B4-BE49-F238E27FC236}">
                <a16:creationId xmlns:a16="http://schemas.microsoft.com/office/drawing/2014/main" xmlns="" id="{3664712D-F969-4DB9-AA4D-B9415FA53AF0}"/>
              </a:ext>
            </a:extLst>
          </p:cNvPr>
          <p:cNvSpPr txBox="1"/>
          <p:nvPr/>
        </p:nvSpPr>
        <p:spPr>
          <a:xfrm>
            <a:off x="6493291" y="2996952"/>
            <a:ext cx="5519937" cy="923330"/>
          </a:xfrm>
          <a:prstGeom prst="rect">
            <a:avLst/>
          </a:prstGeom>
          <a:noFill/>
        </p:spPr>
        <p:txBody>
          <a:bodyPr wrap="square">
            <a:spAutoFit/>
          </a:bodyPr>
          <a:lstStyle/>
          <a:p>
            <a:pPr marL="273050" indent="-273050"/>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FIELD</a:t>
            </a:r>
            <a:r>
              <a:rPr lang="en-US" b="0" i="0" dirty="0">
                <a:solidFill>
                  <a:srgbClr val="333333"/>
                </a:solidFill>
                <a:effectLst/>
                <a:latin typeface="Courier New" panose="02070309020205020404" pitchFamily="49" charset="0"/>
              </a:rPr>
              <a:t>(</a:t>
            </a:r>
            <a:r>
              <a:rPr lang="en-US" dirty="0">
                <a:solidFill>
                  <a:srgbClr val="333333"/>
                </a:solidFill>
                <a:latin typeface="Courier New" panose="02070309020205020404" pitchFamily="49" charset="0"/>
              </a:rPr>
              <a:t>status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'In Process'</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'On Hold'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'Cancelled'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'Resolved'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'Disputed'</a:t>
            </a:r>
            <a:r>
              <a:rPr lang="en-US" b="0" i="0" dirty="0">
                <a:solidFill>
                  <a:srgbClr val="333333"/>
                </a:solidFill>
                <a:effectLst/>
                <a:latin typeface="Courier New" panose="02070309020205020404" pitchFamily="49" charset="0"/>
              </a:rPr>
              <a:t>, </a:t>
            </a:r>
            <a:r>
              <a:rPr lang="en-US" b="0" i="0" dirty="0">
                <a:solidFill>
                  <a:srgbClr val="DD1144"/>
                </a:solidFill>
                <a:effectLst/>
                <a:latin typeface="Courier New" panose="02070309020205020404" pitchFamily="49" charset="0"/>
              </a:rPr>
              <a:t>'Shipped'</a:t>
            </a:r>
            <a:r>
              <a:rPr lang="en-US" b="0" i="0" dirty="0">
                <a:solidFill>
                  <a:srgbClr val="333333"/>
                </a:solidFill>
                <a:effectLst/>
                <a:latin typeface="Courier New" panose="02070309020205020404" pitchFamily="49" charset="0"/>
              </a:rPr>
              <a:t>);</a:t>
            </a:r>
            <a:endParaRPr lang="en-IN" dirty="0"/>
          </a:p>
        </p:txBody>
      </p:sp>
      <p:sp>
        <p:nvSpPr>
          <p:cNvPr id="3" name="TextBox 2">
            <a:extLst>
              <a:ext uri="{FF2B5EF4-FFF2-40B4-BE49-F238E27FC236}">
                <a16:creationId xmlns:a16="http://schemas.microsoft.com/office/drawing/2014/main" xmlns="" id="{7F21C730-A534-4121-9137-1C5B92043DB6}"/>
              </a:ext>
            </a:extLst>
          </p:cNvPr>
          <p:cNvSpPr txBox="1"/>
          <p:nvPr/>
        </p:nvSpPr>
        <p:spPr>
          <a:xfrm>
            <a:off x="229908" y="4758126"/>
            <a:ext cx="5468802" cy="1625061"/>
          </a:xfrm>
          <a:prstGeom prst="rect">
            <a:avLst/>
          </a:prstGeom>
          <a:noFill/>
        </p:spPr>
        <p:txBody>
          <a:bodyPr wrap="square">
            <a:spAutoFit/>
          </a:bodyPr>
          <a:lstStyle/>
          <a:p>
            <a:r>
              <a:rPr lang="en-US" b="1" dirty="0">
                <a:solidFill>
                  <a:srgbClr val="2658E6"/>
                </a:solidFill>
                <a:latin typeface="Courier New" panose="02070309020205020404" pitchFamily="49" charset="0"/>
              </a:rPr>
              <a:t>*</a:t>
            </a:r>
            <a:r>
              <a:rPr lang="en-US" b="1" i="0" dirty="0">
                <a:solidFill>
                  <a:srgbClr val="333333"/>
                </a:solidFill>
                <a:effectLst/>
                <a:latin typeface="Courier New" panose="02070309020205020404" pitchFamily="49" charset="0"/>
              </a:rPr>
              <a:t> ORDER</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BY</a:t>
            </a:r>
            <a:r>
              <a:rPr lang="en-US" b="0" i="0" dirty="0">
                <a:solidFill>
                  <a:srgbClr val="333333"/>
                </a:solidFill>
                <a:effectLst/>
                <a:latin typeface="Courier New" panose="02070309020205020404" pitchFamily="49" charset="0"/>
              </a:rPr>
              <a:t> </a:t>
            </a:r>
            <a:r>
              <a:rPr lang="en-US" b="1" i="0" dirty="0">
                <a:solidFill>
                  <a:srgbClr val="333333"/>
                </a:solidFill>
                <a:effectLst/>
                <a:latin typeface="Courier New" panose="02070309020205020404" pitchFamily="49" charset="0"/>
              </a:rPr>
              <a:t>CASE</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'Debit'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1</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'Credit'</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2</a:t>
            </a:r>
          </a:p>
          <a:p>
            <a:pPr marL="273050"/>
            <a:r>
              <a:rPr lang="en-US" b="1" i="0" dirty="0">
                <a:solidFill>
                  <a:srgbClr val="333333"/>
                </a:solidFill>
                <a:effectLst/>
                <a:latin typeface="Courier New" panose="02070309020205020404" pitchFamily="49" charset="0"/>
              </a:rPr>
              <a:t>WHEN </a:t>
            </a:r>
            <a:r>
              <a:rPr lang="en-US" dirty="0">
                <a:solidFill>
                  <a:srgbClr val="333333"/>
                </a:solidFill>
                <a:latin typeface="Courier New" panose="02070309020205020404" pitchFamily="49" charset="0"/>
              </a:rPr>
              <a:t>filter</a:t>
            </a:r>
            <a:r>
              <a:rPr lang="en-US" b="1" i="0" dirty="0">
                <a:solidFill>
                  <a:srgbClr val="333333"/>
                </a:solidFill>
                <a:effectLst/>
                <a:latin typeface="Courier New" panose="02070309020205020404" pitchFamily="49" charset="0"/>
              </a:rPr>
              <a:t> = </a:t>
            </a:r>
            <a:r>
              <a:rPr lang="en-US" dirty="0">
                <a:solidFill>
                  <a:srgbClr val="DD1144"/>
                </a:solidFill>
                <a:latin typeface="Courier New" panose="02070309020205020404" pitchFamily="49" charset="0"/>
              </a:rPr>
              <a:t>'Total'</a:t>
            </a:r>
            <a:r>
              <a:rPr lang="en-US" b="1" i="0" dirty="0">
                <a:solidFill>
                  <a:srgbClr val="333333"/>
                </a:solidFill>
                <a:effectLst/>
                <a:latin typeface="Courier New" panose="02070309020205020404" pitchFamily="49" charset="0"/>
              </a:rPr>
              <a:t> THEN </a:t>
            </a:r>
            <a:r>
              <a:rPr lang="en-US"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END</a:t>
            </a:r>
            <a:r>
              <a:rPr lang="en-US" b="1" i="0" dirty="0">
                <a:solidFill>
                  <a:srgbClr val="333333"/>
                </a:solidFill>
                <a:effectLst/>
                <a:latin typeface="Courier New" panose="02070309020205020404" pitchFamily="49" charset="0"/>
              </a:rPr>
              <a:t> </a:t>
            </a:r>
            <a:r>
              <a:rPr lang="en-US" dirty="0">
                <a:solidFill>
                  <a:srgbClr val="333333"/>
                </a:solidFill>
                <a:latin typeface="Courier New" panose="02070309020205020404" pitchFamily="49" charset="0"/>
              </a:rPr>
              <a:t>transactionType</a:t>
            </a:r>
            <a:r>
              <a:rPr lang="en-US" b="1" i="0" dirty="0">
                <a:solidFill>
                  <a:srgbClr val="333333"/>
                </a:solidFill>
                <a:effectLst/>
                <a:latin typeface="Courier New" panose="02070309020205020404" pitchFamily="49" charset="0"/>
              </a:rPr>
              <a:t>;</a:t>
            </a:r>
            <a:endParaRPr lang="en-IN" dirty="0"/>
          </a:p>
        </p:txBody>
      </p:sp>
      <p:sp>
        <p:nvSpPr>
          <p:cNvPr id="2" name="Rectangle 1">
            <a:extLst>
              <a:ext uri="{FF2B5EF4-FFF2-40B4-BE49-F238E27FC236}">
                <a16:creationId xmlns:a16="http://schemas.microsoft.com/office/drawing/2014/main" xmlns="" id="{70798494-B9FF-49BB-8E27-7863E32EF917}"/>
              </a:ext>
            </a:extLst>
          </p:cNvPr>
          <p:cNvSpPr/>
          <p:nvPr/>
        </p:nvSpPr>
        <p:spPr>
          <a:xfrm>
            <a:off x="6493291" y="4344311"/>
            <a:ext cx="5341166" cy="1929759"/>
          </a:xfrm>
          <a:prstGeom prst="rect">
            <a:avLst/>
          </a:prstGeom>
        </p:spPr>
        <p:txBody>
          <a:bodyPr wrap="square">
            <a:spAutoFit/>
          </a:bodyPr>
          <a:lstStyle/>
          <a:p>
            <a:r>
              <a:rPr lang="en-US" b="1" dirty="0">
                <a:solidFill>
                  <a:srgbClr val="2658E6"/>
                </a:solidFill>
                <a:latin typeface="Courier New" panose="02070309020205020404" pitchFamily="49" charset="0"/>
              </a:rPr>
              <a:t>* </a:t>
            </a:r>
            <a:r>
              <a:rPr lang="en-IN" b="1" dirty="0">
                <a:solidFill>
                  <a:srgbClr val="333333"/>
                </a:solidFill>
                <a:latin typeface="Courier New" panose="02070309020205020404" pitchFamily="49" charset="0"/>
              </a:rPr>
              <a:t>ORDER BY CASE </a:t>
            </a:r>
            <a:r>
              <a:rPr lang="en-IN" dirty="0">
                <a:solidFill>
                  <a:srgbClr val="333333"/>
                </a:solidFill>
                <a:latin typeface="Courier New" panose="02070309020205020404" pitchFamily="49" charset="0"/>
              </a:rPr>
              <a:t>status</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'active'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1</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'approved'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2</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'rejected'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3</a:t>
            </a:r>
          </a:p>
          <a:p>
            <a:pPr marL="273050"/>
            <a:r>
              <a:rPr lang="en-IN" b="1" dirty="0">
                <a:solidFill>
                  <a:srgbClr val="333333"/>
                </a:solidFill>
                <a:latin typeface="Courier New" panose="02070309020205020404" pitchFamily="49" charset="0"/>
              </a:rPr>
              <a:t>WHEN</a:t>
            </a:r>
            <a:r>
              <a:rPr lang="en-IN" dirty="0"/>
              <a:t> </a:t>
            </a:r>
            <a:r>
              <a:rPr lang="en-IN" dirty="0">
                <a:solidFill>
                  <a:srgbClr val="008080"/>
                </a:solidFill>
                <a:latin typeface="Courier New" panose="02070309020205020404" pitchFamily="49" charset="0"/>
              </a:rPr>
              <a:t>'submitted'</a:t>
            </a:r>
            <a:r>
              <a:rPr lang="en-IN" dirty="0"/>
              <a:t> </a:t>
            </a:r>
            <a:r>
              <a:rPr lang="en-IN" b="1" dirty="0">
                <a:solidFill>
                  <a:srgbClr val="333333"/>
                </a:solidFill>
                <a:latin typeface="Courier New" panose="02070309020205020404" pitchFamily="49" charset="0"/>
              </a:rPr>
              <a:t>THEN</a:t>
            </a:r>
            <a:r>
              <a:rPr lang="en-IN" dirty="0"/>
              <a:t> </a:t>
            </a:r>
            <a:r>
              <a:rPr lang="en-IN" dirty="0">
                <a:solidFill>
                  <a:srgbClr val="DD1144"/>
                </a:solidFill>
                <a:latin typeface="Courier New" panose="02070309020205020404" pitchFamily="49" charset="0"/>
              </a:rPr>
              <a:t>4</a:t>
            </a:r>
          </a:p>
          <a:p>
            <a:pPr marL="273050"/>
            <a:r>
              <a:rPr lang="en-IN" b="1" dirty="0">
                <a:solidFill>
                  <a:srgbClr val="333333"/>
                </a:solidFill>
                <a:latin typeface="Courier New" panose="02070309020205020404" pitchFamily="49" charset="0"/>
              </a:rPr>
              <a:t>ELSE</a:t>
            </a:r>
            <a:r>
              <a:rPr lang="en-IN" dirty="0"/>
              <a:t> </a:t>
            </a:r>
            <a:r>
              <a:rPr lang="en-IN" dirty="0">
                <a:solidFill>
                  <a:srgbClr val="DD1144"/>
                </a:solidFill>
                <a:latin typeface="Courier New" panose="02070309020205020404" pitchFamily="49" charset="0"/>
              </a:rPr>
              <a:t>5</a:t>
            </a:r>
            <a:r>
              <a:rPr lang="en-IN" dirty="0"/>
              <a:t> </a:t>
            </a:r>
            <a:r>
              <a:rPr lang="en-IN" b="1" dirty="0">
                <a:solidFill>
                  <a:srgbClr val="333333"/>
                </a:solidFill>
                <a:latin typeface="Courier New" panose="02070309020205020404" pitchFamily="49" charset="0"/>
              </a:rPr>
              <a:t>END </a:t>
            </a:r>
            <a:r>
              <a:rPr lang="en-US" dirty="0">
                <a:solidFill>
                  <a:srgbClr val="333333"/>
                </a:solidFill>
                <a:latin typeface="Courier New" panose="02070309020205020404" pitchFamily="49" charset="0"/>
              </a:rPr>
              <a:t>statusType</a:t>
            </a:r>
            <a:endParaRPr lang="en-IN" b="1" dirty="0">
              <a:solidFill>
                <a:srgbClr val="333333"/>
              </a:solidFill>
              <a:latin typeface="Courier New" panose="02070309020205020404" pitchFamily="49" charset="0"/>
            </a:endParaRPr>
          </a:p>
        </p:txBody>
      </p:sp>
      <p:sp>
        <p:nvSpPr>
          <p:cNvPr id="12" name="Rectangle 1">
            <a:extLst>
              <a:ext uri="{FF2B5EF4-FFF2-40B4-BE49-F238E27FC236}">
                <a16:creationId xmlns:a16="http://schemas.microsoft.com/office/drawing/2014/main" xmlns="" id="{696476CF-7F2C-4EC0-BDB6-D91682AAD570}"/>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xmlns="" val="309295650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9A4DD51-F450-4FA7-BA18-C2A26D10D72C}"/>
              </a:ext>
            </a:extLst>
          </p:cNvPr>
          <p:cNvSpPr/>
          <p:nvPr/>
        </p:nvSpPr>
        <p:spPr>
          <a:xfrm>
            <a:off x="1524596" y="2"/>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advantages 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36712"/>
            <a:ext cx="11521280" cy="369332"/>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3" name="Rectangle 2"/>
          <p:cNvSpPr/>
          <p:nvPr/>
        </p:nvSpPr>
        <p:spPr>
          <a:xfrm>
            <a:off x="119337" y="1844824"/>
            <a:ext cx="11637137" cy="3139321"/>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50" indent="-285750">
              <a:buFont typeface="Arial" panose="020B0604020202020204" pitchFamily="34" charset="0"/>
              <a:buChar char="•"/>
            </a:pP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xmlns="" id="{93AEAC98-450C-4687-94C0-9E460D163123}"/>
              </a:ext>
            </a:extLst>
          </p:cNvPr>
          <p:cNvSpPr/>
          <p:nvPr/>
        </p:nvSpPr>
        <p:spPr>
          <a:xfrm>
            <a:off x="335360" y="1340768"/>
            <a:ext cx="4536504" cy="369332"/>
          </a:xfrm>
          <a:prstGeom prst="rect">
            <a:avLst/>
          </a:prstGeom>
        </p:spPr>
        <p:txBody>
          <a:bodyPr wrap="square">
            <a:spAutoFit/>
          </a:bodyPr>
          <a:lstStyle/>
          <a:p>
            <a:r>
              <a:rPr lang="en-IN" b="1" dirty="0">
                <a:solidFill>
                  <a:srgbClr val="000000"/>
                </a:solidFill>
                <a:latin typeface="Palatino Linotype" panose="02040502050505030304" pitchFamily="18" charset="0"/>
              </a:rPr>
              <a:t>Advantage of File-oriented system</a:t>
            </a:r>
          </a:p>
        </p:txBody>
      </p:sp>
    </p:spTree>
    <p:extLst>
      <p:ext uri="{BB962C8B-B14F-4D97-AF65-F5344CB8AC3E}">
        <p14:creationId xmlns:p14="http://schemas.microsoft.com/office/powerpoint/2010/main" xmlns="" val="3589360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 name="Rectangle 17"/>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control flow functions - case</a:t>
            </a:r>
          </a:p>
        </p:txBody>
      </p:sp>
      <p:sp>
        <p:nvSpPr>
          <p:cNvPr id="8" name="Rectangle 7"/>
          <p:cNvSpPr/>
          <p:nvPr/>
        </p:nvSpPr>
        <p:spPr>
          <a:xfrm>
            <a:off x="431765" y="2678408"/>
            <a:ext cx="11604549"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DD4A68"/>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'Sales'</a:t>
            </a:r>
            <a:r>
              <a:rPr lang="en-IN" dirty="0">
                <a:latin typeface="Liberation Mono"/>
                <a:ea typeface="Times New Roman" panose="02020603050405020304" pitchFamily="18" charset="0"/>
              </a:rPr>
              <a:t> </a:t>
            </a:r>
            <a:r>
              <a:rPr lang="en-IN" dirty="0">
                <a:solidFill>
                  <a:srgbClr val="DD4A68"/>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DD4A68"/>
                </a:solidFill>
                <a:latin typeface="Liberation Mono"/>
              </a:rPr>
              <a:t>THEN</a:t>
            </a:r>
            <a:r>
              <a:rPr lang="en-IN" dirty="0">
                <a:latin typeface="Liberation Mono"/>
                <a:ea typeface="Times New Roman" panose="02020603050405020304" pitchFamily="18" charset="0"/>
              </a:rPr>
              <a:t> </a:t>
            </a:r>
            <a:r>
              <a:rPr lang="en-IN" dirty="0">
                <a:solidFill>
                  <a:srgbClr val="669900"/>
                </a:solidFill>
                <a:latin typeface="Liberation Mono"/>
              </a:rPr>
              <a:t>'Purchase'</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ELSE</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a:extLst>
              <a:ext uri="{FF2B5EF4-FFF2-40B4-BE49-F238E27FC236}">
                <a16:creationId xmlns:a16="http://schemas.microsoft.com/office/drawing/2014/main" xmlns="" id="{04F007A3-E17F-4517-8461-CB5FE1730E17}"/>
              </a:ext>
            </a:extLst>
          </p:cNvPr>
          <p:cNvSpPr/>
          <p:nvPr/>
        </p:nvSpPr>
        <p:spPr>
          <a:xfrm>
            <a:off x="431765" y="786980"/>
            <a:ext cx="2184467" cy="400110"/>
          </a:xfrm>
          <a:prstGeom prst="rect">
            <a:avLst/>
          </a:prstGeom>
          <a:solidFill>
            <a:schemeClr val="accent4">
              <a:lumMod val="50000"/>
            </a:schemeClr>
          </a:solidFill>
        </p:spPr>
        <p:txBody>
          <a:bodyPr wrap="square">
            <a:spAutoFit/>
          </a:bodyPr>
          <a:lstStyle/>
          <a:p>
            <a:r>
              <a:rPr lang="en-IN" sz="2000" dirty="0">
                <a:solidFill>
                  <a:srgbClr val="FFFF00"/>
                </a:solidFill>
                <a:latin typeface="Arial" panose="020B0604020202020204" pitchFamily="34" charset="0"/>
                <a:cs typeface="Arial" panose="020B0604020202020204" pitchFamily="34" charset="0"/>
              </a:rPr>
              <a:t>CASE function</a:t>
            </a:r>
          </a:p>
        </p:txBody>
      </p:sp>
      <p:sp>
        <p:nvSpPr>
          <p:cNvPr id="13" name="Rectangle 12">
            <a:extLst>
              <a:ext uri="{FF2B5EF4-FFF2-40B4-BE49-F238E27FC236}">
                <a16:creationId xmlns:a16="http://schemas.microsoft.com/office/drawing/2014/main" xmlns="" id="{4A12B054-FC12-4485-9E9D-12426042EF07}"/>
              </a:ext>
            </a:extLst>
          </p:cNvPr>
          <p:cNvSpPr/>
          <p:nvPr/>
        </p:nvSpPr>
        <p:spPr>
          <a:xfrm>
            <a:off x="431765" y="1486525"/>
            <a:ext cx="11208851" cy="646331"/>
          </a:xfrm>
          <a:prstGeom prst="rect">
            <a:avLst/>
          </a:prstGeom>
        </p:spPr>
        <p:txBody>
          <a:bodyPr wrap="square">
            <a:spAutoFit/>
          </a:bodyPr>
          <a:lstStyle/>
          <a:p>
            <a:r>
              <a:rPr lang="en-IN" dirty="0">
                <a:solidFill>
                  <a:srgbClr val="222222"/>
                </a:solidFill>
                <a:latin typeface="arial" panose="020B0604020202020204" pitchFamily="34" charset="0"/>
              </a:rPr>
              <a:t>Returns the result for the first condition that is true. If there was no matching result value, the result after ELSE is returned, or NULL if there is no ELSE part.</a:t>
            </a:r>
            <a:endParaRPr lang="en-IN" b="1" dirty="0">
              <a:solidFill>
                <a:srgbClr val="222222"/>
              </a:solidFill>
              <a:latin typeface="arial" panose="020B0604020202020204" pitchFamily="34" charset="0"/>
            </a:endParaRPr>
          </a:p>
        </p:txBody>
      </p:sp>
      <p:sp>
        <p:nvSpPr>
          <p:cNvPr id="12" name="TextBox 11">
            <a:extLst>
              <a:ext uri="{FF2B5EF4-FFF2-40B4-BE49-F238E27FC236}">
                <a16:creationId xmlns:a16="http://schemas.microsoft.com/office/drawing/2014/main" xmlns="" id="{E81A9CA1-3B56-411C-9FCC-DC337EC500D4}"/>
              </a:ext>
            </a:extLst>
          </p:cNvPr>
          <p:cNvSpPr txBox="1"/>
          <p:nvPr/>
        </p:nvSpPr>
        <p:spPr>
          <a:xfrm>
            <a:off x="431764" y="3593292"/>
            <a:ext cx="10704796"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a:t>
            </a:r>
          </a:p>
          <a:p>
            <a:pPr marL="285750" indent="-285750">
              <a:buFont typeface="Arial" panose="020B0604020202020204" pitchFamily="34" charset="0"/>
              <a:buChar char="•"/>
            </a:pPr>
            <a:r>
              <a:rPr lang="en-IN" dirty="0">
                <a:solidFill>
                  <a:srgbClr val="0077AA"/>
                </a:solidFill>
                <a:latin typeface="Liberation Mono"/>
              </a:rPr>
              <a:t>  </a:t>
            </a:r>
            <a:r>
              <a:rPr lang="en-IN" dirty="0">
                <a:solidFill>
                  <a:srgbClr val="DD4A68"/>
                </a:solidFill>
                <a:latin typeface="Liberation Mono"/>
              </a:rPr>
              <a:t>CASE</a:t>
            </a:r>
            <a:r>
              <a:rPr lang="en-IN" dirty="0">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1 </a:t>
            </a:r>
            <a:r>
              <a:rPr lang="en-IN" dirty="0">
                <a:solidFill>
                  <a:srgbClr val="DD4A68"/>
                </a:solidFill>
                <a:latin typeface="Liberation Mono"/>
              </a:rPr>
              <a:t>THEN</a:t>
            </a:r>
            <a:r>
              <a:rPr lang="en-IN" dirty="0">
                <a:latin typeface="Liberation Mono"/>
              </a:rPr>
              <a:t> </a:t>
            </a:r>
            <a:r>
              <a:rPr lang="en-IN" dirty="0">
                <a:solidFill>
                  <a:srgbClr val="8BCD43"/>
                </a:solidFill>
                <a:latin typeface="Liberation Mono"/>
              </a:rPr>
              <a:t>'</a:t>
            </a:r>
            <a:r>
              <a:rPr lang="en-IN" dirty="0">
                <a:solidFill>
                  <a:srgbClr val="669900"/>
                </a:solidFill>
                <a:latin typeface="Liberation Mono"/>
              </a:rPr>
              <a:t>one-time-custome</a:t>
            </a:r>
            <a:r>
              <a:rPr lang="en-IN" dirty="0">
                <a:solidFill>
                  <a:srgbClr val="8BCD43"/>
                </a:solidFill>
                <a:latin typeface="Liberation Mono"/>
              </a:rPr>
              <a:t>r'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2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'repeated-customer</a:t>
            </a:r>
            <a:r>
              <a:rPr lang="en-IN" dirty="0">
                <a:solidFill>
                  <a:srgbClr val="8BCD43"/>
                </a:solidFill>
                <a:latin typeface="Liberation Mono"/>
              </a:rPr>
              <a:t>'</a:t>
            </a:r>
            <a:endParaRPr lang="en-IN" dirty="0">
              <a:solidFill>
                <a:srgbClr val="669900"/>
              </a:solidFill>
              <a:latin typeface="Liberation Mono"/>
            </a:endParaRP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 3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'frequent-customer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WHEN</a:t>
            </a:r>
            <a:r>
              <a:rPr lang="en-IN" dirty="0">
                <a:latin typeface="Liberation Mono"/>
              </a:rPr>
              <a:t> </a:t>
            </a:r>
            <a:r>
              <a:rPr lang="en-IN" dirty="0">
                <a:solidFill>
                  <a:srgbClr val="DD4A68"/>
                </a:solidFill>
                <a:latin typeface="Liberation Mono"/>
              </a:rPr>
              <a:t>COUNT</a:t>
            </a:r>
            <a:r>
              <a:rPr lang="en-IN" dirty="0">
                <a:solidFill>
                  <a:schemeClr val="tx1">
                    <a:lumMod val="65000"/>
                    <a:lumOff val="35000"/>
                  </a:schemeClr>
                </a:solidFill>
                <a:latin typeface="Liberation Mono"/>
              </a:rPr>
              <a:t>(</a:t>
            </a:r>
            <a:r>
              <a:rPr lang="en-IN" dirty="0">
                <a:solidFill>
                  <a:srgbClr val="A67F59"/>
                </a:solidFill>
                <a:latin typeface="Liberation Mono"/>
              </a:rPr>
              <a:t>*</a:t>
            </a:r>
            <a:r>
              <a:rPr lang="en-IN" dirty="0">
                <a:solidFill>
                  <a:schemeClr val="tx1">
                    <a:lumMod val="65000"/>
                    <a:lumOff val="35000"/>
                  </a:schemeClr>
                </a:solidFill>
                <a:latin typeface="Liberation Mono"/>
              </a:rPr>
              <a:t>)</a:t>
            </a:r>
            <a:r>
              <a:rPr lang="en-IN" dirty="0">
                <a:latin typeface="Liberation Mono"/>
              </a:rPr>
              <a:t> &gt;= 4 </a:t>
            </a:r>
            <a:r>
              <a:rPr lang="en-IN" dirty="0">
                <a:solidFill>
                  <a:srgbClr val="DD4A68"/>
                </a:solidFill>
                <a:latin typeface="Liberation Mono"/>
              </a:rPr>
              <a:t>THEN</a:t>
            </a:r>
            <a:r>
              <a:rPr lang="en-IN" dirty="0">
                <a:latin typeface="Liberation Mono"/>
              </a:rPr>
              <a:t> </a:t>
            </a:r>
            <a:r>
              <a:rPr lang="en-IN" dirty="0">
                <a:solidFill>
                  <a:srgbClr val="669900"/>
                </a:solidFill>
                <a:latin typeface="Liberation Mono"/>
              </a:rPr>
              <a:t>'loyal-customer</a:t>
            </a:r>
            <a:r>
              <a:rPr lang="en-IN" dirty="0">
                <a:solidFill>
                  <a:srgbClr val="8BCD43"/>
                </a:solidFill>
                <a:latin typeface="Liberation Mono"/>
              </a:rPr>
              <a:t>'</a:t>
            </a:r>
            <a:r>
              <a:rPr lang="en-IN" dirty="0">
                <a:solidFill>
                  <a:srgbClr val="669900"/>
                </a:solidFill>
                <a:latin typeface="Liberation Mono"/>
              </a:rPr>
              <a:t> </a:t>
            </a:r>
          </a:p>
          <a:p>
            <a:pPr marL="273050"/>
            <a:r>
              <a:rPr lang="en-IN" dirty="0">
                <a:solidFill>
                  <a:srgbClr val="0077AA"/>
                </a:solidFill>
                <a:latin typeface="Liberation Mono"/>
              </a:rPr>
              <a:t> </a:t>
            </a:r>
            <a:r>
              <a:rPr lang="en-IN" dirty="0">
                <a:solidFill>
                  <a:srgbClr val="DD4A68"/>
                </a:solidFill>
                <a:latin typeface="Liberation Mono"/>
              </a:rPr>
              <a:t>END</a:t>
            </a:r>
            <a:r>
              <a:rPr lang="en-IN" dirty="0">
                <a:latin typeface="Liberation Mono"/>
              </a:rPr>
              <a:t> "Customer Report" </a:t>
            </a:r>
          </a:p>
          <a:p>
            <a:pPr marL="273050"/>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
        <p:nvSpPr>
          <p:cNvPr id="9" name="Rectangle 1">
            <a:extLst>
              <a:ext uri="{FF2B5EF4-FFF2-40B4-BE49-F238E27FC236}">
                <a16:creationId xmlns:a16="http://schemas.microsoft.com/office/drawing/2014/main" xmlns="" id="{EEDC6940-E5BF-44CC-859B-BA0A0BCB866D}"/>
              </a:ext>
            </a:extLst>
          </p:cNvPr>
          <p:cNvSpPr>
            <a:spLocks noChangeArrowheads="1"/>
          </p:cNvSpPr>
          <p:nvPr/>
        </p:nvSpPr>
        <p:spPr bwMode="auto">
          <a:xfrm>
            <a:off x="431765" y="2204864"/>
            <a:ext cx="10992827"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DD4A68"/>
                </a:solidFill>
                <a:latin typeface="Liberation Mono"/>
              </a:rPr>
              <a:t>CASE</a:t>
            </a:r>
            <a:r>
              <a:rPr lang="en-IN" sz="2000" dirty="0">
                <a:solidFill>
                  <a:srgbClr val="0077AA"/>
                </a:solidFill>
                <a:latin typeface="Liberation Mono"/>
              </a:rPr>
              <a:t> </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latin typeface="Liberation Mono"/>
              </a:rPr>
              <a:t>result</a:t>
            </a:r>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DD4A68"/>
                </a:solidFill>
                <a:latin typeface="Liberation Mono"/>
              </a:rPr>
              <a:t>WHEN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[condition] </a:t>
            </a:r>
            <a:r>
              <a:rPr lang="en-IN" sz="2000" dirty="0">
                <a:solidFill>
                  <a:srgbClr val="DD4A68"/>
                </a:solidFill>
                <a:latin typeface="Liberation Mono"/>
              </a:rPr>
              <a:t>THEN</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US" sz="2000" dirty="0">
                <a:solidFill>
                  <a:schemeClr val="tx1">
                    <a:lumMod val="85000"/>
                    <a:lumOff val="15000"/>
                  </a:schemeClr>
                </a:solidFill>
                <a:latin typeface="Liberation Mono"/>
              </a:rPr>
              <a:t>. . .</a:t>
            </a:r>
            <a:r>
              <a:rPr lang="en-IN" sz="2000" dirty="0">
                <a:solidFill>
                  <a:schemeClr val="tx1">
                    <a:lumMod val="85000"/>
                    <a:lumOff val="15000"/>
                  </a:schemeClr>
                </a:solidFill>
                <a:latin typeface="Liberation Mono"/>
              </a:rPr>
              <a:t>] [</a:t>
            </a:r>
            <a:r>
              <a:rPr lang="en-IN" sz="2000" dirty="0">
                <a:solidFill>
                  <a:srgbClr val="DD4A68"/>
                </a:solidFill>
                <a:latin typeface="Liberation Mono"/>
              </a:rPr>
              <a:t>ELSE</a:t>
            </a:r>
            <a:r>
              <a:rPr lang="en-IN" sz="2000" dirty="0">
                <a:solidFill>
                  <a:srgbClr val="0077AA"/>
                </a:solidFill>
                <a:latin typeface="Liberation Mono"/>
              </a:rPr>
              <a:t> </a:t>
            </a:r>
            <a:r>
              <a:rPr lang="en-IN" sz="2000" dirty="0">
                <a:solidFill>
                  <a:schemeClr val="tx1">
                    <a:lumMod val="85000"/>
                    <a:lumOff val="15000"/>
                  </a:schemeClr>
                </a:solidFill>
                <a:latin typeface="Liberation Mono"/>
              </a:rPr>
              <a:t>result] </a:t>
            </a:r>
            <a:r>
              <a:rPr lang="en-IN" sz="2000" dirty="0">
                <a:solidFill>
                  <a:srgbClr val="DD4A68"/>
                </a:solidFill>
                <a:latin typeface="Liberation Mono"/>
              </a:rPr>
              <a:t>END</a:t>
            </a:r>
            <a:r>
              <a:rPr lang="en-US" sz="2000" dirty="0">
                <a:solidFill>
                  <a:srgbClr val="0077AA"/>
                </a:solidFill>
                <a:latin typeface="Liberation Mono"/>
              </a:rPr>
              <a:t> </a:t>
            </a:r>
          </a:p>
        </p:txBody>
      </p:sp>
    </p:spTree>
    <p:extLst>
      <p:ext uri="{BB962C8B-B14F-4D97-AF65-F5344CB8AC3E}">
        <p14:creationId xmlns:p14="http://schemas.microsoft.com/office/powerpoint/2010/main" xmlns="" val="34352645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xmlns="" id="{4117BB2C-FFB1-4E46-AAA8-BD0BB8F6D8D1}"/>
              </a:ext>
            </a:extLst>
          </p:cNvPr>
          <p:cNvSpPr txBox="1"/>
          <p:nvPr/>
        </p:nvSpPr>
        <p:spPr>
          <a:xfrm>
            <a:off x="17877" y="32136"/>
            <a:ext cx="6093724"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DATEDIFF</a:t>
            </a:r>
            <a:r>
              <a:rPr lang="en-IN" dirty="0">
                <a:solidFill>
                  <a:schemeClr val="bg1">
                    <a:lumMod val="65000"/>
                  </a:schemeClr>
                </a:solidFill>
                <a:latin typeface="Liberation Mono"/>
              </a:rPr>
              <a:t>(</a:t>
            </a:r>
            <a:r>
              <a:rPr lang="en-IN" dirty="0">
                <a:solidFill>
                  <a:srgbClr val="3F6971"/>
                </a:solidFill>
                <a:latin typeface="Liberation Mono"/>
              </a:rPr>
              <a:t>CURDATE</a:t>
            </a:r>
            <a:r>
              <a:rPr lang="en-IN" dirty="0">
                <a:solidFill>
                  <a:schemeClr val="bg1">
                    <a:lumMod val="65000"/>
                  </a:schemeClr>
                </a:solidFill>
                <a:latin typeface="Liberation Mono"/>
              </a:rPr>
              <a:t>()</a:t>
            </a:r>
            <a:r>
              <a:rPr lang="en-IN" dirty="0">
                <a:latin typeface="Liberation Mono"/>
              </a:rPr>
              <a:t>, hiredate</a:t>
            </a:r>
            <a:r>
              <a:rPr lang="en-IN" dirty="0">
                <a:solidFill>
                  <a:schemeClr val="bg1">
                    <a:lumMod val="65000"/>
                  </a:schemeClr>
                </a:solidFill>
                <a:latin typeface="Liberation Mono"/>
              </a:rPr>
              <a:t>)</a:t>
            </a:r>
            <a:r>
              <a:rPr lang="en-IN" dirty="0">
                <a:latin typeface="Liberation Mono"/>
              </a:rPr>
              <a:t> / 365.25</a:t>
            </a:r>
          </a:p>
        </p:txBody>
      </p:sp>
    </p:spTree>
    <p:extLst>
      <p:ext uri="{BB962C8B-B14F-4D97-AF65-F5344CB8AC3E}">
        <p14:creationId xmlns:p14="http://schemas.microsoft.com/office/powerpoint/2010/main" xmlns="" val="40568438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C645075-6B22-433F-9CDF-EFDF6754175B}"/>
              </a:ext>
            </a:extLst>
          </p:cNvPr>
          <p:cNvSpPr/>
          <p:nvPr/>
        </p:nvSpPr>
        <p:spPr>
          <a:xfrm>
            <a:off x="361539" y="2128248"/>
            <a:ext cx="10991045" cy="830997"/>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NOW()</a:t>
            </a:r>
            <a:r>
              <a:rPr lang="en-IN" sz="2000" dirty="0">
                <a:solidFill>
                  <a:srgbClr val="222222"/>
                </a:solidFill>
                <a:latin typeface="arial" panose="020B0604020202020204" pitchFamily="34" charset="0"/>
              </a:rPr>
              <a:t> function returns a default value for a </a:t>
            </a:r>
            <a:r>
              <a:rPr lang="en-IN" sz="2000" b="1" dirty="0">
                <a:solidFill>
                  <a:srgbClr val="222222"/>
                </a:solidFill>
                <a:latin typeface="arial" panose="020B0604020202020204" pitchFamily="34" charset="0"/>
              </a:rPr>
              <a:t>DATETIME</a:t>
            </a:r>
            <a:r>
              <a:rPr lang="en-IN" sz="2000" dirty="0">
                <a:solidFill>
                  <a:srgbClr val="222222"/>
                </a:solidFill>
                <a:latin typeface="arial" panose="020B0604020202020204" pitchFamily="34" charset="0"/>
              </a:rPr>
              <a:t>.</a:t>
            </a:r>
          </a:p>
          <a:p>
            <a:r>
              <a:rPr lang="en-IN" sz="2000" dirty="0"/>
              <a:t>MySQL inserts the current </a:t>
            </a:r>
            <a:r>
              <a:rPr lang="en-IN" sz="2400" b="1" dirty="0">
                <a:solidFill>
                  <a:srgbClr val="222222"/>
                </a:solidFill>
                <a:latin typeface="arial" panose="020B0604020202020204" pitchFamily="34" charset="0"/>
              </a:rPr>
              <a:t>date and time </a:t>
            </a:r>
            <a:r>
              <a:rPr lang="en-IN" sz="2000" dirty="0"/>
              <a:t>into the column whose default value is NOW().</a:t>
            </a:r>
          </a:p>
        </p:txBody>
      </p:sp>
      <p:sp>
        <p:nvSpPr>
          <p:cNvPr id="11" name="Rectangle 10">
            <a:extLst>
              <a:ext uri="{FF2B5EF4-FFF2-40B4-BE49-F238E27FC236}">
                <a16:creationId xmlns:a16="http://schemas.microsoft.com/office/drawing/2014/main" xmlns="" id="{961CCC7D-CA0A-477F-BF37-26C1C3D74B94}"/>
              </a:ext>
            </a:extLst>
          </p:cNvPr>
          <p:cNvSpPr/>
          <p:nvPr/>
        </p:nvSpPr>
        <p:spPr>
          <a:xfrm>
            <a:off x="335361" y="3462099"/>
            <a:ext cx="11017224"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CURDATE()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current date in 'YYYY-MM-DD'. </a:t>
            </a:r>
            <a:r>
              <a:rPr lang="en-IN" sz="2400" b="1" dirty="0">
                <a:solidFill>
                  <a:srgbClr val="222222"/>
                </a:solidFill>
                <a:latin typeface="Arial" panose="020B0604020202020204" pitchFamily="34" charset="0"/>
                <a:cs typeface="Arial" panose="020B0604020202020204" pitchFamily="34" charset="0"/>
              </a:rPr>
              <a:t>CURRENT_DATE()</a:t>
            </a:r>
            <a:r>
              <a:rPr lang="en-IN" dirty="0">
                <a:latin typeface="Arial" panose="020B0604020202020204" pitchFamily="34" charset="0"/>
                <a:cs typeface="Arial" panose="020B0604020202020204" pitchFamily="34" charset="0"/>
              </a:rPr>
              <a:t> and </a:t>
            </a:r>
            <a:r>
              <a:rPr lang="en-IN" sz="2400" b="1" dirty="0">
                <a:solidFill>
                  <a:srgbClr val="222222"/>
                </a:solidFill>
                <a:latin typeface="Arial" panose="020B0604020202020204" pitchFamily="34" charset="0"/>
                <a:cs typeface="Arial" panose="020B0604020202020204" pitchFamily="34" charset="0"/>
              </a:rPr>
              <a:t>CURRENT_DATE </a:t>
            </a:r>
            <a:r>
              <a:rPr lang="en-IN" dirty="0">
                <a:latin typeface="Arial" panose="020B0604020202020204" pitchFamily="34" charset="0"/>
                <a:cs typeface="Arial" panose="020B0604020202020204" pitchFamily="34" charset="0"/>
              </a:rPr>
              <a:t>are the </a:t>
            </a:r>
            <a:r>
              <a:rPr lang="en-IN" b="1" dirty="0">
                <a:solidFill>
                  <a:schemeClr val="accent5">
                    <a:lumMod val="50000"/>
                  </a:schemeClr>
                </a:solidFill>
                <a:latin typeface="Arial" panose="020B0604020202020204" pitchFamily="34" charset="0"/>
                <a:cs typeface="Arial" panose="020B0604020202020204" pitchFamily="34" charset="0"/>
              </a:rPr>
              <a:t>synonym of CURDATE().</a:t>
            </a:r>
          </a:p>
        </p:txBody>
      </p:sp>
      <p:sp>
        <p:nvSpPr>
          <p:cNvPr id="12" name="Rectangle 11">
            <a:extLst>
              <a:ext uri="{FF2B5EF4-FFF2-40B4-BE49-F238E27FC236}">
                <a16:creationId xmlns:a16="http://schemas.microsoft.com/office/drawing/2014/main" xmlns="" id="{7673DD00-0940-4D85-BBE3-FD3FACDF5E16}"/>
              </a:ext>
            </a:extLst>
          </p:cNvPr>
          <p:cNvSpPr/>
          <p:nvPr/>
        </p:nvSpPr>
        <p:spPr>
          <a:xfrm>
            <a:off x="372875" y="4830251"/>
            <a:ext cx="10979709" cy="830997"/>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 MySQL, the </a:t>
            </a:r>
            <a:r>
              <a:rPr lang="en-IN" sz="2400" b="1" dirty="0">
                <a:solidFill>
                  <a:srgbClr val="365860"/>
                </a:solidFill>
                <a:latin typeface="Arial" panose="020B0604020202020204" pitchFamily="34" charset="0"/>
                <a:cs typeface="Arial" panose="020B0604020202020204" pitchFamily="34" charset="0"/>
              </a:rPr>
              <a:t>CURTIME()</a:t>
            </a:r>
            <a:r>
              <a:rPr lang="en-IN" sz="2400" b="1" dirty="0">
                <a:solidFill>
                  <a:srgbClr val="222222"/>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returns the value of current time in 'HH:MM:SS'. </a:t>
            </a:r>
            <a:r>
              <a:rPr lang="en-IN" sz="2400" b="1" dirty="0">
                <a:solidFill>
                  <a:srgbClr val="222222"/>
                </a:solidFill>
                <a:latin typeface="Arial" panose="020B0604020202020204" pitchFamily="34" charset="0"/>
                <a:cs typeface="Arial" panose="020B0604020202020204" pitchFamily="34" charset="0"/>
              </a:rPr>
              <a:t>CURRENT_TIME() </a:t>
            </a:r>
            <a:r>
              <a:rPr lang="en-IN" dirty="0">
                <a:latin typeface="Arial" panose="020B0604020202020204" pitchFamily="34" charset="0"/>
                <a:cs typeface="Arial" panose="020B0604020202020204" pitchFamily="34" charset="0"/>
              </a:rPr>
              <a:t>and </a:t>
            </a:r>
            <a:r>
              <a:rPr lang="en-IN" sz="2400" b="1" dirty="0">
                <a:solidFill>
                  <a:srgbClr val="222222"/>
                </a:solidFill>
                <a:latin typeface="Arial" panose="020B0604020202020204" pitchFamily="34" charset="0"/>
                <a:cs typeface="Arial" panose="020B0604020202020204" pitchFamily="34" charset="0"/>
              </a:rPr>
              <a:t>CURRENT_TIME</a:t>
            </a:r>
            <a:r>
              <a:rPr lang="en-IN" dirty="0">
                <a:latin typeface="Arial" panose="020B0604020202020204" pitchFamily="34" charset="0"/>
                <a:cs typeface="Arial" panose="020B0604020202020204" pitchFamily="34" charset="0"/>
              </a:rPr>
              <a:t> are the </a:t>
            </a:r>
            <a:r>
              <a:rPr lang="en-IN" b="1" dirty="0">
                <a:solidFill>
                  <a:schemeClr val="accent5">
                    <a:lumMod val="50000"/>
                  </a:schemeClr>
                </a:solidFill>
                <a:latin typeface="Arial" panose="020B0604020202020204" pitchFamily="34" charset="0"/>
                <a:cs typeface="Arial" panose="020B0604020202020204" pitchFamily="34" charset="0"/>
              </a:rPr>
              <a:t>synonym of CURTIME().</a:t>
            </a:r>
          </a:p>
        </p:txBody>
      </p:sp>
      <p:sp>
        <p:nvSpPr>
          <p:cNvPr id="13" name="Rectangle 12">
            <a:extLst>
              <a:ext uri="{FF2B5EF4-FFF2-40B4-BE49-F238E27FC236}">
                <a16:creationId xmlns:a16="http://schemas.microsoft.com/office/drawing/2014/main" xmlns="" id="{F7CADC6B-1949-445F-B11E-B9A1BACA2F39}"/>
              </a:ext>
            </a:extLst>
          </p:cNvPr>
          <p:cNvSpPr/>
          <p:nvPr/>
        </p:nvSpPr>
        <p:spPr>
          <a:xfrm>
            <a:off x="361539" y="980728"/>
            <a:ext cx="10306461" cy="769441"/>
          </a:xfrm>
          <a:prstGeom prst="rect">
            <a:avLst/>
          </a:prstGeom>
        </p:spPr>
        <p:txBody>
          <a:bodyPr wrap="square">
            <a:spAutoFit/>
          </a:bodyPr>
          <a:lstStyle/>
          <a:p>
            <a:r>
              <a:rPr lang="en-IN" sz="2000" dirty="0">
                <a:solidFill>
                  <a:srgbClr val="222222"/>
                </a:solidFill>
                <a:latin typeface="arial" panose="020B0604020202020204" pitchFamily="34" charset="0"/>
              </a:rPr>
              <a:t>In MySQL, the </a:t>
            </a:r>
            <a:r>
              <a:rPr lang="en-IN" sz="2400" b="1" dirty="0">
                <a:solidFill>
                  <a:srgbClr val="365860"/>
                </a:solidFill>
                <a:latin typeface="arial" panose="020B0604020202020204" pitchFamily="34" charset="0"/>
              </a:rPr>
              <a:t>SYSDATE()</a:t>
            </a:r>
            <a:r>
              <a:rPr lang="en-IN" sz="2000" dirty="0">
                <a:solidFill>
                  <a:srgbClr val="222222"/>
                </a:solidFill>
                <a:latin typeface="arial" panose="020B0604020202020204" pitchFamily="34" charset="0"/>
              </a:rPr>
              <a:t> function returns </a:t>
            </a:r>
            <a:r>
              <a:rPr lang="en-US" sz="2000" dirty="0">
                <a:solidFill>
                  <a:srgbClr val="222222"/>
                </a:solidFill>
                <a:latin typeface="arial" panose="020B0604020202020204" pitchFamily="34" charset="0"/>
              </a:rPr>
              <a:t>the current date and time as a value in 'YYYY-MM-DD hh:mm:ss'</a:t>
            </a:r>
            <a:endParaRPr lang="en-IN" sz="2000" dirty="0"/>
          </a:p>
        </p:txBody>
      </p:sp>
      <p:sp>
        <p:nvSpPr>
          <p:cNvPr id="14" name="Rectangle 13">
            <a:extLst>
              <a:ext uri="{FF2B5EF4-FFF2-40B4-BE49-F238E27FC236}">
                <a16:creationId xmlns:a16="http://schemas.microsoft.com/office/drawing/2014/main" xmlns="" id="{ED63938C-F487-42A1-A9C7-19557F724503}"/>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Tree>
    <p:extLst>
      <p:ext uri="{BB962C8B-B14F-4D97-AF65-F5344CB8AC3E}">
        <p14:creationId xmlns:p14="http://schemas.microsoft.com/office/powerpoint/2010/main" xmlns="" val="40252554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749EC6C6-89AB-46D0-9099-F48CF6A1136C}"/>
              </a:ext>
            </a:extLst>
          </p:cNvPr>
          <p:cNvSpPr/>
          <p:nvPr/>
        </p:nvSpPr>
        <p:spPr>
          <a:xfrm>
            <a:off x="769256" y="2132856"/>
            <a:ext cx="9898744"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SYSDATE</a:t>
            </a:r>
            <a:r>
              <a:rPr lang="en-IN" dirty="0">
                <a:solidFill>
                  <a:srgbClr val="3F6971"/>
                </a:solidFill>
                <a:latin typeface="Liberation Mono"/>
              </a:rPr>
              <a:t>()		</a:t>
            </a:r>
            <a:endParaRPr lang="en-IN" dirty="0">
              <a:solidFill>
                <a:srgbClr val="0077AA"/>
              </a:solidFill>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CURDATE()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3F6971"/>
                </a:solidFill>
                <a:latin typeface="Liberation Mono"/>
              </a:rPr>
              <a:t>CURTIME()</a:t>
            </a:r>
          </a:p>
        </p:txBody>
      </p:sp>
      <p:sp>
        <p:nvSpPr>
          <p:cNvPr id="6" name="Rectangle 5">
            <a:extLst>
              <a:ext uri="{FF2B5EF4-FFF2-40B4-BE49-F238E27FC236}">
                <a16:creationId xmlns:a16="http://schemas.microsoft.com/office/drawing/2014/main" xmlns="" id="{FACEA2A4-E385-40A5-9309-93A5B692056F}"/>
              </a:ext>
            </a:extLst>
          </p:cNvPr>
          <p:cNvSpPr/>
          <p:nvPr/>
        </p:nvSpPr>
        <p:spPr>
          <a:xfrm>
            <a:off x="769256" y="3933056"/>
            <a:ext cx="9898744" cy="1046440"/>
          </a:xfrm>
          <a:prstGeom prst="rect">
            <a:avLst/>
          </a:prstGeom>
        </p:spPr>
        <p:txBody>
          <a:bodyPr wrap="square">
            <a:spAutoFit/>
          </a:bodyPr>
          <a:lstStyle/>
          <a:p>
            <a:r>
              <a:rPr lang="en-IN" b="1" i="1" dirty="0">
                <a:latin typeface="Arial" panose="020B0604020202020204" pitchFamily="34" charset="0"/>
                <a:cs typeface="Arial" panose="020B0604020202020204" pitchFamily="34" charset="0"/>
              </a:rPr>
              <a:t>Result in something like this:</a:t>
            </a:r>
          </a:p>
          <a:p>
            <a:endParaRPr lang="en-IN" sz="800" b="1" i="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SYSDATE() 		    NOW()		         CURDATE()		    CURTIME()</a:t>
            </a:r>
          </a:p>
          <a:p>
            <a:r>
              <a:rPr lang="en-IN" dirty="0">
                <a:latin typeface="Arial" panose="020B0604020202020204" pitchFamily="34" charset="0"/>
                <a:cs typeface="Arial" panose="020B0604020202020204" pitchFamily="34" charset="0"/>
              </a:rPr>
              <a:t>2017-02-11 10:22:31	    2017-02-11 10:22:31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2017-02-11</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10:22:31</a:t>
            </a:r>
          </a:p>
        </p:txBody>
      </p:sp>
      <p:sp>
        <p:nvSpPr>
          <p:cNvPr id="7" name="Rectangle 6">
            <a:extLst>
              <a:ext uri="{FF2B5EF4-FFF2-40B4-BE49-F238E27FC236}">
                <a16:creationId xmlns:a16="http://schemas.microsoft.com/office/drawing/2014/main" xmlns="" id="{F91F6CB4-1269-4F04-9976-91FB5EA3ED8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sysdate(), now(), curdate(), curtime()</a:t>
            </a:r>
          </a:p>
        </p:txBody>
      </p:sp>
      <p:sp>
        <p:nvSpPr>
          <p:cNvPr id="8" name="Rectangle 7">
            <a:extLst>
              <a:ext uri="{FF2B5EF4-FFF2-40B4-BE49-F238E27FC236}">
                <a16:creationId xmlns:a16="http://schemas.microsoft.com/office/drawing/2014/main" xmlns="" id="{921680C5-CDBE-4D3C-8BFA-C041BA091413}"/>
              </a:ext>
            </a:extLst>
          </p:cNvPr>
          <p:cNvSpPr/>
          <p:nvPr/>
        </p:nvSpPr>
        <p:spPr>
          <a:xfrm>
            <a:off x="335360" y="703183"/>
            <a:ext cx="11305256"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xmlns="" id="{4D514CF0-C534-45A2-89A5-B95B35022260}"/>
              </a:ext>
            </a:extLst>
          </p:cNvPr>
          <p:cNvSpPr txBox="1"/>
          <p:nvPr/>
        </p:nvSpPr>
        <p:spPr>
          <a:xfrm>
            <a:off x="769256" y="5517232"/>
            <a:ext cx="6096000" cy="646331"/>
          </a:xfrm>
          <a:prstGeom prst="rect">
            <a:avLst/>
          </a:prstGeom>
          <a:noFill/>
        </p:spPr>
        <p:txBody>
          <a:bodyPr wrap="square">
            <a:spAutoFit/>
          </a:bodyPr>
          <a:lstStyle/>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SLEEP</a:t>
            </a:r>
            <a:r>
              <a:rPr lang="en-US" b="0" i="0" dirty="0">
                <a:solidFill>
                  <a:srgbClr val="999999"/>
                </a:solidFill>
                <a:effectLst/>
                <a:latin typeface="Liberation Mono"/>
              </a:rPr>
              <a:t>(</a:t>
            </a:r>
            <a:r>
              <a:rPr lang="en-US" b="0" i="0" dirty="0">
                <a:solidFill>
                  <a:srgbClr val="990055"/>
                </a:solidFill>
                <a:effectLst/>
                <a:latin typeface="Liberation Mono"/>
              </a:rPr>
              <a:t>7</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dirty="0">
                <a:solidFill>
                  <a:srgbClr val="DD4A68"/>
                </a:solidFill>
                <a:effectLst/>
                <a:latin typeface="Liberation Mono"/>
              </a:rPr>
              <a:t>NOW</a:t>
            </a:r>
            <a:r>
              <a:rPr lang="en-US" b="0" i="0" dirty="0">
                <a:solidFill>
                  <a:srgbClr val="999999"/>
                </a:solidFill>
                <a:effectLst/>
                <a:latin typeface="Liberation Mono"/>
              </a:rPr>
              <a:t>()</a:t>
            </a:r>
            <a:r>
              <a:rPr lang="en-US" b="0" i="0" dirty="0">
                <a:effectLst/>
                <a:latin typeface="Liberation Mono"/>
              </a:rPr>
              <a:t>;</a:t>
            </a:r>
          </a:p>
          <a:p>
            <a:r>
              <a:rPr lang="en-US" b="0" i="0" dirty="0">
                <a:solidFill>
                  <a:srgbClr val="A67F59"/>
                </a:solidFill>
                <a:effectLst/>
                <a:latin typeface="Liberation Mono"/>
              </a:rPr>
              <a:t>mysql&gt;</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r>
              <a:rPr lang="en-US" b="0" i="0" dirty="0">
                <a:solidFill>
                  <a:srgbClr val="000000"/>
                </a:solidFill>
                <a:effectLst/>
                <a:latin typeface="Liberation Mono"/>
              </a:rPr>
              <a:t> </a:t>
            </a:r>
            <a:r>
              <a:rPr lang="en-US" b="0" i="0">
                <a:solidFill>
                  <a:srgbClr val="DD4A68"/>
                </a:solidFill>
                <a:effectLst/>
                <a:latin typeface="Liberation Mono"/>
              </a:rPr>
              <a:t>SLEEP</a:t>
            </a:r>
            <a:r>
              <a:rPr lang="en-US" b="0" i="0">
                <a:solidFill>
                  <a:srgbClr val="999999"/>
                </a:solidFill>
                <a:effectLst/>
                <a:latin typeface="Liberation Mono"/>
              </a:rPr>
              <a:t>(</a:t>
            </a:r>
            <a:r>
              <a:rPr lang="en-US" b="0" i="0">
                <a:solidFill>
                  <a:srgbClr val="990055"/>
                </a:solidFill>
                <a:effectLst/>
                <a:latin typeface="Liberation Mono"/>
              </a:rPr>
              <a:t>7</a:t>
            </a:r>
            <a:r>
              <a:rPr lang="en-US" b="0" i="0">
                <a:solidFill>
                  <a:srgbClr val="999999"/>
                </a:solidFill>
                <a:effectLst/>
                <a:latin typeface="Liberation Mono"/>
              </a:rPr>
              <a:t>)</a:t>
            </a:r>
            <a:r>
              <a:rPr lang="en-US" b="0" i="0">
                <a:effectLst/>
                <a:latin typeface="Liberation Mono"/>
              </a:rPr>
              <a:t>,</a:t>
            </a:r>
            <a:r>
              <a:rPr lang="en-US" b="0" i="0">
                <a:solidFill>
                  <a:srgbClr val="000000"/>
                </a:solidFill>
                <a:effectLst/>
                <a:latin typeface="Liberation Mono"/>
              </a:rPr>
              <a:t> </a:t>
            </a:r>
            <a:r>
              <a:rPr lang="en-US" b="0" i="0" dirty="0">
                <a:solidFill>
                  <a:srgbClr val="DD4A68"/>
                </a:solidFill>
                <a:effectLst/>
                <a:latin typeface="Liberation Mono"/>
              </a:rPr>
              <a:t>SYSDATE</a:t>
            </a:r>
            <a:r>
              <a:rPr lang="en-US" b="0" i="0" dirty="0">
                <a:solidFill>
                  <a:srgbClr val="999999"/>
                </a:solidFill>
                <a:effectLst/>
                <a:latin typeface="Liberation Mono"/>
              </a:rPr>
              <a:t>()</a:t>
            </a:r>
            <a:r>
              <a:rPr lang="en-US" b="0" i="0" dirty="0">
                <a:effectLst/>
                <a:latin typeface="Liberation Mono"/>
              </a:rPr>
              <a:t>;</a:t>
            </a:r>
            <a:endParaRPr lang="en-IN" dirty="0"/>
          </a:p>
        </p:txBody>
      </p:sp>
    </p:spTree>
    <p:extLst>
      <p:ext uri="{BB962C8B-B14F-4D97-AF65-F5344CB8AC3E}">
        <p14:creationId xmlns:p14="http://schemas.microsoft.com/office/powerpoint/2010/main" xmlns="" val="35158569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a:t>
            </a:r>
          </a:p>
        </p:txBody>
      </p:sp>
      <p:sp>
        <p:nvSpPr>
          <p:cNvPr id="5" name="Rectangle 4"/>
          <p:cNvSpPr/>
          <p:nvPr/>
        </p:nvSpPr>
        <p:spPr>
          <a:xfrm>
            <a:off x="335360" y="1365689"/>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DATE(expr)</a:t>
            </a:r>
          </a:p>
        </p:txBody>
      </p:sp>
      <p:sp>
        <p:nvSpPr>
          <p:cNvPr id="6" name="Rectangle 5"/>
          <p:cNvSpPr/>
          <p:nvPr/>
        </p:nvSpPr>
        <p:spPr>
          <a:xfrm>
            <a:off x="335360" y="2179552"/>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DATE</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"2017-06-15 09:34:21"</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7" name="Rectangle 6"/>
          <p:cNvSpPr/>
          <p:nvPr/>
        </p:nvSpPr>
        <p:spPr>
          <a:xfrm>
            <a:off x="335360" y="703183"/>
            <a:ext cx="11305256"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DATE() function extracts the date value from a date or datetime expression.</a:t>
            </a:r>
          </a:p>
        </p:txBody>
      </p:sp>
      <p:sp>
        <p:nvSpPr>
          <p:cNvPr id="2" name="Rectangle 1"/>
          <p:cNvSpPr/>
          <p:nvPr/>
        </p:nvSpPr>
        <p:spPr>
          <a:xfrm>
            <a:off x="335360" y="3621749"/>
            <a:ext cx="6858000"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Returns NULL if expression is not a date or a datetime value.</a:t>
            </a:r>
          </a:p>
        </p:txBody>
      </p:sp>
      <p:sp>
        <p:nvSpPr>
          <p:cNvPr id="8" name="TextBox 7">
            <a:extLst>
              <a:ext uri="{FF2B5EF4-FFF2-40B4-BE49-F238E27FC236}">
                <a16:creationId xmlns:a16="http://schemas.microsoft.com/office/drawing/2014/main" xmlns="" id="{9F4C97C8-4CE1-4DC7-B3A0-76CCAB086AE5}"/>
              </a:ext>
            </a:extLst>
          </p:cNvPr>
          <p:cNvSpPr txBox="1"/>
          <p:nvPr/>
        </p:nvSpPr>
        <p:spPr>
          <a:xfrm>
            <a:off x="191344" y="4892146"/>
            <a:ext cx="1180345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latin typeface="Liberation Mono"/>
              </a:rPr>
              <a:t>(hiredate), if(</a:t>
            </a:r>
            <a:r>
              <a:rPr lang="en-IN" dirty="0">
                <a:solidFill>
                  <a:srgbClr val="3F6971"/>
                </a:solidFill>
                <a:latin typeface="Liberation Mono"/>
              </a:rPr>
              <a:t>DAYNAME</a:t>
            </a:r>
            <a:r>
              <a:rPr lang="en-IN" dirty="0">
                <a:latin typeface="Liberation Mono"/>
              </a:rPr>
              <a:t>(hiredate)='Saturday',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xmlns="" val="3213815813"/>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2" name="Rectangle 1"/>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3" name="Rectangle 2"/>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graphicFrame>
        <p:nvGraphicFramePr>
          <p:cNvPr id="10" name="Table 9"/>
          <p:cNvGraphicFramePr>
            <a:graphicFrameLocks noGrp="1"/>
          </p:cNvGraphicFramePr>
          <p:nvPr>
            <p:extLst>
              <p:ext uri="{D42A27DB-BD31-4B8C-83A1-F6EECF244321}">
                <p14:modId xmlns:p14="http://schemas.microsoft.com/office/powerpoint/2010/main" xmlns="" val="995565742"/>
              </p:ext>
            </p:extLst>
          </p:nvPr>
        </p:nvGraphicFramePr>
        <p:xfrm>
          <a:off x="191344" y="2687913"/>
          <a:ext cx="11803627" cy="4498761"/>
        </p:xfrm>
        <a:graphic>
          <a:graphicData uri="http://schemas.openxmlformats.org/drawingml/2006/table">
            <a:tbl>
              <a:tblPr firstRow="1" bandRow="1">
                <a:tableStyleId>{7E9639D4-E3E2-4D34-9284-5A2195B3D0D7}</a:tableStyleId>
              </a:tblPr>
              <a:tblGrid>
                <a:gridCol w="2674800">
                  <a:extLst>
                    <a:ext uri="{9D8B030D-6E8A-4147-A177-3AD203B41FA5}">
                      <a16:colId xmlns:a16="http://schemas.microsoft.com/office/drawing/2014/main" xmlns="" val="20000"/>
                    </a:ext>
                  </a:extLst>
                </a:gridCol>
                <a:gridCol w="2674800">
                  <a:extLst>
                    <a:ext uri="{9D8B030D-6E8A-4147-A177-3AD203B41FA5}">
                      <a16:colId xmlns:a16="http://schemas.microsoft.com/office/drawing/2014/main" xmlns="" val="20001"/>
                    </a:ext>
                  </a:extLst>
                </a:gridCol>
                <a:gridCol w="2674027">
                  <a:extLst>
                    <a:ext uri="{9D8B030D-6E8A-4147-A177-3AD203B41FA5}">
                      <a16:colId xmlns:a16="http://schemas.microsoft.com/office/drawing/2014/main" xmlns="" val="2321018969"/>
                    </a:ext>
                  </a:extLst>
                </a:gridCol>
                <a:gridCol w="3780000">
                  <a:extLst>
                    <a:ext uri="{9D8B030D-6E8A-4147-A177-3AD203B41FA5}">
                      <a16:colId xmlns:a16="http://schemas.microsoft.com/office/drawing/2014/main" xmlns="" val="1840882102"/>
                    </a:ext>
                  </a:extLst>
                </a:gridCol>
              </a:tblGrid>
              <a:tr h="442383">
                <a:tc>
                  <a:txBody>
                    <a:bodyPr/>
                    <a:lstStyle/>
                    <a:p>
                      <a:pPr algn="ct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algn="ct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unit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latin typeface="Arial" panose="020B0604020202020204" pitchFamily="34" charset="0"/>
                          <a:cs typeface="Arial" panose="020B0604020202020204" pitchFamily="34" charset="0"/>
                        </a:rPr>
                        <a:t>expr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C86"/>
                    </a:solidFill>
                  </a:tcPr>
                </a:tc>
                <a:extLst>
                  <a:ext uri="{0D108BD9-81ED-4DB2-BD59-A6C34878D82A}">
                    <a16:rowId xmlns:a16="http://schemas.microsoft.com/office/drawing/2014/main" xmlns=""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SECONDS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1'</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MINUTES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DAY_MINUTE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 3:34'</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HOURS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rgbClr val="298AE5"/>
                          </a:solidFill>
                          <a:latin typeface="Liberation Mono"/>
                          <a:ea typeface="+mn-ea"/>
                          <a:cs typeface="Arial" panose="020B0604020202020204" pitchFamily="34" charset="0"/>
                        </a:rPr>
                        <a:t>DAY_SECOND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kumimoji="0" lang="en-IN" sz="1800" kern="1200" dirty="0">
                          <a:solidFill>
                            <a:schemeClr val="tx1"/>
                          </a:solidFill>
                          <a:effectLst/>
                          <a:latin typeface="Liberation Mono"/>
                          <a:ea typeface="+mn-ea"/>
                          <a:cs typeface="Arial" panose="020B0604020202020204" pitchFamily="34" charset="0"/>
                        </a:rPr>
                        <a:t>'DAYS HOURS:MINUTES:SECONDS'</a:t>
                      </a:r>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DAYS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a:solidFill>
                            <a:srgbClr val="298AE5"/>
                          </a:solidFill>
                          <a:latin typeface="Liberation Mono"/>
                          <a:ea typeface="+mn-ea"/>
                          <a:cs typeface="Arial" panose="020B0604020202020204" pitchFamily="34" charset="0"/>
                        </a:rPr>
                        <a:t>HOUR_MINUTE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'3:34'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WEEKS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HOUR_SECOND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'HOURS:MINUTES:SECONDS'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MONTHS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MINUTE_SECOND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'MINUTES:SECONDS'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'27:34'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QUARTERS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rgbClr val="298AE5"/>
                          </a:solidFill>
                          <a:latin typeface="Liberation Mono"/>
                          <a:ea typeface="+mn-ea"/>
                          <a:cs typeface="Arial" panose="020B0604020202020204" pitchFamily="34" charset="0"/>
                        </a:rPr>
                        <a:t>YEAR_MONTH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'YEARS-MONTHS' </a:t>
                      </a:r>
                      <a:r>
                        <a:rPr kumimoji="0" lang="en-IN" sz="1800" kern="1200" dirty="0">
                          <a:solidFill>
                            <a:srgbClr val="FF0000"/>
                          </a:solidFill>
                          <a:effectLst/>
                          <a:latin typeface="Liberation Mono"/>
                          <a:ea typeface="+mn-ea"/>
                          <a:cs typeface="Arial" panose="020B0604020202020204" pitchFamily="34" charset="0"/>
                        </a:rPr>
                        <a:t>e.g.</a:t>
                      </a:r>
                      <a:r>
                        <a:rPr kumimoji="0" lang="en-IN" sz="1800" kern="1200" dirty="0">
                          <a:solidFill>
                            <a:schemeClr val="tx1"/>
                          </a:solidFill>
                          <a:effectLst/>
                          <a:latin typeface="Liberation Mono"/>
                          <a:ea typeface="+mn-ea"/>
                          <a:cs typeface="Arial" panose="020B0604020202020204" pitchFamily="34"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latin typeface="Liberation Mono"/>
                          <a:cs typeface="Arial" panose="020B0604020202020204" pitchFamily="34" charset="0"/>
                        </a:rPr>
                        <a:t>YEARS</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IN" sz="1800" dirty="0">
                        <a:effectLst/>
                        <a:latin typeface="Liberation Mono"/>
                        <a:cs typeface="Arial" panose="020B060402020202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7" name="Rectangle 6"/>
          <p:cNvSpPr/>
          <p:nvPr/>
        </p:nvSpPr>
        <p:spPr>
          <a:xfrm>
            <a:off x="576000" y="1918800"/>
            <a:ext cx="871945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kumimoji="0" lang="en-IN" sz="1800" kern="1200" dirty="0">
                <a:solidFill>
                  <a:schemeClr val="tx1"/>
                </a:solidFill>
                <a:effectLst/>
                <a:latin typeface="Liberation Mono"/>
                <a:ea typeface="+mn-ea"/>
                <a:cs typeface="Arial" panose="020B0604020202020204" pitchFamily="34" charset="0"/>
              </a:rPr>
              <a:t>'1-3'</a:t>
            </a:r>
            <a:r>
              <a:rPr lang="en-IN" dirty="0">
                <a:latin typeface="Liberation Mono"/>
                <a:ea typeface="Times New Roman" panose="02020603050405020304" pitchFamily="18" charset="0"/>
              </a:rPr>
              <a:t> </a:t>
            </a:r>
            <a:r>
              <a:rPr lang="en-IN" dirty="0">
                <a:solidFill>
                  <a:srgbClr val="0077AA"/>
                </a:solidFill>
                <a:latin typeface="Liberation Mono"/>
              </a:rPr>
              <a:t>YEAR_MONTH</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xmlns="" val="8537371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68DFE629-318B-4C84-ABD7-4690009D32C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 or - operator</a:t>
            </a:r>
          </a:p>
        </p:txBody>
      </p:sp>
      <p:sp>
        <p:nvSpPr>
          <p:cNvPr id="14" name="Rectangle 13">
            <a:extLst>
              <a:ext uri="{FF2B5EF4-FFF2-40B4-BE49-F238E27FC236}">
                <a16:creationId xmlns:a16="http://schemas.microsoft.com/office/drawing/2014/main" xmlns="" id="{3FC2ED74-D684-44D1-BE57-590DD1DE7F86}"/>
              </a:ext>
            </a:extLst>
          </p:cNvPr>
          <p:cNvSpPr/>
          <p:nvPr/>
        </p:nvSpPr>
        <p:spPr>
          <a:xfrm>
            <a:off x="490779" y="702085"/>
            <a:ext cx="11210442" cy="400110"/>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Date arithmetic also can be performed using INTERVAL together with the + or - operator</a:t>
            </a:r>
          </a:p>
        </p:txBody>
      </p:sp>
      <p:sp>
        <p:nvSpPr>
          <p:cNvPr id="15" name="Rectangle 14">
            <a:extLst>
              <a:ext uri="{FF2B5EF4-FFF2-40B4-BE49-F238E27FC236}">
                <a16:creationId xmlns:a16="http://schemas.microsoft.com/office/drawing/2014/main" xmlns="" id="{06ABC480-5E40-426D-AD47-469B64C5A2FB}"/>
              </a:ext>
            </a:extLst>
          </p:cNvPr>
          <p:cNvSpPr/>
          <p:nvPr/>
        </p:nvSpPr>
        <p:spPr>
          <a:xfrm>
            <a:off x="551384" y="1195993"/>
            <a:ext cx="10945216"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  </a:t>
            </a:r>
          </a:p>
          <a:p>
            <a:pPr eaLnBrk="0" fontAlgn="base" hangingPunct="0">
              <a:spcBef>
                <a:spcPct val="0"/>
              </a:spcBef>
              <a:spcAft>
                <a:spcPct val="0"/>
              </a:spcAft>
            </a:pPr>
            <a:r>
              <a:rPr lang="en-IN" sz="2000" dirty="0">
                <a:solidFill>
                  <a:srgbClr val="0077AA"/>
                </a:solidFill>
                <a:latin typeface="Liberation Mono"/>
              </a:rPr>
              <a:t>date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solidFill>
                  <a:schemeClr val="tx2"/>
                </a:solidFill>
                <a:latin typeface="Liberation Mono"/>
              </a:rPr>
              <a:t>-</a:t>
            </a:r>
            <a:r>
              <a:rPr lang="en-IN" sz="2000" dirty="0">
                <a:solidFill>
                  <a:srgbClr val="0077AA"/>
                </a:solidFill>
                <a:latin typeface="Liberation Mono"/>
              </a:rPr>
              <a:t> . . .</a:t>
            </a:r>
          </a:p>
        </p:txBody>
      </p:sp>
      <p:sp>
        <p:nvSpPr>
          <p:cNvPr id="16" name="Rectangle 15">
            <a:extLst>
              <a:ext uri="{FF2B5EF4-FFF2-40B4-BE49-F238E27FC236}">
                <a16:creationId xmlns:a16="http://schemas.microsoft.com/office/drawing/2014/main" xmlns="" id="{EF7AB26D-01F5-4DB9-A2B1-43A41179F059}"/>
              </a:ext>
            </a:extLst>
          </p:cNvPr>
          <p:cNvSpPr/>
          <p:nvPr/>
        </p:nvSpPr>
        <p:spPr>
          <a:xfrm>
            <a:off x="191344" y="2199635"/>
            <a:ext cx="11665295" cy="187743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 </a:t>
            </a:r>
            <a:r>
              <a:rPr lang="en-IN" dirty="0">
                <a:solidFill>
                  <a:srgbClr val="3F6971"/>
                </a:solidFill>
                <a:latin typeface="Liberation Mono"/>
              </a:rPr>
              <a:t>NOW()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hiredate, </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 = 'Saturday', hiredate + </a:t>
            </a:r>
            <a:r>
              <a:rPr lang="en-IN" dirty="0">
                <a:solidFill>
                  <a:srgbClr val="3F6971"/>
                </a:solidFill>
                <a:latin typeface="Liberation Mono"/>
              </a:rPr>
              <a:t>INTERVAL</a:t>
            </a:r>
            <a:r>
              <a:rPr lang="en-IN" dirty="0">
                <a:latin typeface="Liberation Mono"/>
              </a:rPr>
              <a:t> 2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latin typeface="Liberation Mono"/>
              </a:rPr>
              <a:t>(</a:t>
            </a:r>
            <a:r>
              <a:rPr lang="en-IN" dirty="0">
                <a:solidFill>
                  <a:srgbClr val="3F6971"/>
                </a:solidFill>
                <a:latin typeface="Liberation Mono"/>
              </a:rPr>
              <a:t>DAYNAME</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'Sunday', hiredate + </a:t>
            </a:r>
            <a:r>
              <a:rPr lang="en-IN" dirty="0">
                <a:solidFill>
                  <a:srgbClr val="DD4A68"/>
                </a:solidFill>
                <a:latin typeface="Liberation Mono"/>
              </a:rPr>
              <a:t>INTERVAL</a:t>
            </a:r>
            <a:r>
              <a:rPr lang="en-IN" dirty="0">
                <a:latin typeface="Liberation Mono"/>
              </a:rPr>
              <a:t> 1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'Monday', hiredate + </a:t>
            </a:r>
            <a:r>
              <a:rPr lang="en-IN" dirty="0">
                <a:solidFill>
                  <a:srgbClr val="DD4A68"/>
                </a:solidFill>
                <a:latin typeface="Liberation Mono"/>
              </a:rPr>
              <a:t>INTERVAL</a:t>
            </a:r>
            <a:r>
              <a:rPr lang="en-IN" dirty="0">
                <a:latin typeface="Liberation Mono"/>
              </a:rPr>
              <a:t> 7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'Tuesday', hiredate + </a:t>
            </a:r>
            <a:r>
              <a:rPr lang="en-IN" dirty="0">
                <a:solidFill>
                  <a:srgbClr val="DD4A68"/>
                </a:solidFill>
                <a:latin typeface="Liberation Mono"/>
              </a:rPr>
              <a:t>INTERVAL</a:t>
            </a:r>
            <a:r>
              <a:rPr lang="en-IN" dirty="0">
                <a:latin typeface="Liberation Mono"/>
              </a:rPr>
              <a:t> 6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'Wednesday', hiredate + </a:t>
            </a:r>
            <a:r>
              <a:rPr lang="en-IN" dirty="0">
                <a:solidFill>
                  <a:srgbClr val="DD4A68"/>
                </a:solidFill>
                <a:latin typeface="Liberation Mono"/>
              </a:rPr>
              <a:t>INTERVAL</a:t>
            </a:r>
            <a:r>
              <a:rPr lang="en-IN" dirty="0">
                <a:latin typeface="Liberation Mono"/>
              </a:rPr>
              <a:t> 5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'Thursday', hiredate + </a:t>
            </a:r>
            <a:r>
              <a:rPr lang="en-IN" dirty="0">
                <a:solidFill>
                  <a:srgbClr val="DD4A68"/>
                </a:solidFill>
                <a:latin typeface="Liberation Mono"/>
              </a:rPr>
              <a:t>INTERVAL</a:t>
            </a:r>
            <a:r>
              <a:rPr lang="en-IN" dirty="0">
                <a:latin typeface="Liberation Mono"/>
              </a:rPr>
              <a:t> 4 </a:t>
            </a:r>
            <a:r>
              <a:rPr lang="en-IN" dirty="0">
                <a:solidFill>
                  <a:srgbClr val="3F6971"/>
                </a:solidFill>
                <a:latin typeface="Liberation Mono"/>
              </a:rPr>
              <a:t>DAY</a:t>
            </a:r>
            <a:r>
              <a:rPr lang="en-IN" dirty="0">
                <a:latin typeface="Liberation Mono"/>
              </a:rPr>
              <a:t>, </a:t>
            </a:r>
            <a:r>
              <a:rPr lang="en-IN" dirty="0">
                <a:solidFill>
                  <a:srgbClr val="3F6971"/>
                </a:solidFill>
                <a:latin typeface="Liberation Mono"/>
              </a:rPr>
              <a:t>IF</a:t>
            </a:r>
            <a:r>
              <a:rPr lang="en-IN" dirty="0">
                <a:solidFill>
                  <a:schemeClr val="tx1">
                    <a:lumMod val="65000"/>
                    <a:lumOff val="35000"/>
                  </a:schemeClr>
                </a:solidFill>
                <a:latin typeface="Liberation Mono"/>
              </a:rPr>
              <a:t>(</a:t>
            </a:r>
            <a:r>
              <a:rPr lang="en-IN" dirty="0">
                <a:solidFill>
                  <a:srgbClr val="3F6971"/>
                </a:solidFill>
                <a:latin typeface="Liberation Mono"/>
              </a:rPr>
              <a:t>DAYNAME</a:t>
            </a:r>
            <a:r>
              <a:rPr lang="en-IN" dirty="0">
                <a:solidFill>
                  <a:schemeClr val="tx1">
                    <a:lumMod val="65000"/>
                    <a:lumOff val="35000"/>
                  </a:schemeClr>
                </a:solidFill>
                <a:latin typeface="Liberation Mono"/>
              </a:rPr>
              <a:t>(</a:t>
            </a:r>
            <a:r>
              <a:rPr lang="en-IN" dirty="0">
                <a:latin typeface="Liberation Mono"/>
              </a:rPr>
              <a:t>hiredate</a:t>
            </a:r>
            <a:r>
              <a:rPr lang="en-IN" dirty="0">
                <a:solidFill>
                  <a:schemeClr val="tx1">
                    <a:lumMod val="65000"/>
                    <a:lumOff val="35000"/>
                  </a:schemeClr>
                </a:solidFill>
                <a:latin typeface="Liberation Mono"/>
              </a:rPr>
              <a:t>)</a:t>
            </a:r>
            <a:r>
              <a:rPr lang="en-IN" dirty="0">
                <a:latin typeface="Liberation Mono"/>
              </a:rPr>
              <a:t> = 'Friday', hiredate + </a:t>
            </a:r>
            <a:r>
              <a:rPr lang="en-IN" dirty="0">
                <a:solidFill>
                  <a:srgbClr val="DD4A68"/>
                </a:solidFill>
                <a:latin typeface="Liberation Mono"/>
              </a:rPr>
              <a:t>INTERVAL</a:t>
            </a:r>
            <a:r>
              <a:rPr lang="en-IN" dirty="0">
                <a:latin typeface="Liberation Mono"/>
              </a:rPr>
              <a:t> 3 </a:t>
            </a:r>
            <a:r>
              <a:rPr lang="en-IN" dirty="0">
                <a:solidFill>
                  <a:srgbClr val="3F6971"/>
                </a:solidFill>
                <a:latin typeface="Liberation Mono"/>
              </a:rPr>
              <a:t>DAY</a:t>
            </a:r>
            <a:r>
              <a:rPr lang="en-IN" dirty="0">
                <a:latin typeface="Liberation Mono"/>
              </a:rPr>
              <a:t>, 'TODO'</a:t>
            </a:r>
            <a:r>
              <a:rPr lang="en-IN" dirty="0">
                <a:solidFill>
                  <a:schemeClr val="tx1">
                    <a:lumMod val="65000"/>
                    <a:lumOff val="35000"/>
                  </a:schemeClr>
                </a:solidFill>
                <a:latin typeface="Liberation Mono"/>
              </a:rPr>
              <a:t>)))))))</a:t>
            </a:r>
            <a:r>
              <a:rPr lang="en-IN" dirty="0">
                <a:latin typeface="Liberation Mono"/>
              </a:rPr>
              <a:t> R1 </a:t>
            </a:r>
            <a:r>
              <a:rPr lang="en-IN" dirty="0">
                <a:solidFill>
                  <a:srgbClr val="0077AA"/>
                </a:solidFill>
                <a:latin typeface="Liberation Mono"/>
              </a:rPr>
              <a:t>FROM</a:t>
            </a:r>
            <a:r>
              <a:rPr lang="en-IN" dirty="0">
                <a:latin typeface="Liberation Mono"/>
              </a:rPr>
              <a:t> emp;</a:t>
            </a:r>
          </a:p>
        </p:txBody>
      </p:sp>
    </p:spTree>
    <p:extLst>
      <p:ext uri="{BB962C8B-B14F-4D97-AF65-F5344CB8AC3E}">
        <p14:creationId xmlns:p14="http://schemas.microsoft.com/office/powerpoint/2010/main" xmlns="" val="22695579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adddate()</a:t>
            </a:r>
          </a:p>
        </p:txBody>
      </p:sp>
      <p:sp>
        <p:nvSpPr>
          <p:cNvPr id="5" name="Rectangle 4"/>
          <p:cNvSpPr/>
          <p:nvPr/>
        </p:nvSpPr>
        <p:spPr>
          <a:xfrm>
            <a:off x="575477" y="1188460"/>
            <a:ext cx="86759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a:t>
            </a:r>
            <a:r>
              <a:rPr lang="en-IN" sz="2000" dirty="0">
                <a:solidFill>
                  <a:srgbClr val="0077AA"/>
                </a:solidFill>
                <a:latin typeface="Liberation Mono"/>
              </a:rPr>
              <a:t>   DATE_ADD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6" name="Rectangle 5"/>
          <p:cNvSpPr/>
          <p:nvPr/>
        </p:nvSpPr>
        <p:spPr>
          <a:xfrm>
            <a:off x="551384" y="479396"/>
            <a:ext cx="8719457"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ADDDATE()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DATE_ADD()</a:t>
            </a:r>
          </a:p>
        </p:txBody>
      </p:sp>
      <p:graphicFrame>
        <p:nvGraphicFramePr>
          <p:cNvPr id="11" name="Table 10"/>
          <p:cNvGraphicFramePr>
            <a:graphicFrameLocks noGrp="1"/>
          </p:cNvGraphicFramePr>
          <p:nvPr>
            <p:extLst>
              <p:ext uri="{D42A27DB-BD31-4B8C-83A1-F6EECF244321}">
                <p14:modId xmlns:p14="http://schemas.microsoft.com/office/powerpoint/2010/main" xmlns="" val="3154901880"/>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xmlns=""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a:t>
            </a:r>
            <a:r>
              <a:rPr lang="en-IN" dirty="0">
                <a:solidFill>
                  <a:srgbClr val="0077AA"/>
                </a:solidFill>
                <a:latin typeface="Liberation Mono"/>
              </a:rPr>
              <a:t>ADDDATE</a:t>
            </a:r>
            <a:r>
              <a:rPr lang="en-IN" dirty="0">
                <a:solidFill>
                  <a:schemeClr val="tx1">
                    <a:lumMod val="65000"/>
                    <a:lumOff val="3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xmlns="" val="22934354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subdate()</a:t>
            </a:r>
          </a:p>
        </p:txBody>
      </p:sp>
      <p:sp>
        <p:nvSpPr>
          <p:cNvPr id="5" name="Rectangle 4"/>
          <p:cNvSpPr/>
          <p:nvPr/>
        </p:nvSpPr>
        <p:spPr>
          <a:xfrm>
            <a:off x="575477" y="1197271"/>
            <a:ext cx="875211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  </a:t>
            </a:r>
            <a:r>
              <a:rPr lang="en-IN" sz="2000" dirty="0">
                <a:latin typeface="Liberation Mono"/>
              </a:rPr>
              <a:t>/ </a:t>
            </a:r>
            <a:r>
              <a:rPr lang="en-IN" sz="2000" dirty="0">
                <a:solidFill>
                  <a:srgbClr val="0077AA"/>
                </a:solidFill>
                <a:latin typeface="Liberation Mono"/>
              </a:rPr>
              <a:t> DATE_SUB (date</a:t>
            </a:r>
            <a:r>
              <a:rPr lang="en-IN" sz="2000" dirty="0">
                <a:solidFill>
                  <a:schemeClr val="tx2"/>
                </a:solidFill>
                <a:latin typeface="Liberation Mono"/>
              </a:rPr>
              <a:t>,</a:t>
            </a:r>
            <a:r>
              <a:rPr lang="en-IN" sz="2000" dirty="0">
                <a:solidFill>
                  <a:srgbClr val="0077AA"/>
                </a:solidFill>
                <a:latin typeface="Liberation Mono"/>
              </a:rPr>
              <a:t> INTERVAL </a:t>
            </a:r>
            <a:r>
              <a:rPr lang="en-IN" sz="2000" dirty="0">
                <a:solidFill>
                  <a:schemeClr val="tx2"/>
                </a:solidFill>
                <a:latin typeface="Liberation Mono"/>
              </a:rPr>
              <a:t>expr</a:t>
            </a:r>
            <a:r>
              <a:rPr lang="en-IN" sz="2000" dirty="0">
                <a:solidFill>
                  <a:srgbClr val="0077AA"/>
                </a:solidFill>
                <a:latin typeface="Liberation Mono"/>
              </a:rPr>
              <a:t> unit)</a:t>
            </a:r>
          </a:p>
        </p:txBody>
      </p:sp>
      <p:sp>
        <p:nvSpPr>
          <p:cNvPr id="9" name="Rectangle 8"/>
          <p:cNvSpPr/>
          <p:nvPr/>
        </p:nvSpPr>
        <p:spPr>
          <a:xfrm>
            <a:off x="575477" y="477214"/>
            <a:ext cx="8675941" cy="523220"/>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SUBDATE() </a:t>
            </a:r>
            <a:r>
              <a:rPr lang="en-IN" sz="2400" dirty="0">
                <a:latin typeface="Arial" panose="020B0604020202020204" pitchFamily="34" charset="0"/>
                <a:cs typeface="Arial" panose="020B0604020202020204" pitchFamily="34" charset="0"/>
              </a:rPr>
              <a:t>is a synonym for </a:t>
            </a:r>
            <a:r>
              <a:rPr lang="en-IN" sz="2800" b="1" dirty="0">
                <a:latin typeface="Arial" panose="020B0604020202020204" pitchFamily="34" charset="0"/>
                <a:cs typeface="Arial" panose="020B0604020202020204" pitchFamily="34" charset="0"/>
              </a:rPr>
              <a:t>DATE_SUB()</a:t>
            </a:r>
          </a:p>
        </p:txBody>
      </p:sp>
      <p:graphicFrame>
        <p:nvGraphicFramePr>
          <p:cNvPr id="8" name="Table 7">
            <a:extLst>
              <a:ext uri="{FF2B5EF4-FFF2-40B4-BE49-F238E27FC236}">
                <a16:creationId xmlns:a16="http://schemas.microsoft.com/office/drawing/2014/main" xmlns="" id="{7169A58C-6CAF-4763-8406-A07BB4A59B45}"/>
              </a:ext>
            </a:extLst>
          </p:cNvPr>
          <p:cNvGraphicFramePr>
            <a:graphicFrameLocks noGrp="1"/>
          </p:cNvGraphicFramePr>
          <p:nvPr>
            <p:extLst>
              <p:ext uri="{D42A27DB-BD31-4B8C-83A1-F6EECF244321}">
                <p14:modId xmlns:p14="http://schemas.microsoft.com/office/powerpoint/2010/main" xmlns="" val="2494191298"/>
              </p:ext>
            </p:extLst>
          </p:nvPr>
        </p:nvGraphicFramePr>
        <p:xfrm>
          <a:off x="550800" y="2617200"/>
          <a:ext cx="8839200" cy="3981447"/>
        </p:xfrm>
        <a:graphic>
          <a:graphicData uri="http://schemas.openxmlformats.org/drawingml/2006/table">
            <a:tbl>
              <a:tblPr firstRow="1" bandRow="1">
                <a:tableStyleId>{7E9639D4-E3E2-4D34-9284-5A2195B3D0D7}</a:tableStyleId>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442383">
                <a:tc>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a:txBody>
                    <a:bodyPr/>
                    <a:lstStyle/>
                    <a:p>
                      <a:r>
                        <a:rPr lang="en-IN" sz="2000" dirty="0">
                          <a:latin typeface="Arial" panose="020B0604020202020204" pitchFamily="34" charset="0"/>
                          <a:cs typeface="Arial" panose="020B0604020202020204" pitchFamily="34" charset="0"/>
                        </a:rPr>
                        <a:t>ExpectedexprFormat</a:t>
                      </a:r>
                    </a:p>
                  </a:txBody>
                  <a:tcPr>
                    <a:solidFill>
                      <a:srgbClr val="006C86"/>
                    </a:solidFill>
                  </a:tcPr>
                </a:tc>
                <a:extLst>
                  <a:ext uri="{0D108BD9-81ED-4DB2-BD59-A6C34878D82A}">
                    <a16:rowId xmlns:a16="http://schemas.microsoft.com/office/drawing/2014/main" xmlns="" val="10000"/>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SECOND</a:t>
                      </a:r>
                    </a:p>
                  </a:txBody>
                  <a:tcPr marL="76200" marR="76200" marT="76200" marB="76200"/>
                </a:tc>
                <a:tc>
                  <a:txBody>
                    <a:bodyPr/>
                    <a:lstStyle/>
                    <a:p>
                      <a:pPr fontAlgn="t"/>
                      <a:r>
                        <a:rPr lang="en-IN" sz="1800" dirty="0">
                          <a:effectLst/>
                          <a:latin typeface="Liberation Mono"/>
                          <a:cs typeface="Arial" panose="020B0604020202020204" pitchFamily="34" charset="0"/>
                        </a:rPr>
                        <a:t>SECONDS</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MINUTE</a:t>
                      </a:r>
                    </a:p>
                  </a:txBody>
                  <a:tcPr marL="76200" marR="76200" marT="76200" marB="76200"/>
                </a:tc>
                <a:tc>
                  <a:txBody>
                    <a:bodyPr/>
                    <a:lstStyle/>
                    <a:p>
                      <a:pPr fontAlgn="t"/>
                      <a:r>
                        <a:rPr lang="en-IN" sz="1800" dirty="0">
                          <a:effectLst/>
                          <a:latin typeface="Liberation Mono"/>
                          <a:cs typeface="Arial" panose="020B0604020202020204" pitchFamily="34" charset="0"/>
                        </a:rPr>
                        <a:t>MINUTES</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HOUR</a:t>
                      </a:r>
                    </a:p>
                  </a:txBody>
                  <a:tcPr marL="76200" marR="76200" marT="76200" marB="76200"/>
                </a:tc>
                <a:tc>
                  <a:txBody>
                    <a:bodyPr/>
                    <a:lstStyle/>
                    <a:p>
                      <a:pPr fontAlgn="t"/>
                      <a:r>
                        <a:rPr lang="en-IN" sz="1800" dirty="0">
                          <a:effectLst/>
                          <a:latin typeface="Liberation Mono"/>
                          <a:cs typeface="Arial" panose="020B0604020202020204" pitchFamily="34" charset="0"/>
                        </a:rPr>
                        <a:t>HOURS</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DAY</a:t>
                      </a:r>
                    </a:p>
                  </a:txBody>
                  <a:tcPr marL="76200" marR="76200" marT="76200" marB="76200"/>
                </a:tc>
                <a:tc>
                  <a:txBody>
                    <a:bodyPr/>
                    <a:lstStyle/>
                    <a:p>
                      <a:pPr fontAlgn="t"/>
                      <a:r>
                        <a:rPr lang="en-IN" sz="1800" dirty="0">
                          <a:effectLst/>
                          <a:latin typeface="Liberation Mono"/>
                          <a:cs typeface="Arial" panose="020B0604020202020204" pitchFamily="34" charset="0"/>
                        </a:rPr>
                        <a:t>DAYS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WEEK</a:t>
                      </a:r>
                    </a:p>
                  </a:txBody>
                  <a:tcPr marL="76200" marR="76200" marT="76200" marB="76200"/>
                </a:tc>
                <a:tc>
                  <a:txBody>
                    <a:bodyPr/>
                    <a:lstStyle/>
                    <a:p>
                      <a:pPr fontAlgn="t"/>
                      <a:r>
                        <a:rPr lang="en-IN" sz="1800" dirty="0">
                          <a:effectLst/>
                          <a:latin typeface="Liberation Mono"/>
                          <a:cs typeface="Arial" panose="020B0604020202020204" pitchFamily="34" charset="0"/>
                        </a:rPr>
                        <a:t>WEEKS</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MONTH</a:t>
                      </a:r>
                    </a:p>
                  </a:txBody>
                  <a:tcPr marL="76200" marR="76200" marT="76200" marB="76200"/>
                </a:tc>
                <a:tc>
                  <a:txBody>
                    <a:bodyPr/>
                    <a:lstStyle/>
                    <a:p>
                      <a:pPr fontAlgn="t"/>
                      <a:r>
                        <a:rPr lang="en-IN" sz="1800" dirty="0">
                          <a:effectLst/>
                          <a:latin typeface="Liberation Mono"/>
                          <a:cs typeface="Arial" panose="020B0604020202020204" pitchFamily="34" charset="0"/>
                        </a:rPr>
                        <a:t>MONTHS</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QUARTER</a:t>
                      </a:r>
                    </a:p>
                  </a:txBody>
                  <a:tcPr marL="76200" marR="76200" marT="76200" marB="76200"/>
                </a:tc>
                <a:tc>
                  <a:txBody>
                    <a:bodyPr/>
                    <a:lstStyle/>
                    <a:p>
                      <a:pPr fontAlgn="t"/>
                      <a:r>
                        <a:rPr lang="en-IN" sz="1800" dirty="0">
                          <a:effectLst/>
                          <a:latin typeface="Liberation Mono"/>
                          <a:cs typeface="Arial" panose="020B0604020202020204" pitchFamily="34" charset="0"/>
                        </a:rPr>
                        <a:t>QUARTERS</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rgbClr val="298AE5"/>
                          </a:solidFill>
                          <a:latin typeface="Liberation Mono"/>
                          <a:ea typeface="+mn-ea"/>
                          <a:cs typeface="Arial" panose="020B0604020202020204" pitchFamily="34" charset="0"/>
                        </a:rPr>
                        <a:t>YEAR</a:t>
                      </a:r>
                    </a:p>
                  </a:txBody>
                  <a:tcPr marL="76200" marR="76200" marT="76200" marB="76200"/>
                </a:tc>
                <a:tc>
                  <a:txBody>
                    <a:bodyPr/>
                    <a:lstStyle/>
                    <a:p>
                      <a:pPr fontAlgn="t"/>
                      <a:r>
                        <a:rPr lang="en-IN" sz="1800" dirty="0">
                          <a:effectLst/>
                          <a:latin typeface="Liberation Mono"/>
                          <a:cs typeface="Arial" panose="020B0604020202020204" pitchFamily="34" charset="0"/>
                        </a:rPr>
                        <a:t>YEARS</a:t>
                      </a:r>
                    </a:p>
                  </a:txBody>
                  <a:tcPr marL="76200" marR="76200" marT="76200" marB="76200"/>
                </a:tc>
                <a:extLst>
                  <a:ext uri="{0D108BD9-81ED-4DB2-BD59-A6C34878D82A}">
                    <a16:rowId xmlns:a16="http://schemas.microsoft.com/office/drawing/2014/main" xmlns="" val="10008"/>
                  </a:ext>
                </a:extLst>
              </a:tr>
            </a:tbl>
          </a:graphicData>
        </a:graphic>
      </p:graphicFrame>
      <p:sp>
        <p:nvSpPr>
          <p:cNvPr id="10" name="Rectangle 9">
            <a:extLst>
              <a:ext uri="{FF2B5EF4-FFF2-40B4-BE49-F238E27FC236}">
                <a16:creationId xmlns:a16="http://schemas.microsoft.com/office/drawing/2014/main" xmlns="" id="{63A8F96C-4C5C-473C-A817-AAE8583E27A5}"/>
              </a:ext>
            </a:extLst>
          </p:cNvPr>
          <p:cNvSpPr/>
          <p:nvPr/>
        </p:nvSpPr>
        <p:spPr>
          <a:xfrm>
            <a:off x="576000" y="1700808"/>
            <a:ext cx="8719457"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sz="1800" dirty="0">
                <a:solidFill>
                  <a:srgbClr val="0077AA"/>
                </a:solidFill>
                <a:latin typeface="Liberation Mono"/>
              </a:rPr>
              <a:t>SUBDATE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 </a:t>
            </a:r>
            <a:r>
              <a:rPr lang="en-IN" dirty="0">
                <a:solidFill>
                  <a:srgbClr val="0077AA"/>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sz="1800" dirty="0">
                <a:solidFill>
                  <a:srgbClr val="0077AA"/>
                </a:solidFill>
                <a:latin typeface="Liberation Mono"/>
              </a:rPr>
              <a:t>SUBDATE</a:t>
            </a:r>
            <a:r>
              <a:rPr lang="en-IN" dirty="0">
                <a:solidFill>
                  <a:schemeClr val="tx1">
                    <a:lumMod val="65000"/>
                    <a:lumOff val="35000"/>
                  </a:schemeClr>
                </a:solidFill>
                <a:latin typeface="Liberation Mono"/>
              </a:rPr>
              <a:t>(</a:t>
            </a:r>
            <a:r>
              <a:rPr lang="en-IN" dirty="0">
                <a:solidFill>
                  <a:srgbClr val="3F6971"/>
                </a:solidFill>
                <a:latin typeface="Liberation Mono"/>
              </a:rPr>
              <a:t>NOW()</a:t>
            </a:r>
            <a:r>
              <a:rPr lang="en-IN" dirty="0">
                <a:latin typeface="Liberation Mono"/>
              </a:rPr>
              <a:t>, 1</a:t>
            </a:r>
            <a:r>
              <a:rPr lang="en-IN" dirty="0">
                <a:solidFill>
                  <a:schemeClr val="tx1">
                    <a:lumMod val="65000"/>
                    <a:lumOff val="3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xmlns="" val="27658532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addtime()</a:t>
            </a:r>
          </a:p>
        </p:txBody>
      </p:sp>
      <p:sp>
        <p:nvSpPr>
          <p:cNvPr id="5" name="Rectangle 4"/>
          <p:cNvSpPr/>
          <p:nvPr/>
        </p:nvSpPr>
        <p:spPr>
          <a:xfrm>
            <a:off x="464400"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a:t>
            </a:r>
            <a:r>
              <a:rPr lang="en-IN" sz="2000" dirty="0">
                <a:solidFill>
                  <a:schemeClr val="tx2"/>
                </a:solidFill>
                <a:latin typeface="Liberation Mono"/>
              </a:rPr>
              <a:t>expr1,</a:t>
            </a:r>
            <a:r>
              <a:rPr lang="en-IN" sz="2000" dirty="0">
                <a:solidFill>
                  <a:srgbClr val="0077AA"/>
                </a:solidFill>
                <a:latin typeface="Liberation Mono"/>
              </a:rPr>
              <a:t> </a:t>
            </a:r>
            <a:r>
              <a:rPr lang="en-IN" sz="2000" dirty="0">
                <a:solidFill>
                  <a:schemeClr val="tx2"/>
                </a:solidFill>
                <a:latin typeface="Liberation Mono"/>
              </a:rPr>
              <a:t>expr2</a:t>
            </a:r>
            <a:r>
              <a:rPr lang="en-IN" sz="2000" dirty="0">
                <a:solidFill>
                  <a:srgbClr val="0077AA"/>
                </a:solidFill>
                <a:latin typeface="Liberation Mono"/>
              </a:rPr>
              <a:t>)</a:t>
            </a:r>
          </a:p>
        </p:txBody>
      </p:sp>
      <p:sp>
        <p:nvSpPr>
          <p:cNvPr id="6" name="Rectangle 5"/>
          <p:cNvSpPr/>
          <p:nvPr/>
        </p:nvSpPr>
        <p:spPr>
          <a:xfrm>
            <a:off x="392829" y="2172926"/>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tx1">
                    <a:lumMod val="65000"/>
                    <a:lumOff val="35000"/>
                  </a:schemeClr>
                </a:solidFill>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2:10:5'</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335360" y="702000"/>
            <a:ext cx="11449272"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sp>
        <p:nvSpPr>
          <p:cNvPr id="9" name="TextBox 8">
            <a:extLst>
              <a:ext uri="{FF2B5EF4-FFF2-40B4-BE49-F238E27FC236}">
                <a16:creationId xmlns:a16="http://schemas.microsoft.com/office/drawing/2014/main" xmlns="" id="{03FDAC6C-9880-4289-B199-BF3C606D6743}"/>
              </a:ext>
            </a:extLst>
          </p:cNvPr>
          <p:cNvSpPr txBox="1"/>
          <p:nvPr/>
        </p:nvSpPr>
        <p:spPr>
          <a:xfrm>
            <a:off x="392829" y="3045788"/>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xmlns="" val="19862592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9A4DD51-F450-4FA7-BA18-C2A26D10D72C}"/>
              </a:ext>
            </a:extLst>
          </p:cNvPr>
          <p:cNvSpPr/>
          <p:nvPr/>
        </p:nvSpPr>
        <p:spPr>
          <a:xfrm>
            <a:off x="1524596" y="2"/>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disadvantage </a:t>
            </a:r>
            <a:r>
              <a:rPr lang="en-US" sz="3200" i="1" dirty="0">
                <a:solidFill>
                  <a:srgbClr val="FF9900"/>
                </a:solidFill>
                <a:latin typeface="Arial" pitchFamily="34" charset="0"/>
                <a:cs typeface="Arial" pitchFamily="34" charset="0"/>
              </a:rPr>
              <a:t>of file-</a:t>
            </a:r>
            <a:r>
              <a:rPr lang="en-IN" sz="3200" i="1" dirty="0">
                <a:solidFill>
                  <a:srgbClr val="FF9900"/>
                </a:solidFill>
                <a:latin typeface="Arial" pitchFamily="34" charset="0"/>
                <a:cs typeface="Arial" pitchFamily="34" charset="0"/>
              </a:rPr>
              <a:t>oriented</a:t>
            </a:r>
            <a:r>
              <a:rPr lang="en-US" sz="3200" i="1" dirty="0">
                <a:solidFill>
                  <a:srgbClr val="FF9900"/>
                </a:solidFill>
                <a:latin typeface="Arial" pitchFamily="34" charset="0"/>
                <a:cs typeface="Arial" pitchFamily="34" charset="0"/>
              </a:rPr>
              <a:t> system</a:t>
            </a:r>
          </a:p>
        </p:txBody>
      </p:sp>
      <p:sp>
        <p:nvSpPr>
          <p:cNvPr id="8" name="Rectangle 7"/>
          <p:cNvSpPr/>
          <p:nvPr/>
        </p:nvSpPr>
        <p:spPr>
          <a:xfrm>
            <a:off x="335360" y="827420"/>
            <a:ext cx="6408712" cy="369332"/>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60" y="1340768"/>
            <a:ext cx="4536504" cy="369332"/>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xmlns="" id="{E34FB64D-797D-4CA3-B01A-3B25EEE43551}"/>
              </a:ext>
            </a:extLst>
          </p:cNvPr>
          <p:cNvSpPr/>
          <p:nvPr/>
        </p:nvSpPr>
        <p:spPr>
          <a:xfrm>
            <a:off x="119337" y="1844824"/>
            <a:ext cx="11881319" cy="4739759"/>
          </a:xfrm>
          <a:prstGeom prst="rect">
            <a:avLst/>
          </a:prstGeom>
        </p:spPr>
        <p:txBody>
          <a:bodyPr wrap="square">
            <a:spAutoFit/>
          </a:bodyPr>
          <a:lstStyle/>
          <a:p>
            <a:pPr marL="285750" indent="-285750">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a:t>
            </a:r>
            <a:r>
              <a:rPr lang="en-US" b="0" i="0" dirty="0">
                <a:solidFill>
                  <a:srgbClr val="006C86"/>
                </a:solidFill>
                <a:effectLst/>
                <a:latin typeface="Palatino Linotype" panose="02040502050505030304" pitchFamily="18" charset="0"/>
              </a:rPr>
              <a:t> </a:t>
            </a:r>
            <a:r>
              <a:rPr lang="en-US" dirty="0">
                <a:solidFill>
                  <a:srgbClr val="006C86"/>
                </a:solidFill>
                <a:latin typeface="Palatino Linotype" panose="02040502050505030304" pitchFamily="18" charset="0"/>
              </a:rPr>
              <a:t>customer having both kind of accounts- saving and current account. In such a situation a customers detail are stored in both the file, saving.txt- file and current.txt- file , which leads to Data Redundancy.)</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and .xml) </a:t>
            </a:r>
            <a:r>
              <a:rPr lang="en-US" dirty="0">
                <a:latin typeface="Palatino Linotype" panose="02040502050505030304" pitchFamily="18" charset="0"/>
              </a:rPr>
              <a:t>and these files may be stored in different folders so, due to this it is difficult to share data among different applications.</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sp>
        <p:nvSpPr>
          <p:cNvPr id="3" name="TextBox 2">
            <a:extLst>
              <a:ext uri="{FF2B5EF4-FFF2-40B4-BE49-F238E27FC236}">
                <a16:creationId xmlns:a16="http://schemas.microsoft.com/office/drawing/2014/main" xmlns="" id="{C6675901-2D84-4221-AE46-91479DEAB3E1}"/>
              </a:ext>
            </a:extLst>
          </p:cNvPr>
          <p:cNvSpPr txBox="1"/>
          <p:nvPr/>
        </p:nvSpPr>
        <p:spPr>
          <a:xfrm>
            <a:off x="7464152" y="1052736"/>
            <a:ext cx="3384376"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xmlns="" val="1652533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subtime()</a:t>
            </a:r>
          </a:p>
        </p:txBody>
      </p:sp>
      <p:sp>
        <p:nvSpPr>
          <p:cNvPr id="5" name="Rectangle 4"/>
          <p:cNvSpPr/>
          <p:nvPr/>
        </p:nvSpPr>
        <p:spPr>
          <a:xfrm>
            <a:off x="462369" y="16288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a:t>
            </a:r>
            <a:r>
              <a:rPr lang="en-IN" sz="2000" dirty="0">
                <a:solidFill>
                  <a:schemeClr val="tx2"/>
                </a:solidFill>
                <a:latin typeface="Liberation Mono"/>
              </a:rPr>
              <a:t>expr1, expr2</a:t>
            </a:r>
            <a:r>
              <a:rPr lang="en-IN" sz="2000" dirty="0">
                <a:solidFill>
                  <a:srgbClr val="0077AA"/>
                </a:solidFill>
                <a:latin typeface="Liberation Mono"/>
              </a:rPr>
              <a:t>)</a:t>
            </a:r>
          </a:p>
        </p:txBody>
      </p:sp>
      <p:sp>
        <p:nvSpPr>
          <p:cNvPr id="6" name="Rectangle 5"/>
          <p:cNvSpPr/>
          <p:nvPr/>
        </p:nvSpPr>
        <p:spPr>
          <a:xfrm>
            <a:off x="443372" y="2194992"/>
            <a:ext cx="8458199" cy="70788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 1:1:1'</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'DAY HH:MM:SS'</a:t>
            </a:r>
            <a:endParaRPr lang="en-IN" dirty="0">
              <a:solidFill>
                <a:srgbClr val="00B050"/>
              </a:solidFill>
              <a:latin typeface="Liberation Mono"/>
              <a:cs typeface="Arial" panose="020B0604020202020204" pitchFamily="34" charset="0"/>
            </a:endParaRPr>
          </a:p>
        </p:txBody>
      </p:sp>
      <p:sp>
        <p:nvSpPr>
          <p:cNvPr id="7" name="Rectangle 6"/>
          <p:cNvSpPr/>
          <p:nvPr/>
        </p:nvSpPr>
        <p:spPr>
          <a:xfrm>
            <a:off x="443372" y="702000"/>
            <a:ext cx="11305256"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sp>
        <p:nvSpPr>
          <p:cNvPr id="10" name="TextBox 9">
            <a:extLst>
              <a:ext uri="{FF2B5EF4-FFF2-40B4-BE49-F238E27FC236}">
                <a16:creationId xmlns:a16="http://schemas.microsoft.com/office/drawing/2014/main" xmlns="" id="{F430896B-B6B6-4D5D-9BC0-493A89A1A875}"/>
              </a:ext>
            </a:extLst>
          </p:cNvPr>
          <p:cNvSpPr txBox="1"/>
          <p:nvPr/>
        </p:nvSpPr>
        <p:spPr>
          <a:xfrm>
            <a:off x="467599" y="3118949"/>
            <a:ext cx="11463811" cy="3662541"/>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8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xmlns="" val="314957646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extract</a:t>
            </a:r>
          </a:p>
        </p:txBody>
      </p:sp>
      <p:sp>
        <p:nvSpPr>
          <p:cNvPr id="5" name="Rectangle 4"/>
          <p:cNvSpPr/>
          <p:nvPr/>
        </p:nvSpPr>
        <p:spPr>
          <a:xfrm>
            <a:off x="464400" y="1753200"/>
            <a:ext cx="3962400"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335360" y="4293096"/>
            <a:ext cx="845819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chemeClr val="bg1">
                  <a:lumMod val="65000"/>
                </a:schemeClr>
              </a:solidFill>
              <a:latin typeface="Liberation Mono"/>
              <a:ea typeface="Times New Roman" panose="02020603050405020304" pitchFamily="18" charset="0"/>
            </a:endParaRPr>
          </a:p>
        </p:txBody>
      </p:sp>
      <p:sp>
        <p:nvSpPr>
          <p:cNvPr id="7" name="Rectangle 6"/>
          <p:cNvSpPr/>
          <p:nvPr/>
        </p:nvSpPr>
        <p:spPr>
          <a:xfrm>
            <a:off x="335360" y="703183"/>
            <a:ext cx="11521280"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4156268638"/>
              </p:ext>
            </p:extLst>
          </p:nvPr>
        </p:nvGraphicFramePr>
        <p:xfrm>
          <a:off x="335360" y="2348880"/>
          <a:ext cx="10153128" cy="1879600"/>
        </p:xfrm>
        <a:graphic>
          <a:graphicData uri="http://schemas.openxmlformats.org/drawingml/2006/table">
            <a:tbl>
              <a:tblPr firstRow="1" bandRow="1">
                <a:tableStyleId>{7E9639D4-E3E2-4D34-9284-5A2195B3D0D7}</a:tableStyleId>
              </a:tblPr>
              <a:tblGrid>
                <a:gridCol w="3139180">
                  <a:extLst>
                    <a:ext uri="{9D8B030D-6E8A-4147-A177-3AD203B41FA5}">
                      <a16:colId xmlns:a16="http://schemas.microsoft.com/office/drawing/2014/main" xmlns="" val="20000"/>
                    </a:ext>
                  </a:extLst>
                </a:gridCol>
                <a:gridCol w="2400550">
                  <a:extLst>
                    <a:ext uri="{9D8B030D-6E8A-4147-A177-3AD203B41FA5}">
                      <a16:colId xmlns:a16="http://schemas.microsoft.com/office/drawing/2014/main" xmlns="" val="20001"/>
                    </a:ext>
                  </a:extLst>
                </a:gridCol>
                <a:gridCol w="2123563">
                  <a:extLst>
                    <a:ext uri="{9D8B030D-6E8A-4147-A177-3AD203B41FA5}">
                      <a16:colId xmlns:a16="http://schemas.microsoft.com/office/drawing/2014/main" xmlns="" val="20002"/>
                    </a:ext>
                  </a:extLst>
                </a:gridCol>
                <a:gridCol w="1569590">
                  <a:extLst>
                    <a:ext uri="{9D8B030D-6E8A-4147-A177-3AD203B41FA5}">
                      <a16:colId xmlns:a16="http://schemas.microsoft.com/office/drawing/2014/main" xmlns="" val="20003"/>
                    </a:ext>
                  </a:extLst>
                </a:gridCol>
                <a:gridCol w="920245">
                  <a:extLst>
                    <a:ext uri="{9D8B030D-6E8A-4147-A177-3AD203B41FA5}">
                      <a16:colId xmlns:a16="http://schemas.microsoft.com/office/drawing/2014/main" xmlns="" val="20004"/>
                    </a:ext>
                  </a:extLst>
                </a:gridCol>
              </a:tblGrid>
              <a:tr h="370840">
                <a:tc gridSpan="5">
                  <a:txBody>
                    <a:bodyPr/>
                    <a:lstStyle/>
                    <a:p>
                      <a:r>
                        <a:rPr lang="en-IN" sz="2000" dirty="0">
                          <a:latin typeface="Arial" panose="020B0604020202020204" pitchFamily="34" charset="0"/>
                          <a:cs typeface="Arial" panose="020B0604020202020204" pitchFamily="34" charset="0"/>
                        </a:rPr>
                        <a:t>Unit Value</a:t>
                      </a:r>
                    </a:p>
                  </a:txBody>
                  <a:tcPr>
                    <a:solidFill>
                      <a:srgbClr val="006C86"/>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latin typeface="Liberation Mono"/>
                          <a:cs typeface="Arial" panose="020B0604020202020204" pitchFamily="34" charset="0"/>
                        </a:rPr>
                        <a:t>MICROSECOND</a:t>
                      </a:r>
                    </a:p>
                  </a:txBody>
                  <a:tcPr/>
                </a:tc>
                <a:tc>
                  <a:txBody>
                    <a:bodyPr/>
                    <a:lstStyle/>
                    <a:p>
                      <a:r>
                        <a:rPr lang="en-IN" sz="1800" dirty="0">
                          <a:latin typeface="Liberation Mono"/>
                          <a:cs typeface="Arial" panose="020B0604020202020204" pitchFamily="34" charset="0"/>
                        </a:rPr>
                        <a:t>SECOND</a:t>
                      </a:r>
                    </a:p>
                  </a:txBody>
                  <a:tcPr/>
                </a:tc>
                <a:tc>
                  <a:txBody>
                    <a:bodyPr/>
                    <a:lstStyle/>
                    <a:p>
                      <a:r>
                        <a:rPr lang="en-IN" sz="1800" dirty="0">
                          <a:latin typeface="Liberation Mono"/>
                          <a:cs typeface="Arial" panose="020B0604020202020204" pitchFamily="34" charset="0"/>
                        </a:rPr>
                        <a:t>MINUTE</a:t>
                      </a:r>
                    </a:p>
                  </a:txBody>
                  <a:tcPr/>
                </a:tc>
                <a:tc>
                  <a:txBody>
                    <a:bodyPr/>
                    <a:lstStyle/>
                    <a:p>
                      <a:r>
                        <a:rPr lang="en-IN" sz="1800" dirty="0">
                          <a:latin typeface="Liberation Mono"/>
                          <a:cs typeface="Arial" panose="020B0604020202020204" pitchFamily="34" charset="0"/>
                        </a:rPr>
                        <a:t>HOUR</a:t>
                      </a:r>
                    </a:p>
                  </a:txBody>
                  <a:tcPr/>
                </a:tc>
                <a:tc>
                  <a:txBody>
                    <a:bodyPr/>
                    <a:lstStyle/>
                    <a:p>
                      <a:r>
                        <a:rPr lang="en-IN" sz="1800" dirty="0">
                          <a:latin typeface="Liberation Mono"/>
                          <a:cs typeface="Arial" panose="020B0604020202020204" pitchFamily="34" charset="0"/>
                        </a:rPr>
                        <a:t>DAY</a:t>
                      </a:r>
                    </a:p>
                  </a:txBody>
                  <a:tcPr/>
                </a:tc>
                <a:extLst>
                  <a:ext uri="{0D108BD9-81ED-4DB2-BD59-A6C34878D82A}">
                    <a16:rowId xmlns:a16="http://schemas.microsoft.com/office/drawing/2014/main" xmlns="" val="10001"/>
                  </a:ext>
                </a:extLst>
              </a:tr>
              <a:tr h="370840">
                <a:tc>
                  <a:txBody>
                    <a:bodyPr/>
                    <a:lstStyle/>
                    <a:p>
                      <a:r>
                        <a:rPr lang="en-IN" sz="1800" dirty="0">
                          <a:latin typeface="Liberation Mono"/>
                          <a:cs typeface="Arial" panose="020B0604020202020204" pitchFamily="34" charset="0"/>
                        </a:rPr>
                        <a:t>WEEK</a:t>
                      </a:r>
                    </a:p>
                  </a:txBody>
                  <a:tcPr/>
                </a:tc>
                <a:tc>
                  <a:txBody>
                    <a:bodyPr/>
                    <a:lstStyle/>
                    <a:p>
                      <a:r>
                        <a:rPr lang="en-IN" sz="1800" dirty="0">
                          <a:latin typeface="Liberation Mono"/>
                          <a:cs typeface="Arial" panose="020B0604020202020204" pitchFamily="34" charset="0"/>
                        </a:rPr>
                        <a:t>MONTH</a:t>
                      </a:r>
                    </a:p>
                  </a:txBody>
                  <a:tcPr/>
                </a:tc>
                <a:tc>
                  <a:txBody>
                    <a:bodyPr/>
                    <a:lstStyle/>
                    <a:p>
                      <a:r>
                        <a:rPr lang="en-IN" sz="1800" dirty="0">
                          <a:latin typeface="Liberation Mono"/>
                          <a:cs typeface="Arial" panose="020B0604020202020204" pitchFamily="34" charset="0"/>
                        </a:rPr>
                        <a:t>QUARTER</a:t>
                      </a:r>
                    </a:p>
                  </a:txBody>
                  <a:tcPr/>
                </a:tc>
                <a:tc>
                  <a:txBody>
                    <a:bodyPr/>
                    <a:lstStyle/>
                    <a:p>
                      <a:r>
                        <a:rPr lang="en-IN" sz="1800" dirty="0">
                          <a:latin typeface="Liberation Mono"/>
                          <a:cs typeface="Arial" panose="020B0604020202020204" pitchFamily="34" charset="0"/>
                        </a:rPr>
                        <a:t>YEAR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MINUTE_SECOND</a:t>
                      </a:r>
                    </a:p>
                  </a:txBody>
                  <a:tcPr/>
                </a:tc>
                <a:tc>
                  <a:txBody>
                    <a:bodyPr/>
                    <a:lstStyle/>
                    <a:p>
                      <a:r>
                        <a:rPr lang="en-IN" sz="1800" dirty="0">
                          <a:latin typeface="Liberation Mono"/>
                          <a:cs typeface="Arial" panose="020B0604020202020204" pitchFamily="34" charset="0"/>
                        </a:rPr>
                        <a:t>HOUR_SECOND</a:t>
                      </a:r>
                    </a:p>
                  </a:txBody>
                  <a:tcPr/>
                </a:tc>
                <a:tc>
                  <a:txBody>
                    <a:bodyPr/>
                    <a:lstStyle/>
                    <a:p>
                      <a:r>
                        <a:rPr lang="en-IN" sz="1800" dirty="0">
                          <a:latin typeface="Liberation Mono"/>
                          <a:cs typeface="Arial" panose="020B0604020202020204" pitchFamily="34" charset="0"/>
                        </a:rPr>
                        <a:t>DAY_SECOND</a:t>
                      </a:r>
                    </a:p>
                  </a:txBody>
                  <a:tcPr/>
                </a:tc>
                <a:tc>
                  <a:txBody>
                    <a:bodyPr/>
                    <a:lstStyle/>
                    <a:p>
                      <a:r>
                        <a:rPr lang="en-IN" sz="1800" dirty="0">
                          <a:latin typeface="Liberation Mono"/>
                          <a:cs typeface="Arial" panose="020B0604020202020204" pitchFamily="34" charset="0"/>
                        </a:rPr>
                        <a:t>DAY_HOUR</a:t>
                      </a: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IN" sz="1800" dirty="0">
                          <a:latin typeface="Liberation Mono"/>
                          <a:cs typeface="Arial" panose="020B0604020202020204" pitchFamily="34" charset="0"/>
                        </a:rPr>
                        <a:t>HOUR_MINUTE</a:t>
                      </a:r>
                    </a:p>
                  </a:txBody>
                  <a:tcPr/>
                </a:tc>
                <a:tc>
                  <a:txBody>
                    <a:bodyPr/>
                    <a:lstStyle/>
                    <a:p>
                      <a:r>
                        <a:rPr lang="en-IN" sz="1800" dirty="0">
                          <a:latin typeface="Liberation Mono"/>
                          <a:cs typeface="Arial" panose="020B0604020202020204" pitchFamily="34" charset="0"/>
                        </a:rPr>
                        <a:t>DAY_MINUTE</a:t>
                      </a:r>
                    </a:p>
                  </a:txBody>
                  <a:tcPr/>
                </a:tc>
                <a:tc>
                  <a:txBody>
                    <a:bodyPr/>
                    <a:lstStyle/>
                    <a:p>
                      <a:r>
                        <a:rPr lang="en-IN" sz="1800" dirty="0">
                          <a:latin typeface="Liberation Mono"/>
                          <a:cs typeface="Arial" panose="020B0604020202020204" pitchFamily="34" charset="0"/>
                        </a:rPr>
                        <a:t>YEAR_MONTH</a:t>
                      </a:r>
                    </a:p>
                  </a:txBody>
                  <a:tcPr/>
                </a:tc>
                <a:tc>
                  <a:txBody>
                    <a:bodyPr/>
                    <a:lstStyle/>
                    <a:p>
                      <a:endParaRPr lang="en-IN" sz="1800" dirty="0">
                        <a:latin typeface="Liberation Mono"/>
                        <a:cs typeface="Arial" panose="020B0604020202020204" pitchFamily="34" charset="0"/>
                      </a:endParaRPr>
                    </a:p>
                  </a:txBody>
                  <a:tcPr/>
                </a:tc>
                <a:tc>
                  <a:txBody>
                    <a:bodyPr/>
                    <a:lstStyle/>
                    <a:p>
                      <a:endParaRPr lang="en-IN" sz="1800" dirty="0">
                        <a:latin typeface="Liberation Mono"/>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
        <p:nvSpPr>
          <p:cNvPr id="8" name="Rectangle 7">
            <a:extLst>
              <a:ext uri="{FF2B5EF4-FFF2-40B4-BE49-F238E27FC236}">
                <a16:creationId xmlns:a16="http://schemas.microsoft.com/office/drawing/2014/main" xmlns="" id="{94A6A4DD-469A-42BD-A50E-670D61A52E2C}"/>
              </a:ext>
            </a:extLst>
          </p:cNvPr>
          <p:cNvSpPr/>
          <p:nvPr/>
        </p:nvSpPr>
        <p:spPr>
          <a:xfrm>
            <a:off x="335360" y="5301208"/>
            <a:ext cx="6858000" cy="1354217"/>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must no space between extract function and ().</a:t>
            </a:r>
          </a:p>
          <a:p>
            <a:r>
              <a:rPr lang="en-IN" sz="1800" dirty="0">
                <a:solidFill>
                  <a:srgbClr val="FF0000"/>
                </a:solidFill>
                <a:latin typeface="Arial" panose="020B0604020202020204" pitchFamily="34" charset="0"/>
                <a:cs typeface="Arial" panose="020B0604020202020204" pitchFamily="34" charset="0"/>
              </a:rPr>
              <a:t>e.g.</a:t>
            </a:r>
          </a:p>
          <a:p>
            <a:r>
              <a:rPr lang="en-IN" dirty="0">
                <a:solidFill>
                  <a:srgbClr val="FF0000"/>
                </a:solidFill>
                <a:latin typeface="Arial" panose="020B0604020202020204" pitchFamily="34" charset="0"/>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EXTRACT</a:t>
            </a:r>
            <a:r>
              <a:rPr lang="en-IN" dirty="0">
                <a:solidFill>
                  <a:srgbClr val="0077AA"/>
                </a:solidFill>
                <a:latin typeface="Liberation Mono"/>
              </a:rPr>
              <a:t> </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sz="2000" dirty="0">
                <a:solidFill>
                  <a:srgbClr val="FF0000"/>
                </a:solidFill>
                <a:latin typeface="Liberation Mono"/>
                <a:ea typeface="Times New Roman" panose="02020603050405020304" pitchFamily="18" charset="0"/>
              </a:rPr>
              <a:t># error</a:t>
            </a:r>
            <a:endParaRPr lang="en-IN" dirty="0">
              <a:solidFill>
                <a:srgbClr val="FF0000"/>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25801971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2898101270"/>
              </p:ext>
            </p:extLst>
          </p:nvPr>
        </p:nvGraphicFramePr>
        <p:xfrm>
          <a:off x="407368" y="814600"/>
          <a:ext cx="11377264" cy="4240104"/>
        </p:xfrm>
        <a:graphic>
          <a:graphicData uri="http://schemas.openxmlformats.org/drawingml/2006/table">
            <a:tbl>
              <a:tblPr firstRow="1" bandRow="1">
                <a:tableStyleId>{7E9639D4-E3E2-4D34-9284-5A2195B3D0D7}</a:tableStyleId>
              </a:tblPr>
              <a:tblGrid>
                <a:gridCol w="2376264">
                  <a:extLst>
                    <a:ext uri="{9D8B030D-6E8A-4147-A177-3AD203B41FA5}">
                      <a16:colId xmlns:a16="http://schemas.microsoft.com/office/drawing/2014/main" xmlns="" val="20000"/>
                    </a:ext>
                  </a:extLst>
                </a:gridCol>
                <a:gridCol w="9001000">
                  <a:extLst>
                    <a:ext uri="{9D8B030D-6E8A-4147-A177-3AD203B41FA5}">
                      <a16:colId xmlns:a16="http://schemas.microsoft.com/office/drawing/2014/main" xmlns=""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Arial" panose="020B0604020202020204" pitchFamily="34" charset="0"/>
                          <a:cs typeface="Arial" panose="020B0604020202020204" pitchFamily="34" charset="0"/>
                        </a:rPr>
                        <a:t>Result</a:t>
                      </a:r>
                    </a:p>
                  </a:txBody>
                  <a:tcPr>
                    <a:solidFill>
                      <a:srgbClr val="006C86"/>
                    </a:solidFill>
                  </a:tcPr>
                </a:tc>
                <a:extLst>
                  <a:ext uri="{0D108BD9-81ED-4DB2-BD59-A6C34878D82A}">
                    <a16:rowId xmlns:a16="http://schemas.microsoft.com/office/drawing/2014/main" xmlns="" val="10000"/>
                  </a:ext>
                </a:extLst>
              </a:tr>
              <a:tr h="442383">
                <a:tc>
                  <a:txBody>
                    <a:bodyPr/>
                    <a:lstStyle/>
                    <a:p>
                      <a:pPr fontAlgn="t"/>
                      <a:r>
                        <a:rPr kumimoji="0" lang="en-IN" sz="1800" kern="1200" dirty="0">
                          <a:solidFill>
                            <a:srgbClr val="0077AA"/>
                          </a:solidFill>
                          <a:latin typeface="Liberation Mono"/>
                          <a:ea typeface="+mn-ea"/>
                          <a:cs typeface="+mn-cs"/>
                        </a:rPr>
                        <a:t>DAY(</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DAY() is a </a:t>
                      </a:r>
                      <a:r>
                        <a:rPr lang="en-IN" sz="1800" b="1" dirty="0">
                          <a:effectLst/>
                          <a:latin typeface="Liberation Mono"/>
                          <a:cs typeface="Arial" panose="020B0604020202020204" pitchFamily="34" charset="0"/>
                        </a:rPr>
                        <a:t>synonym for DAYOFMONTH().</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rgbClr val="0077AA"/>
                          </a:solidFill>
                          <a:latin typeface="Liberation Mono"/>
                          <a:ea typeface="+mn-ea"/>
                          <a:cs typeface="+mn-cs"/>
                        </a:rPr>
                        <a:t>DAYNAME(</a:t>
                      </a:r>
                      <a:r>
                        <a:rPr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name of the weekday for date.</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rgbClr val="0077AA"/>
                          </a:solidFill>
                          <a:latin typeface="Liberation Mono"/>
                          <a:ea typeface="+mn-ea"/>
                          <a:cs typeface="+mn-cs"/>
                        </a:rPr>
                        <a:t>DAYOFMONTH(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month for date, in the range 1 to 31</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rgbClr val="0077AA"/>
                          </a:solidFill>
                          <a:latin typeface="Liberation Mono"/>
                          <a:ea typeface="+mn-ea"/>
                          <a:cs typeface="+mn-cs"/>
                        </a:rPr>
                        <a:t>DAYOFWEEK(</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(1 = Sunday, 2 = Monday, …, 7 = Saturday).</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rgbClr val="0077AA"/>
                          </a:solidFill>
                          <a:latin typeface="Liberation Mono"/>
                          <a:ea typeface="+mn-ea"/>
                          <a:cs typeface="+mn-cs"/>
                        </a:rPr>
                        <a:t>DAYOFYEAR(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day of the year for date, in the range 1 to 366</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rgbClr val="0077AA"/>
                          </a:solidFill>
                          <a:latin typeface="Liberation Mono"/>
                          <a:ea typeface="+mn-ea"/>
                          <a:cs typeface="+mn-cs"/>
                        </a:rPr>
                        <a:t>LAST_DAY(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Takes a date or datetime value and returns the corresponding value for the last day of the month. Returns NULL if the argument is invalid.</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rgbClr val="0077AA"/>
                          </a:solidFill>
                          <a:latin typeface="Liberation Mono"/>
                          <a:ea typeface="+mn-ea"/>
                          <a:cs typeface="+mn-cs"/>
                        </a:rPr>
                        <a:t>MONTH(</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month for date, in the range 1 to 12 for January to December</a:t>
                      </a:r>
                    </a:p>
                  </a:txBody>
                  <a:tcPr marL="76200" marR="7620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rgbClr val="0077AA"/>
                          </a:solidFill>
                          <a:latin typeface="Liberation Mono"/>
                          <a:ea typeface="+mn-ea"/>
                          <a:cs typeface="+mn-cs"/>
                        </a:rPr>
                        <a:t>MONTHNAME(</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full name of the month for date.</a:t>
                      </a:r>
                    </a:p>
                  </a:txBody>
                  <a:tcPr marL="76200" marR="7620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335360" y="5373216"/>
            <a:ext cx="1144927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rPr>
              <a:t>ADDDATE</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DAY</a:t>
            </a:r>
            <a:r>
              <a:rPr lang="en-IN" dirty="0">
                <a:solidFill>
                  <a:schemeClr val="tx1">
                    <a:lumMod val="65000"/>
                    <a:lumOff val="3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Tree>
    <p:extLst>
      <p:ext uri="{BB962C8B-B14F-4D97-AF65-F5344CB8AC3E}">
        <p14:creationId xmlns:p14="http://schemas.microsoft.com/office/powerpoint/2010/main" xmlns="" val="22705963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xmlns="" val="383833974"/>
              </p:ext>
            </p:extLst>
          </p:nvPr>
        </p:nvGraphicFramePr>
        <p:xfrm>
          <a:off x="406800" y="813600"/>
          <a:ext cx="11376000" cy="3797721"/>
        </p:xfrm>
        <a:graphic>
          <a:graphicData uri="http://schemas.openxmlformats.org/drawingml/2006/table">
            <a:tbl>
              <a:tblPr firstRow="1" bandRow="1">
                <a:tableStyleId>{7E9639D4-E3E2-4D34-9284-5A2195B3D0D7}</a:tableStyleId>
              </a:tblPr>
              <a:tblGrid>
                <a:gridCol w="2844000">
                  <a:extLst>
                    <a:ext uri="{9D8B030D-6E8A-4147-A177-3AD203B41FA5}">
                      <a16:colId xmlns:a16="http://schemas.microsoft.com/office/drawing/2014/main" xmlns="" val="20000"/>
                    </a:ext>
                  </a:extLst>
                </a:gridCol>
                <a:gridCol w="8532000">
                  <a:extLst>
                    <a:ext uri="{9D8B030D-6E8A-4147-A177-3AD203B41FA5}">
                      <a16:colId xmlns:a16="http://schemas.microsoft.com/office/drawing/2014/main" xmlns=""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xmlns="" val="10000"/>
                  </a:ext>
                </a:extLst>
              </a:tr>
              <a:tr h="442383">
                <a:tc>
                  <a:txBody>
                    <a:bodyPr/>
                    <a:lstStyle/>
                    <a:p>
                      <a:pPr fontAlgn="t"/>
                      <a:r>
                        <a:rPr kumimoji="0" lang="en-IN" sz="1800" kern="1200" dirty="0">
                          <a:solidFill>
                            <a:srgbClr val="0077AA"/>
                          </a:solidFill>
                          <a:latin typeface="Liberation Mono"/>
                          <a:ea typeface="+mn-ea"/>
                          <a:cs typeface="+mn-cs"/>
                        </a:rPr>
                        <a:t>WEEKDAY(</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kern="1200" dirty="0">
                          <a:solidFill>
                            <a:schemeClr val="tx1"/>
                          </a:solidFill>
                          <a:effectLst/>
                          <a:latin typeface="Liberation Mono"/>
                          <a:ea typeface="+mn-ea"/>
                          <a:cs typeface="Arial" panose="020B0604020202020204" pitchFamily="34" charset="0"/>
                        </a:rPr>
                        <a:t>Returns the weekday index for date (0 = Monday, 1 = Tuesday, … 6 = Sunday).</a:t>
                      </a: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rgbClr val="0077AA"/>
                          </a:solidFill>
                          <a:latin typeface="Liberation Mono"/>
                          <a:ea typeface="+mn-ea"/>
                          <a:cs typeface="+mn-cs"/>
                        </a:rPr>
                        <a:t>WEEKOFYEAR(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calendar week of the date as a number in the range from 1 to 53.</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rgbClr val="0077AA"/>
                          </a:solidFill>
                          <a:latin typeface="Liberation Mono"/>
                          <a:ea typeface="+mn-ea"/>
                          <a:cs typeface="+mn-cs"/>
                        </a:rPr>
                        <a:t>QUARTER(</a:t>
                      </a:r>
                      <a:r>
                        <a:rPr kumimoji="0" lang="en-IN" sz="1800" kern="1200" dirty="0">
                          <a:solidFill>
                            <a:schemeClr val="tx2"/>
                          </a:solidFill>
                          <a:latin typeface="Liberation Mono"/>
                          <a:ea typeface="+mn-ea"/>
                          <a:cs typeface="+mn-cs"/>
                        </a:rPr>
                        <a:t>date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quarter of the year for date, in the range 1 to 4.</a:t>
                      </a:r>
                    </a:p>
                  </a:txBody>
                  <a:tcPr marL="76200" marR="7620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rgbClr val="0077AA"/>
                          </a:solidFill>
                          <a:latin typeface="Liberation Mono"/>
                          <a:ea typeface="+mn-ea"/>
                          <a:cs typeface="+mn-cs"/>
                        </a:rPr>
                        <a:t>HOUR(</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hour for time. The range of the return value is 0 to 23 for time-of-day values.</a:t>
                      </a:r>
                    </a:p>
                  </a:txBody>
                  <a:tcPr marL="76200" marR="7620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rgbClr val="0077AA"/>
                          </a:solidFill>
                          <a:latin typeface="Liberation Mono"/>
                          <a:ea typeface="+mn-ea"/>
                          <a:cs typeface="+mn-cs"/>
                        </a:rPr>
                        <a:t>MINUTE(</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minute for time, in the range 0 to 59.</a:t>
                      </a:r>
                    </a:p>
                  </a:txBody>
                  <a:tcPr marL="76200" marR="7620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rgbClr val="0077AA"/>
                          </a:solidFill>
                          <a:latin typeface="Liberation Mono"/>
                          <a:ea typeface="+mn-ea"/>
                          <a:cs typeface="+mn-cs"/>
                        </a:rPr>
                        <a:t>SECOND(</a:t>
                      </a:r>
                      <a:r>
                        <a:rPr kumimoji="0" lang="en-IN" sz="1800" kern="1200" dirty="0">
                          <a:solidFill>
                            <a:schemeClr val="tx2"/>
                          </a:solidFill>
                          <a:latin typeface="Liberation Mono"/>
                          <a:ea typeface="+mn-ea"/>
                          <a:cs typeface="+mn-cs"/>
                        </a:rPr>
                        <a:t>time</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lang="en-IN" sz="1800" dirty="0">
                          <a:effectLst/>
                          <a:latin typeface="Liberation Mono"/>
                          <a:cs typeface="Arial" panose="020B0604020202020204" pitchFamily="34" charset="0"/>
                        </a:rPr>
                        <a:t>Returns the second for time, in the range 0 to 59.</a:t>
                      </a:r>
                    </a:p>
                  </a:txBody>
                  <a:tcPr marL="76200" marR="7620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rgbClr val="0077AA"/>
                          </a:solidFill>
                          <a:latin typeface="Liberation Mono"/>
                          <a:ea typeface="+mn-ea"/>
                          <a:cs typeface="+mn-cs"/>
                        </a:rPr>
                        <a:t>DATEDIFF(</a:t>
                      </a:r>
                      <a:r>
                        <a:rPr kumimoji="0" lang="en-IN" sz="1800" kern="1200" dirty="0">
                          <a:solidFill>
                            <a:schemeClr val="tx2"/>
                          </a:solidFill>
                          <a:latin typeface="Liberation Mono"/>
                          <a:ea typeface="+mn-ea"/>
                          <a:cs typeface="+mn-cs"/>
                        </a:rPr>
                        <a:t>expr1,expr2</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IN" sz="1800" b="0" i="0" kern="1200" dirty="0">
                          <a:solidFill>
                            <a:schemeClr val="tx1"/>
                          </a:solidFill>
                          <a:effectLst/>
                          <a:latin typeface="Liberation Mono"/>
                          <a:ea typeface="+mn-ea"/>
                          <a:cs typeface="+mn-cs"/>
                        </a:rPr>
                        <a:t>Returns the number of days between two dates or datetimes.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392822" y="4623687"/>
            <a:ext cx="8839200"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tx1">
                    <a:lumMod val="65000"/>
                    <a:lumOff val="3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INTERVAL</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tx1">
                    <a:lumMod val="65000"/>
                    <a:lumOff val="35000"/>
                  </a:schemeClr>
                </a:solidFill>
                <a:latin typeface="Liberation Mono"/>
              </a:rPr>
              <a:t>(hiredate)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17;</a:t>
            </a:r>
          </a:p>
        </p:txBody>
      </p:sp>
      <p:sp>
        <p:nvSpPr>
          <p:cNvPr id="2" name="Rectangle 1">
            <a:extLst>
              <a:ext uri="{FF2B5EF4-FFF2-40B4-BE49-F238E27FC236}">
                <a16:creationId xmlns:a16="http://schemas.microsoft.com/office/drawing/2014/main" xmlns="" id="{9FD868F8-4FEC-4274-895E-1A1F66EA88F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datetime functions</a:t>
            </a:r>
          </a:p>
        </p:txBody>
      </p:sp>
    </p:spTree>
    <p:extLst>
      <p:ext uri="{BB962C8B-B14F-4D97-AF65-F5344CB8AC3E}">
        <p14:creationId xmlns:p14="http://schemas.microsoft.com/office/powerpoint/2010/main" xmlns="" val="22381458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datetime </a:t>
            </a:r>
            <a:r>
              <a:rPr lang="en-US" sz="4800" dirty="0">
                <a:solidFill>
                  <a:srgbClr val="DC525C"/>
                </a:solidFill>
                <a:latin typeface="Segoe UI Light" panose="020B0502040204020203" pitchFamily="34" charset="0"/>
                <a:cs typeface="Segoe UI Light" panose="020B0502040204020203" pitchFamily="34" charset="0"/>
              </a:rPr>
              <a:t>formats</a:t>
            </a:r>
          </a:p>
        </p:txBody>
      </p:sp>
    </p:spTree>
    <p:extLst>
      <p:ext uri="{BB962C8B-B14F-4D97-AF65-F5344CB8AC3E}">
        <p14:creationId xmlns:p14="http://schemas.microsoft.com/office/powerpoint/2010/main" xmlns="" val="17345413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335360" y="5708402"/>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'%a'</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619898087"/>
              </p:ext>
            </p:extLst>
          </p:nvPr>
        </p:nvGraphicFramePr>
        <p:xfrm>
          <a:off x="406800" y="612000"/>
          <a:ext cx="11377264" cy="4423830"/>
        </p:xfrm>
        <a:graphic>
          <a:graphicData uri="http://schemas.openxmlformats.org/drawingml/2006/table">
            <a:tbl>
              <a:tblPr firstRow="1" bandRow="1">
                <a:tableStyleId>{7E9639D4-E3E2-4D34-9284-5A2195B3D0D7}</a:tableStyleId>
              </a:tblPr>
              <a:tblGrid>
                <a:gridCol w="1765437">
                  <a:extLst>
                    <a:ext uri="{9D8B030D-6E8A-4147-A177-3AD203B41FA5}">
                      <a16:colId xmlns:a16="http://schemas.microsoft.com/office/drawing/2014/main" xmlns="" val="20000"/>
                    </a:ext>
                  </a:extLst>
                </a:gridCol>
                <a:gridCol w="9611827">
                  <a:extLst>
                    <a:ext uri="{9D8B030D-6E8A-4147-A177-3AD203B41FA5}">
                      <a16:colId xmlns:a16="http://schemas.microsoft.com/office/drawing/2014/main" xmlns=""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xmlns="" val="10000"/>
                  </a:ext>
                </a:extLst>
              </a:tr>
              <a:tr h="442383">
                <a:tc>
                  <a:txBody>
                    <a:bodyPr/>
                    <a:lstStyle/>
                    <a:p>
                      <a:pPr>
                        <a:spcAft>
                          <a:spcPts val="0"/>
                        </a:spcAft>
                      </a:pPr>
                      <a:r>
                        <a:rPr kumimoji="0" lang="en-US" sz="1800" kern="1200" dirty="0">
                          <a:solidFill>
                            <a:srgbClr val="0077AA"/>
                          </a:solidFill>
                          <a:latin typeface="Liberation Mono"/>
                          <a:ea typeface="+mn-ea"/>
                          <a:cs typeface="+mn-cs"/>
                        </a:rPr>
                        <a:t>%a</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800" kern="1200" dirty="0">
                          <a:solidFill>
                            <a:srgbClr val="0077AA"/>
                          </a:solidFill>
                          <a:latin typeface="Liberation Mono"/>
                          <a:ea typeface="+mn-ea"/>
                          <a:cs typeface="+mn-cs"/>
                        </a:rPr>
                        <a:t>%b</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Abbreviated month name (Jan-Dec)</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800" kern="1200" dirty="0">
                          <a:solidFill>
                            <a:srgbClr val="0077AA"/>
                          </a:solidFill>
                          <a:latin typeface="Liberation Mono"/>
                          <a:ea typeface="+mn-ea"/>
                          <a:cs typeface="+mn-cs"/>
                        </a:rPr>
                        <a:t>%c</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Month, numeric (1-12)</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with English suffix (0th, 1st, 2nd, 3rd, �)</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800" kern="1200" dirty="0">
                          <a:solidFill>
                            <a:srgbClr val="0077AA"/>
                          </a:solidFill>
                          <a:latin typeface="Liberation Mono"/>
                          <a:ea typeface="+mn-ea"/>
                          <a:cs typeface="+mn-cs"/>
                        </a:rPr>
                        <a:t>%d</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(01-31)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800" kern="1200" dirty="0">
                          <a:solidFill>
                            <a:srgbClr val="0077AA"/>
                          </a:solidFill>
                          <a:latin typeface="Liberation Mono"/>
                          <a:ea typeface="+mn-ea"/>
                          <a:cs typeface="+mn-cs"/>
                        </a:rPr>
                        <a:t>%e</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lang="en-US" sz="1800" dirty="0">
                          <a:effectLst/>
                          <a:latin typeface="Liberation Mono"/>
                          <a:ea typeface="Times New Roman" panose="02020603050405020304" pitchFamily="18" charset="0"/>
                        </a:rPr>
                        <a:t>Day of month, numeric (1-31)</a:t>
                      </a:r>
                      <a:endParaRPr lang="en-IN" sz="1800" dirty="0">
                        <a:effectLst/>
                        <a:latin typeface="Liberation Mono"/>
                        <a:ea typeface="Times New Roman" panose="02020603050405020304" pitchFamily="18" charset="0"/>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800" kern="1200" dirty="0">
                          <a:solidFill>
                            <a:srgbClr val="0077AA"/>
                          </a:solidFill>
                          <a:latin typeface="Liberation Mono"/>
                          <a:ea typeface="+mn-ea"/>
                          <a:cs typeface="+mn-cs"/>
                        </a:rPr>
                        <a:t>%f</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800" kern="1200" dirty="0">
                          <a:solidFill>
                            <a:srgbClr val="0077AA"/>
                          </a:solidFill>
                          <a:latin typeface="Liberation Mono"/>
                          <a:ea typeface="+mn-ea"/>
                          <a:cs typeface="+mn-cs"/>
                        </a:rPr>
                        <a:t>%h</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12795670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204231967"/>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1">
                  <a:extLst>
                    <a:ext uri="{9D8B030D-6E8A-4147-A177-3AD203B41FA5}">
                      <a16:colId xmlns:a16="http://schemas.microsoft.com/office/drawing/2014/main" xmlns="" val="20000"/>
                    </a:ext>
                  </a:extLst>
                </a:gridCol>
                <a:gridCol w="9610759">
                  <a:extLst>
                    <a:ext uri="{9D8B030D-6E8A-4147-A177-3AD203B41FA5}">
                      <a16:colId xmlns:a16="http://schemas.microsoft.com/office/drawing/2014/main" xmlns=""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xmlns="" val="10000"/>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800" kern="1200" dirty="0">
                          <a:solidFill>
                            <a:srgbClr val="0077AA"/>
                          </a:solidFill>
                          <a:latin typeface="Liberation Mono"/>
                          <a:ea typeface="+mn-ea"/>
                          <a:cs typeface="+mn-cs"/>
                        </a:rPr>
                        <a:t>%i</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800" kern="1200" dirty="0">
                          <a:solidFill>
                            <a:srgbClr val="0077AA"/>
                          </a:solidFill>
                          <a:latin typeface="Liberation Mono"/>
                          <a:ea typeface="+mn-ea"/>
                          <a:cs typeface="+mn-cs"/>
                        </a:rPr>
                        <a:t>%j</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800" kern="1200" dirty="0">
                          <a:solidFill>
                            <a:srgbClr val="0077AA"/>
                          </a:solidFill>
                          <a:latin typeface="Liberation Mono"/>
                          <a:ea typeface="+mn-ea"/>
                          <a:cs typeface="+mn-cs"/>
                        </a:rPr>
                        <a:t>%k</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800" kern="1200" dirty="0">
                          <a:solidFill>
                            <a:srgbClr val="0077AA"/>
                          </a:solidFill>
                          <a:latin typeface="Liberation Mono"/>
                          <a:ea typeface="+mn-ea"/>
                          <a:cs typeface="+mn-cs"/>
                        </a:rPr>
                        <a:t>%l</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800" kern="1200" dirty="0">
                          <a:solidFill>
                            <a:srgbClr val="0077AA"/>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Month, numeric (01-12)</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800" kern="1200" dirty="0">
                          <a:solidFill>
                            <a:srgbClr val="0077AA"/>
                          </a:solidFill>
                          <a:latin typeface="Liberation Mono"/>
                          <a:ea typeface="+mn-ea"/>
                          <a:cs typeface="+mn-cs"/>
                        </a:rPr>
                        <a:t>%p</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800" kern="1200" dirty="0">
                          <a:solidFill>
                            <a:srgbClr val="0077AA"/>
                          </a:solidFill>
                          <a:latin typeface="Liberation Mono"/>
                          <a:ea typeface="+mn-ea"/>
                          <a:cs typeface="+mn-cs"/>
                        </a:rPr>
                        <a:t>%r</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800" kern="1200" dirty="0">
                          <a:solidFill>
                            <a:srgbClr val="0077AA"/>
                          </a:solidFill>
                          <a:latin typeface="Liberation Mono"/>
                          <a:ea typeface="+mn-ea"/>
                          <a:cs typeface="+mn-cs"/>
                        </a:rPr>
                        <a:t>%s</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99588045-A0B8-41DE-A4F7-D55200991D4F}"/>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ea typeface="Times New Roman" panose="02020603050405020304" pitchFamily="18" charset="0"/>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'%j'</a:t>
            </a:r>
            <a:r>
              <a:rPr lang="en-IN" dirty="0">
                <a:solidFill>
                  <a:schemeClr val="tx1">
                    <a:lumMod val="65000"/>
                    <a:lumOff val="3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xmlns="" val="1430156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30525471"/>
              </p:ext>
            </p:extLst>
          </p:nvPr>
        </p:nvGraphicFramePr>
        <p:xfrm>
          <a:off x="406800" y="612000"/>
          <a:ext cx="11376000" cy="5308596"/>
        </p:xfrm>
        <a:graphic>
          <a:graphicData uri="http://schemas.openxmlformats.org/drawingml/2006/table">
            <a:tbl>
              <a:tblPr firstRow="1" bandRow="1">
                <a:tableStyleId>{7E9639D4-E3E2-4D34-9284-5A2195B3D0D7}</a:tableStyleId>
              </a:tblPr>
              <a:tblGrid>
                <a:gridCol w="1765243">
                  <a:extLst>
                    <a:ext uri="{9D8B030D-6E8A-4147-A177-3AD203B41FA5}">
                      <a16:colId xmlns:a16="http://schemas.microsoft.com/office/drawing/2014/main" xmlns="" val="20000"/>
                    </a:ext>
                  </a:extLst>
                </a:gridCol>
                <a:gridCol w="9610757">
                  <a:extLst>
                    <a:ext uri="{9D8B030D-6E8A-4147-A177-3AD203B41FA5}">
                      <a16:colId xmlns:a16="http://schemas.microsoft.com/office/drawing/2014/main" xmlns="" val="20001"/>
                    </a:ext>
                  </a:extLst>
                </a:gridCol>
              </a:tblGrid>
              <a:tr h="442383">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Formats</a:t>
                      </a: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Description</a:t>
                      </a:r>
                    </a:p>
                  </a:txBody>
                  <a:tcPr>
                    <a:solidFill>
                      <a:srgbClr val="006C86"/>
                    </a:solidFill>
                  </a:tcPr>
                </a:tc>
                <a:extLst>
                  <a:ext uri="{0D108BD9-81ED-4DB2-BD59-A6C34878D82A}">
                    <a16:rowId xmlns:a16="http://schemas.microsoft.com/office/drawing/2014/main" xmlns="" val="10000"/>
                  </a:ext>
                </a:extLst>
              </a:tr>
              <a:tr h="442383">
                <a:tc>
                  <a:txBody>
                    <a:bodyPr/>
                    <a:lstStyle/>
                    <a:p>
                      <a:pPr lvl="0">
                        <a:spcAft>
                          <a:spcPts val="0"/>
                        </a:spcAft>
                      </a:pPr>
                      <a:r>
                        <a:rPr kumimoji="0" lang="en-US" sz="1800" kern="1200" dirty="0">
                          <a:solidFill>
                            <a:srgbClr val="0077AA"/>
                          </a:solidFill>
                          <a:latin typeface="Liberation Mono"/>
                          <a:ea typeface="+mn-ea"/>
                          <a:cs typeface="+mn-cs"/>
                        </a:rPr>
                        <a:t>%T</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a:solidFill>
                            <a:schemeClr val="tx1"/>
                          </a:solidFill>
                          <a:effectLst/>
                          <a:latin typeface="Liberation Mono"/>
                          <a:ea typeface="Times New Roman" panose="02020603050405020304" pitchFamily="18" charset="0"/>
                          <a:cs typeface="+mn-cs"/>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800" kern="1200" dirty="0">
                          <a:solidFill>
                            <a:srgbClr val="0077AA"/>
                          </a:solidFill>
                          <a:latin typeface="Liberation Mono"/>
                          <a:ea typeface="+mn-ea"/>
                          <a:cs typeface="+mn-cs"/>
                        </a:rPr>
                        <a:t>%u</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800" kern="1200" dirty="0">
                          <a:solidFill>
                            <a:srgbClr val="0077AA"/>
                          </a:solidFill>
                          <a:latin typeface="Liberation Mono"/>
                          <a:ea typeface="+mn-ea"/>
                          <a:cs typeface="+mn-cs"/>
                        </a:rPr>
                        <a:t>%v</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800" kern="1200" dirty="0">
                          <a:solidFill>
                            <a:srgbClr val="0077AA"/>
                          </a:solidFill>
                          <a:latin typeface="Liberation Mono"/>
                          <a:ea typeface="+mn-ea"/>
                          <a:cs typeface="+mn-cs"/>
                        </a:rPr>
                        <a:t>%w</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800" kern="1200" dirty="0">
                          <a:solidFill>
                            <a:srgbClr val="0077AA"/>
                          </a:solidFill>
                          <a:latin typeface="Liberation Mono"/>
                          <a:ea typeface="+mn-ea"/>
                          <a:cs typeface="+mn-cs"/>
                        </a:rPr>
                        <a:t>%x</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800" kern="1200" dirty="0">
                          <a:solidFill>
                            <a:srgbClr val="0077AA"/>
                          </a:solidFill>
                          <a:latin typeface="Liberation Mono"/>
                          <a:ea typeface="+mn-ea"/>
                          <a:cs typeface="+mn-cs"/>
                        </a:rPr>
                        <a:t>%y</a:t>
                      </a:r>
                      <a:endParaRPr kumimoji="0" lang="en-IN" sz="1800" kern="1200" dirty="0">
                        <a:solidFill>
                          <a:srgbClr val="0077AA"/>
                        </a:solidFill>
                        <a:latin typeface="Liberation Mono"/>
                        <a:ea typeface="+mn-ea"/>
                        <a:cs typeface="+mn-cs"/>
                      </a:endParaRPr>
                    </a:p>
                  </a:txBody>
                  <a:tcPr marL="68580" marR="68580" marT="0" marB="0" anchor="ctr"/>
                </a:tc>
                <a:tc>
                  <a:txBody>
                    <a:bodyPr/>
                    <a:lstStyle/>
                    <a:p>
                      <a:pPr>
                        <a:spcAft>
                          <a:spcPts val="0"/>
                        </a:spcAft>
                      </a:pPr>
                      <a:r>
                        <a:rPr kumimoji="0" lang="en-US" sz="1800" kern="1200" dirty="0">
                          <a:solidFill>
                            <a:schemeClr val="tx1"/>
                          </a:solidFill>
                          <a:effectLst/>
                          <a:latin typeface="Liberation Mono"/>
                          <a:ea typeface="Times New Roman" panose="02020603050405020304" pitchFamily="18" charset="0"/>
                          <a:cs typeface="+mn-cs"/>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datetime formats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xmlns="" id="{22A35575-51FB-4BEF-94F2-958D4A5461E0}"/>
              </a:ext>
            </a:extLst>
          </p:cNvPr>
          <p:cNvSpPr/>
          <p:nvPr/>
        </p:nvSpPr>
        <p:spPr>
          <a:xfrm>
            <a:off x="335360" y="6228020"/>
            <a:ext cx="88392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rPr>
              <a:t>DATE_FORMAT</a:t>
            </a:r>
            <a:r>
              <a:rPr lang="en-IN" dirty="0">
                <a:solidFill>
                  <a:schemeClr val="tx1">
                    <a:lumMod val="65000"/>
                    <a:lumOff val="35000"/>
                  </a:schemeClr>
                </a:solidFill>
                <a:latin typeface="Liberation Mono"/>
              </a:rPr>
              <a:t>(</a:t>
            </a:r>
            <a:r>
              <a:rPr lang="en-US" dirty="0">
                <a:solidFill>
                  <a:srgbClr val="3F6971"/>
                </a:solidFill>
                <a:latin typeface="Liberation Mono"/>
                <a:ea typeface="Times New Roman" panose="02020603050405020304" pitchFamily="18" charset="0"/>
              </a:rPr>
              <a:t>NOW</a:t>
            </a:r>
            <a:r>
              <a:rPr lang="en-IN" dirty="0">
                <a:solidFill>
                  <a:srgbClr val="3F6971"/>
                </a:solidFill>
                <a:latin typeface="Liberation Mono"/>
              </a:rPr>
              <a:t>()</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'%Y'</a:t>
            </a:r>
            <a:r>
              <a:rPr lang="en-IN" dirty="0">
                <a:solidFill>
                  <a:schemeClr val="tx1">
                    <a:lumMod val="65000"/>
                    <a:lumOff val="35000"/>
                  </a:schemeClr>
                </a:solidFill>
                <a:latin typeface="Liberation Mono"/>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xmlns="" val="24011535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spTree>
    <p:extLst>
      <p:ext uri="{BB962C8B-B14F-4D97-AF65-F5344CB8AC3E}">
        <p14:creationId xmlns:p14="http://schemas.microsoft.com/office/powerpoint/2010/main" xmlns="" val="36893965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177521118"/>
              </p:ext>
            </p:extLst>
          </p:nvPr>
        </p:nvGraphicFramePr>
        <p:xfrm>
          <a:off x="406800" y="507785"/>
          <a:ext cx="11376000" cy="6782223"/>
        </p:xfrm>
        <a:graphic>
          <a:graphicData uri="http://schemas.openxmlformats.org/drawingml/2006/table">
            <a:tbl>
              <a:tblPr firstRow="1" bandRow="1">
                <a:tableStyleId>{7E9639D4-E3E2-4D34-9284-5A2195B3D0D7}</a:tableStyleId>
              </a:tblPr>
              <a:tblGrid>
                <a:gridCol w="2664864">
                  <a:extLst>
                    <a:ext uri="{9D8B030D-6E8A-4147-A177-3AD203B41FA5}">
                      <a16:colId xmlns:a16="http://schemas.microsoft.com/office/drawing/2014/main" xmlns="" val="20000"/>
                    </a:ext>
                  </a:extLst>
                </a:gridCol>
                <a:gridCol w="8711136">
                  <a:extLst>
                    <a:ext uri="{9D8B030D-6E8A-4147-A177-3AD203B41FA5}">
                      <a16:colId xmlns:a16="http://schemas.microsoft.com/office/drawing/2014/main" xmlns=""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xmlns="" val="10000"/>
                  </a:ext>
                </a:extLst>
              </a:tr>
              <a:tr h="442383">
                <a:tc>
                  <a:txBody>
                    <a:bodyPr/>
                    <a:lstStyle/>
                    <a:p>
                      <a:pPr>
                        <a:spcAft>
                          <a:spcPts val="0"/>
                        </a:spcAft>
                      </a:pPr>
                      <a:r>
                        <a:rPr kumimoji="0" lang="en-IN" sz="1800" kern="1200" dirty="0">
                          <a:solidFill>
                            <a:srgbClr val="0077AA"/>
                          </a:solidFill>
                          <a:latin typeface="Liberation Mono"/>
                          <a:ea typeface="+mn-ea"/>
                          <a:cs typeface="+mn-cs"/>
                        </a:rPr>
                        <a:t>  ASCII(</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algn="l">
                        <a:spcAft>
                          <a:spcPts val="0"/>
                        </a:spcAft>
                      </a:pPr>
                      <a:r>
                        <a:rPr kumimoji="0" lang="en-IN" sz="1800" kern="1200" dirty="0">
                          <a:solidFill>
                            <a:schemeClr val="tx1"/>
                          </a:solidFill>
                          <a:effectLst/>
                          <a:latin typeface="Liberation Mono"/>
                          <a:ea typeface="Times New Roman" panose="02020603050405020304" pitchFamily="18" charset="0"/>
                          <a:cs typeface="+mn-cs"/>
                        </a:rPr>
                        <a:t>Returns the numeric value of the leftmost character of the string str. Returns 0 if str is the empty string. Returns NULL if str is NULL.</a:t>
                      </a:r>
                    </a:p>
                    <a:p>
                      <a:pPr algn="l">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r>
                        <a:rPr kumimoji="0" lang="en-IN" sz="1800" b="0" kern="1200" dirty="0">
                          <a:solidFill>
                            <a:schemeClr val="tx1"/>
                          </a:solidFill>
                          <a:effectLst/>
                          <a:latin typeface="Liberation Mono"/>
                          <a:ea typeface="Times New Roman" panose="02020603050405020304" pitchFamily="18" charset="0"/>
                          <a:cs typeface="+mn-cs"/>
                        </a:rPr>
                        <a:t> </a:t>
                      </a:r>
                    </a:p>
                    <a:p>
                      <a:pPr marL="285750" indent="-285750" algn="l">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ASCII</a:t>
                      </a:r>
                      <a:r>
                        <a:rPr kumimoji="0" lang="en-IN" sz="1800" b="0" kern="1200" dirty="0">
                          <a:solidFill>
                            <a:schemeClr val="tx1"/>
                          </a:solidFill>
                          <a:effectLst/>
                          <a:latin typeface="Liberation Mono"/>
                          <a:ea typeface="Times New Roman" panose="02020603050405020304" pitchFamily="18" charset="0"/>
                          <a:cs typeface="+mn-cs"/>
                        </a:rPr>
                        <a:t>(ename) </a:t>
                      </a:r>
                      <a:r>
                        <a:rPr kumimoji="0" lang="en-IN" sz="1800" b="0" kern="1200" dirty="0">
                          <a:solidFill>
                            <a:srgbClr val="0077AA"/>
                          </a:solidFill>
                          <a:latin typeface="Liberation Mono"/>
                          <a:ea typeface="Times New Roman" panose="02020603050405020304" pitchFamily="18" charset="0"/>
                          <a:cs typeface="+mn-cs"/>
                        </a:rPr>
                        <a:t>FROM</a:t>
                      </a:r>
                      <a:r>
                        <a:rPr kumimoji="0" lang="en-IN" sz="1800" b="0" kern="1200" dirty="0">
                          <a:solidFill>
                            <a:schemeClr val="tx1"/>
                          </a:solidFill>
                          <a:effectLst/>
                          <a:latin typeface="Liberation Mono"/>
                          <a:ea typeface="Times New Roman" panose="02020603050405020304" pitchFamily="18" charset="0"/>
                          <a:cs typeface="+mn-cs"/>
                        </a:rPr>
                        <a:t> emp;</a:t>
                      </a:r>
                    </a:p>
                  </a:txBody>
                  <a:tcPr marL="68580" marR="68580"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800" kern="1200" dirty="0">
                          <a:solidFill>
                            <a:srgbClr val="0077AA"/>
                          </a:solidFill>
                          <a:latin typeface="Liberation Mono"/>
                          <a:ea typeface="+mn-ea"/>
                          <a:cs typeface="+mn-cs"/>
                        </a:rPr>
                        <a:t>  CHAR(N</a:t>
                      </a:r>
                      <a:r>
                        <a:rPr kumimoji="0" lang="en-IN" sz="1800" kern="1200" dirty="0">
                          <a:solidFill>
                            <a:schemeClr val="tx1"/>
                          </a:solidFill>
                          <a:latin typeface="Liberation Mono"/>
                          <a:ea typeface="+mn-ea"/>
                          <a:cs typeface="+mn-cs"/>
                        </a:rPr>
                        <a:t>, ,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Times New Roman" panose="02020603050405020304" pitchFamily="18" charset="0"/>
                          <a:cs typeface="+mn-cs"/>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ea typeface="Times New Roman" panose="02020603050405020304" pitchFamily="18" charset="0"/>
                          <a:cs typeface="+mn-cs"/>
                        </a:rPr>
                        <a:t>NULL values are skipped</a:t>
                      </a:r>
                      <a:r>
                        <a:rPr kumimoji="0" lang="en-IN" sz="1800" kern="1200" dirty="0">
                          <a:solidFill>
                            <a:schemeClr val="tx1"/>
                          </a:solidFill>
                          <a:effectLst/>
                          <a:latin typeface="Liberation Mono"/>
                          <a:ea typeface="Times New Roman" panose="02020603050405020304" pitchFamily="18" charset="0"/>
                          <a:cs typeface="+mn-cs"/>
                        </a:rPr>
                        <a:t>.</a:t>
                      </a:r>
                    </a:p>
                    <a:p>
                      <a:pPr>
                        <a:spcAft>
                          <a:spcPts val="0"/>
                        </a:spcAft>
                      </a:pPr>
                      <a:r>
                        <a:rPr kumimoji="0" lang="en-IN" sz="1800" b="0" kern="1200" dirty="0">
                          <a:solidFill>
                            <a:srgbClr val="FF0000"/>
                          </a:solidFill>
                          <a:effectLst/>
                          <a:latin typeface="Liberation Mono"/>
                          <a:ea typeface="Times New Roman" panose="02020603050405020304" pitchFamily="18" charset="0"/>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2000" b="1" kern="1200" dirty="0">
                          <a:solidFill>
                            <a:schemeClr val="tx1"/>
                          </a:solidFill>
                          <a:effectLst/>
                          <a:latin typeface="Liberation Mono"/>
                          <a:ea typeface="Times New Roman" panose="02020603050405020304" pitchFamily="18" charset="0"/>
                          <a:cs typeface="+mn-cs"/>
                        </a:rPr>
                        <a:t>/ </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b="0" kern="1200" dirty="0">
                          <a:solidFill>
                            <a:srgbClr val="0077AA"/>
                          </a:solidFill>
                          <a:latin typeface="Liberation Mono"/>
                          <a:ea typeface="Times New Roman" panose="02020603050405020304" pitchFamily="18" charset="0"/>
                          <a:cs typeface="+mn-cs"/>
                        </a:rPr>
                        <a:t>SELECT</a:t>
                      </a:r>
                      <a:r>
                        <a:rPr kumimoji="0" lang="en-IN" sz="1800" b="0" kern="1200" dirty="0">
                          <a:solidFill>
                            <a:srgbClr val="365860"/>
                          </a:solidFill>
                          <a:effectLst/>
                          <a:latin typeface="Liberation Mono"/>
                          <a:ea typeface="Times New Roman" panose="02020603050405020304" pitchFamily="18" charset="0"/>
                          <a:cs typeface="+mn-cs"/>
                        </a:rPr>
                        <a:t> </a:t>
                      </a:r>
                      <a:r>
                        <a:rPr lang="en-IN" sz="1800" kern="1200" dirty="0">
                          <a:solidFill>
                            <a:srgbClr val="DD4A68"/>
                          </a:solidFill>
                          <a:latin typeface="Liberation Mono"/>
                          <a:ea typeface="+mn-ea"/>
                          <a:cs typeface="+mn-cs"/>
                        </a:rPr>
                        <a:t>CAST</a:t>
                      </a:r>
                      <a:r>
                        <a:rPr kumimoji="0" lang="en-IN" sz="1800" b="0" kern="1200" dirty="0">
                          <a:solidFill>
                            <a:srgbClr val="365860"/>
                          </a:solidFill>
                          <a:effectLst/>
                          <a:latin typeface="Liberation Mono"/>
                          <a:ea typeface="Times New Roman" panose="02020603050405020304" pitchFamily="18" charset="0"/>
                          <a:cs typeface="+mn-cs"/>
                        </a:rPr>
                        <a:t>(</a:t>
                      </a:r>
                      <a:r>
                        <a:rPr lang="en-IN" sz="1800" kern="1200" dirty="0">
                          <a:solidFill>
                            <a:srgbClr val="DD4A68"/>
                          </a:solidFill>
                          <a:latin typeface="Liberation Mono"/>
                          <a:ea typeface="+mn-ea"/>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65 66, 67</a:t>
                      </a:r>
                      <a:r>
                        <a:rPr kumimoji="0" lang="en-IN" sz="1800" b="0" kern="1200" dirty="0">
                          <a:solidFill>
                            <a:srgbClr val="365860"/>
                          </a:solidFill>
                          <a:effectLst/>
                          <a:latin typeface="Liberation Mono"/>
                          <a:ea typeface="Times New Roman" panose="02020603050405020304" pitchFamily="18" charset="0"/>
                          <a:cs typeface="+mn-cs"/>
                        </a:rPr>
                        <a:t>) as </a:t>
                      </a:r>
                      <a:r>
                        <a:rPr kumimoji="0" lang="en-IN" sz="1800" b="0" kern="1200" dirty="0">
                          <a:solidFill>
                            <a:srgbClr val="0077AA"/>
                          </a:solidFill>
                          <a:latin typeface="Liberation Mono"/>
                          <a:ea typeface="Times New Roman" panose="02020603050405020304" pitchFamily="18" charset="0"/>
                          <a:cs typeface="+mn-cs"/>
                        </a:rPr>
                        <a:t>CHAR</a:t>
                      </a:r>
                      <a:r>
                        <a:rPr kumimoji="0" lang="en-IN" sz="1800" b="0" kern="1200" dirty="0">
                          <a:solidFill>
                            <a:srgbClr val="365860"/>
                          </a:solidFill>
                          <a:effectLst/>
                          <a:latin typeface="Liberation Mono"/>
                          <a:ea typeface="Times New Roman" panose="02020603050405020304" pitchFamily="18" charset="0"/>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2"/>
                  </a:ext>
                </a:extLst>
              </a:tr>
              <a:tr h="442383">
                <a:tc>
                  <a:txBody>
                    <a:bodyPr/>
                    <a:lstStyle/>
                    <a:p>
                      <a:pPr marL="0" lvl="0" indent="0">
                        <a:spcAft>
                          <a:spcPts val="0"/>
                        </a:spcAft>
                      </a:pPr>
                      <a:r>
                        <a:rPr kumimoji="0" lang="en-IN" sz="1800" kern="1200" dirty="0">
                          <a:solidFill>
                            <a:srgbClr val="0077AA"/>
                          </a:solidFill>
                          <a:latin typeface="Liberation Mono"/>
                          <a:ea typeface="+mn-ea"/>
                          <a:cs typeface="+mn-cs"/>
                        </a:rPr>
                        <a:t>  CONCAT(</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a:spcAft>
                          <a:spcPts val="0"/>
                        </a:spcAft>
                      </a:pPr>
                      <a:r>
                        <a:rPr kumimoji="0" lang="en-IN" sz="1800" kern="1200" dirty="0">
                          <a:solidFill>
                            <a:schemeClr val="tx1"/>
                          </a:solidFill>
                          <a:effectLst/>
                          <a:latin typeface="Liberation Mono"/>
                          <a:ea typeface="+mn-ea"/>
                          <a:cs typeface="+mn-cs"/>
                        </a:rPr>
                        <a:t>Returns the string that results from concatenating the arguments. CONCAT() </a:t>
                      </a:r>
                      <a:r>
                        <a:rPr kumimoji="0" lang="en-IN" sz="1800" b="1" kern="1200" dirty="0">
                          <a:solidFill>
                            <a:srgbClr val="C00000"/>
                          </a:solidFill>
                          <a:effectLst/>
                          <a:latin typeface="Liberation Mono"/>
                          <a:ea typeface="+mn-ea"/>
                          <a:cs typeface="+mn-cs"/>
                        </a:rPr>
                        <a:t>returns NULL if any argument is NULL</a:t>
                      </a:r>
                      <a:r>
                        <a:rPr kumimoji="0" lang="en-IN" sz="1800" kern="1200" dirty="0">
                          <a:solidFill>
                            <a:srgbClr val="C00000"/>
                          </a:solidFill>
                          <a:effectLst/>
                          <a:latin typeface="Liberation Mono"/>
                          <a:ea typeface="+mn-ea"/>
                          <a:cs typeface="+mn-cs"/>
                        </a:rPr>
                        <a:t>.</a:t>
                      </a:r>
                    </a:p>
                    <a:p>
                      <a:pPr>
                        <a:spcAft>
                          <a:spcPts val="0"/>
                        </a:spcAft>
                      </a:pPr>
                      <a:r>
                        <a:rPr kumimoji="0" lang="en-IN" sz="1800" b="0" kern="1200" dirty="0">
                          <a:solidFill>
                            <a:srgbClr val="FF0000"/>
                          </a:solidFill>
                          <a:effectLst/>
                          <a:latin typeface="Liberation Mono"/>
                          <a:ea typeface="+mn-ea"/>
                          <a:cs typeface="+mn-cs"/>
                        </a:rPr>
                        <a:t>e.g.</a:t>
                      </a:r>
                    </a:p>
                    <a:p>
                      <a:pPr marL="285750" indent="-285750">
                        <a:spcAft>
                          <a:spcPts val="0"/>
                        </a:spcAft>
                        <a:buFont typeface="Arial" panose="020B0604020202020204" pitchFamily="34" charset="0"/>
                        <a:buChar char="•"/>
                      </a:pPr>
                      <a:r>
                        <a:rPr kumimoji="0" lang="en-IN" sz="1800" b="0" kern="1200" dirty="0">
                          <a:solidFill>
                            <a:srgbClr val="0077AA"/>
                          </a:solidFill>
                          <a:latin typeface="Liberation Mono"/>
                          <a:ea typeface="+mn-ea"/>
                          <a:cs typeface="+mn-cs"/>
                        </a:rPr>
                        <a:t>SELECT</a:t>
                      </a:r>
                      <a:r>
                        <a:rPr kumimoji="0" lang="en-IN" sz="1800" b="0" kern="1200" dirty="0">
                          <a:solidFill>
                            <a:srgbClr val="365860"/>
                          </a:solidFill>
                          <a:effectLst/>
                          <a:latin typeface="Liberation Mono"/>
                          <a:ea typeface="+mn-ea"/>
                          <a:cs typeface="+mn-cs"/>
                        </a:rPr>
                        <a:t> </a:t>
                      </a:r>
                      <a:r>
                        <a:rPr lang="en-IN" sz="1800" kern="1200" dirty="0">
                          <a:solidFill>
                            <a:srgbClr val="DD4A68"/>
                          </a:solidFill>
                          <a:latin typeface="Liberation Mono"/>
                          <a:ea typeface="+mn-ea"/>
                          <a:cs typeface="+mn-cs"/>
                        </a:rPr>
                        <a:t>CONCAT</a:t>
                      </a:r>
                      <a:r>
                        <a:rPr kumimoji="0" lang="en-IN" sz="1800" b="0" kern="1200" dirty="0">
                          <a:solidFill>
                            <a:schemeClr val="tx1">
                              <a:lumMod val="65000"/>
                              <a:lumOff val="35000"/>
                            </a:schemeClr>
                          </a:solidFill>
                          <a:effectLst/>
                          <a:latin typeface="Liberation Mono"/>
                          <a:ea typeface="+mn-ea"/>
                          <a:cs typeface="+mn-cs"/>
                        </a:rPr>
                        <a:t>(</a:t>
                      </a:r>
                      <a:r>
                        <a:rPr lang="en-IN" sz="1800" kern="1200" dirty="0">
                          <a:solidFill>
                            <a:srgbClr val="669900"/>
                          </a:solidFill>
                          <a:latin typeface="Liberation Mono"/>
                          <a:ea typeface="+mn-ea"/>
                          <a:cs typeface="+mn-cs"/>
                        </a:rPr>
                        <a:t>'Mr. ' </a:t>
                      </a:r>
                      <a:r>
                        <a:rPr kumimoji="0" lang="en-IN" sz="1800" b="0" kern="1200" dirty="0">
                          <a:solidFill>
                            <a:schemeClr val="tx1"/>
                          </a:solidFill>
                          <a:effectLst/>
                          <a:latin typeface="Liberation Mono"/>
                          <a:ea typeface="+mn-ea"/>
                          <a:cs typeface="+mn-cs"/>
                        </a:rPr>
                        <a:t>, ename</a:t>
                      </a:r>
                      <a:r>
                        <a:rPr kumimoji="0" lang="en-IN" sz="1800" b="0" kern="1200" dirty="0">
                          <a:solidFill>
                            <a:schemeClr val="tx1">
                              <a:lumMod val="65000"/>
                              <a:lumOff val="35000"/>
                            </a:schemeClr>
                          </a:solidFill>
                          <a:effectLst/>
                          <a:latin typeface="Liberation Mono"/>
                          <a:ea typeface="+mn-ea"/>
                          <a:cs typeface="+mn-cs"/>
                        </a:rPr>
                        <a:t>)</a:t>
                      </a:r>
                      <a:r>
                        <a:rPr kumimoji="0" lang="en-IN" sz="1800" b="0" kern="1200" dirty="0">
                          <a:solidFill>
                            <a:srgbClr val="365860"/>
                          </a:solidFill>
                          <a:effectLst/>
                          <a:latin typeface="Liberation Mono"/>
                          <a:ea typeface="+mn-ea"/>
                          <a:cs typeface="+mn-cs"/>
                        </a:rPr>
                        <a:t> </a:t>
                      </a:r>
                      <a:r>
                        <a:rPr kumimoji="0" lang="en-IN" sz="1800" b="0" kern="1200" dirty="0">
                          <a:solidFill>
                            <a:srgbClr val="0077AA"/>
                          </a:solidFill>
                          <a:latin typeface="Liberation Mono"/>
                          <a:ea typeface="+mn-ea"/>
                          <a:cs typeface="+mn-cs"/>
                        </a:rPr>
                        <a:t>FROM</a:t>
                      </a:r>
                      <a:r>
                        <a:rPr kumimoji="0" lang="en-IN" sz="1800" b="0" kern="1200" dirty="0">
                          <a:solidFill>
                            <a:srgbClr val="365860"/>
                          </a:solidFill>
                          <a:effectLst/>
                          <a:latin typeface="Liberation Mono"/>
                          <a:ea typeface="+mn-ea"/>
                          <a:cs typeface="+mn-cs"/>
                        </a:rPr>
                        <a:t> </a:t>
                      </a:r>
                      <a:r>
                        <a:rPr kumimoji="0" lang="en-IN" sz="1800" b="0" kern="1200" dirty="0">
                          <a:solidFill>
                            <a:schemeClr val="tx1"/>
                          </a:solidFill>
                          <a:effectLst/>
                          <a:latin typeface="Liberation Mono"/>
                          <a:ea typeface="+mn-ea"/>
                          <a:cs typeface="+mn-cs"/>
                        </a:rPr>
                        <a:t>emp;</a:t>
                      </a:r>
                    </a:p>
                    <a:p>
                      <a:pPr marL="285750" indent="-285750">
                        <a:spcAft>
                          <a:spcPts val="0"/>
                        </a:spcAft>
                        <a:buFont typeface="Arial" panose="020B0604020202020204" pitchFamily="34" charset="0"/>
                        <a:buChar char="•"/>
                      </a:pPr>
                      <a:r>
                        <a:rPr kumimoji="0" lang="en-US" sz="1800" b="0" kern="1200" dirty="0">
                          <a:solidFill>
                            <a:srgbClr val="0077AA"/>
                          </a:solidFill>
                          <a:latin typeface="Liberation Mono"/>
                          <a:ea typeface="+mn-ea"/>
                          <a:cs typeface="+mn-cs"/>
                        </a:rPr>
                        <a:t>SELECT</a:t>
                      </a:r>
                      <a:r>
                        <a:rPr kumimoji="0" lang="en-US" b="0" i="0" kern="1200" dirty="0">
                          <a:solidFill>
                            <a:schemeClr val="tx1"/>
                          </a:solidFill>
                          <a:effectLst/>
                          <a:latin typeface="Liberation Mono"/>
                          <a:ea typeface="+mn-ea"/>
                          <a:cs typeface="+mn-cs"/>
                        </a:rPr>
                        <a:t> </a:t>
                      </a:r>
                      <a:r>
                        <a:rPr lang="en-US" sz="1800" kern="1200" dirty="0">
                          <a:solidFill>
                            <a:srgbClr val="DD4A68"/>
                          </a:solidFill>
                          <a:latin typeface="Liberation Mono"/>
                          <a:ea typeface="+mn-ea"/>
                          <a:cs typeface="+mn-cs"/>
                        </a:rPr>
                        <a:t>CONCAT</a:t>
                      </a:r>
                      <a:r>
                        <a:rPr kumimoji="0" lang="en-US" b="0" i="0" kern="1200" dirty="0">
                          <a:solidFill>
                            <a:schemeClr val="tx1">
                              <a:lumMod val="65000"/>
                              <a:lumOff val="35000"/>
                            </a:schemeClr>
                          </a:solidFill>
                          <a:effectLst/>
                          <a:latin typeface="Liberation Mono"/>
                          <a:ea typeface="+mn-ea"/>
                          <a:cs typeface="+mn-cs"/>
                        </a:rPr>
                        <a:t>(</a:t>
                      </a:r>
                      <a:r>
                        <a:rPr kumimoji="0" lang="en-US" sz="1800" kern="1200" dirty="0">
                          <a:solidFill>
                            <a:srgbClr val="669900"/>
                          </a:solidFill>
                          <a:latin typeface="Liberation Mono"/>
                          <a:ea typeface="+mn-ea"/>
                          <a:cs typeface="+mn-cs"/>
                        </a:rPr>
                        <a:t>'My'</a:t>
                      </a:r>
                      <a:r>
                        <a:rPr kumimoji="0" lang="en-US" b="0" i="0" kern="1200" dirty="0">
                          <a:solidFill>
                            <a:schemeClr val="tx1"/>
                          </a:solidFill>
                          <a:effectLst/>
                          <a:latin typeface="Liberation Mono"/>
                          <a:ea typeface="+mn-ea"/>
                          <a:cs typeface="+mn-cs"/>
                        </a:rPr>
                        <a:t>, NULL, </a:t>
                      </a:r>
                      <a:r>
                        <a:rPr kumimoji="0" lang="en-US" sz="1800" kern="1200" dirty="0">
                          <a:solidFill>
                            <a:srgbClr val="669900"/>
                          </a:solidFill>
                          <a:latin typeface="Liberation Mono"/>
                          <a:ea typeface="+mn-ea"/>
                          <a:cs typeface="+mn-cs"/>
                        </a:rPr>
                        <a:t>'SQL’</a:t>
                      </a:r>
                      <a:r>
                        <a:rPr kumimoji="0" lang="en-US" b="0" i="0" kern="1200" dirty="0">
                          <a:solidFill>
                            <a:schemeClr val="tx1">
                              <a:lumMod val="65000"/>
                              <a:lumOff val="35000"/>
                            </a:schemeClr>
                          </a:solidFill>
                          <a:effectLst/>
                          <a:latin typeface="Liberation Mono"/>
                          <a:ea typeface="+mn-ea"/>
                          <a:cs typeface="+mn-cs"/>
                        </a:rPr>
                        <a:t>)</a:t>
                      </a:r>
                      <a:r>
                        <a:rPr kumimoji="0" lang="en-US" b="0" i="0" kern="1200" dirty="0">
                          <a:solidFill>
                            <a:schemeClr val="tx1"/>
                          </a:solidFill>
                          <a:effectLst/>
                          <a:latin typeface="Liberation Mono"/>
                          <a:ea typeface="+mn-ea"/>
                          <a:cs typeface="+mn-cs"/>
                        </a:rPr>
                        <a:t>;    </a:t>
                      </a:r>
                      <a:r>
                        <a:rPr kumimoji="0" lang="en-US" sz="1800" kern="1200" dirty="0">
                          <a:solidFill>
                            <a:srgbClr val="669900"/>
                          </a:solidFill>
                          <a:latin typeface="Liberation Mono"/>
                          <a:ea typeface="+mn-ea"/>
                          <a:cs typeface="+mn-cs"/>
                        </a:rPr>
                        <a:t>#op will be NULL</a:t>
                      </a:r>
                      <a:endParaRPr kumimoji="0" lang="en-IN" sz="1800" kern="1200" dirty="0">
                        <a:solidFill>
                          <a:srgbClr val="669900"/>
                        </a:solidFill>
                        <a:latin typeface="Liberation Mono"/>
                        <a:ea typeface="+mn-ea"/>
                        <a:cs typeface="+mn-cs"/>
                      </a:endParaRP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ELT(N</a:t>
                      </a:r>
                      <a:r>
                        <a:rPr kumimoji="0" lang="en-IN" sz="1800" kern="1200" dirty="0">
                          <a:solidFill>
                            <a:schemeClr val="tx1"/>
                          </a:solidFill>
                          <a:latin typeface="Liberation Mono"/>
                          <a:ea typeface="+mn-ea"/>
                          <a:cs typeface="+mn-cs"/>
                        </a:rPr>
                        <a:t>,</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str1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str2</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str3</a:t>
                      </a:r>
                      <a:r>
                        <a:rPr kumimoji="0" lang="en-IN" sz="1800" kern="1200" dirty="0">
                          <a:solidFill>
                            <a:schemeClr val="tx1"/>
                          </a:solidFill>
                          <a:latin typeface="Liberation Mono"/>
                          <a:ea typeface="+mn-ea"/>
                          <a:cs typeface="+mn-cs"/>
                        </a:rPr>
                        <a:t>, . . .</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mn-ea"/>
                          <a:cs typeface="+mn-cs"/>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mn-ea"/>
                          <a:cs typeface="+mn-cs"/>
                        </a:rPr>
                        <a:t>e.g.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a:t>
                      </a:r>
                      <a:r>
                        <a:rPr lang="en-IN" sz="1800" kern="1200" dirty="0">
                          <a:solidFill>
                            <a:srgbClr val="669900"/>
                          </a:solidFill>
                          <a:latin typeface="Liberation Mono"/>
                          <a:ea typeface="+mn-ea"/>
                          <a:cs typeface="+mn-cs"/>
                        </a:rPr>
                        <a:t>'Bank'</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'Of'</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'India'</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'Pune'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a:t>
                      </a:r>
                      <a:r>
                        <a:rPr kumimoji="0"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1, ename, job, sal</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mn-ea"/>
                          <a:cs typeface="+mn-cs"/>
                        </a:rPr>
                        <a:t>SELECT</a:t>
                      </a:r>
                      <a:r>
                        <a:rPr kumimoji="0" lang="en-IN" sz="1800" b="0" kern="1200" dirty="0">
                          <a:solidFill>
                            <a:schemeClr val="tx1"/>
                          </a:solidFill>
                          <a:effectLst/>
                          <a:latin typeface="Liberation Mono"/>
                          <a:ea typeface="+mn-ea"/>
                          <a:cs typeface="+mn-cs"/>
                        </a:rPr>
                        <a:t> hiredate, </a:t>
                      </a:r>
                      <a:r>
                        <a:rPr lang="en-IN" sz="1800" kern="1200" dirty="0">
                          <a:solidFill>
                            <a:srgbClr val="DD4A68"/>
                          </a:solidFill>
                          <a:latin typeface="Liberation Mono"/>
                          <a:ea typeface="+mn-ea"/>
                          <a:cs typeface="+mn-cs"/>
                        </a:rPr>
                        <a:t>ELT</a:t>
                      </a:r>
                      <a:r>
                        <a:rPr kumimoji="0" lang="en-IN" sz="1800" b="0" kern="1200" dirty="0">
                          <a:solidFill>
                            <a:srgbClr val="365860"/>
                          </a:solidFill>
                          <a:effectLst/>
                          <a:latin typeface="Liberation Mono"/>
                          <a:ea typeface="+mn-ea"/>
                          <a:cs typeface="+mn-cs"/>
                        </a:rPr>
                        <a:t>(</a:t>
                      </a:r>
                      <a:r>
                        <a:rPr lang="en-IN" sz="1800" kern="1200" dirty="0">
                          <a:solidFill>
                            <a:srgbClr val="DD4A68"/>
                          </a:solidFill>
                          <a:latin typeface="Liberation Mono"/>
                          <a:ea typeface="+mn-ea"/>
                          <a:cs typeface="+mn-cs"/>
                        </a:rPr>
                        <a:t>MONTH</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hiredate</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'Spring'</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'Summer'</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'Autumn'</a:t>
                      </a:r>
                      <a:r>
                        <a:rPr kumimoji="0" lang="en-IN" sz="1800" b="0" kern="1200" dirty="0">
                          <a:solidFill>
                            <a:schemeClr val="tx1"/>
                          </a:solidFill>
                          <a:effectLst/>
                          <a:latin typeface="Liberation Mono"/>
                          <a:ea typeface="+mn-ea"/>
                          <a:cs typeface="+mn-cs"/>
                        </a:rPr>
                        <a:t>, </a:t>
                      </a:r>
                      <a:r>
                        <a:rPr lang="en-IN" sz="1800" kern="1200" dirty="0">
                          <a:solidFill>
                            <a:srgbClr val="669900"/>
                          </a:solidFill>
                          <a:latin typeface="Liberation Mono"/>
                          <a:ea typeface="+mn-ea"/>
                          <a:cs typeface="+mn-cs"/>
                        </a:rPr>
                        <a:t>'Winter'</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mn-ea"/>
                          <a:cs typeface="+mn-cs"/>
                        </a:rPr>
                        <a:t> R1 </a:t>
                      </a:r>
                      <a:r>
                        <a:rPr kumimoji="0" lang="en-IN" sz="1800" kern="1200" dirty="0">
                          <a:solidFill>
                            <a:srgbClr val="0077AA"/>
                          </a:solidFill>
                          <a:latin typeface="Liberation Mono"/>
                          <a:ea typeface="+mn-ea"/>
                          <a:cs typeface="+mn-cs"/>
                        </a:rPr>
                        <a:t>FROM</a:t>
                      </a:r>
                      <a:r>
                        <a:rPr kumimoji="0" lang="en-IN" sz="1800" b="0" kern="1200" dirty="0">
                          <a:solidFill>
                            <a:schemeClr val="tx1"/>
                          </a:solidFill>
                          <a:effectLst/>
                          <a:latin typeface="Liberation Mono"/>
                          <a:ea typeface="+mn-ea"/>
                          <a:cs typeface="+mn-cs"/>
                        </a:rPr>
                        <a:t> emp;</a:t>
                      </a:r>
                    </a:p>
                  </a:txBody>
                  <a:tcPr marL="68580" marR="68580" marT="0" marB="0" anchor="ctr"/>
                </a:tc>
                <a:extLst>
                  <a:ext uri="{0D108BD9-81ED-4DB2-BD59-A6C34878D82A}">
                    <a16:rowId xmlns:a16="http://schemas.microsoft.com/office/drawing/2014/main" xmlns="" val="1246386345"/>
                  </a:ext>
                </a:extLst>
              </a:tr>
            </a:tbl>
          </a:graphicData>
        </a:graphic>
      </p:graphicFrame>
      <p:sp>
        <p:nvSpPr>
          <p:cNvPr id="6" name="Rectangle 5"/>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4035298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059192" y="3140968"/>
            <a:ext cx="2592288" cy="3583060"/>
          </a:xfrm>
          <a:prstGeom prst="rect">
            <a:avLst/>
          </a:prstGeom>
        </p:spPr>
      </p:pic>
      <p:sp>
        <p:nvSpPr>
          <p:cNvPr id="3" name="Rectangle 2"/>
          <p:cNvSpPr/>
          <p:nvPr/>
        </p:nvSpPr>
        <p:spPr>
          <a:xfrm>
            <a:off x="436984" y="836712"/>
            <a:ext cx="11214496" cy="707886"/>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spTree>
    <p:extLst>
      <p:ext uri="{BB962C8B-B14F-4D97-AF65-F5344CB8AC3E}">
        <p14:creationId xmlns:p14="http://schemas.microsoft.com/office/powerpoint/2010/main" xmlns="" val="769445140"/>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97011491"/>
              </p:ext>
            </p:extLst>
          </p:nvPr>
        </p:nvGraphicFramePr>
        <p:xfrm>
          <a:off x="406800" y="612000"/>
          <a:ext cx="11376000" cy="3751578"/>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xmlns="" val="20000"/>
                    </a:ext>
                  </a:extLst>
                </a:gridCol>
                <a:gridCol w="8816400">
                  <a:extLst>
                    <a:ext uri="{9D8B030D-6E8A-4147-A177-3AD203B41FA5}">
                      <a16:colId xmlns:a16="http://schemas.microsoft.com/office/drawing/2014/main" xmlns=""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STRCMP(</a:t>
                      </a:r>
                      <a:r>
                        <a:rPr kumimoji="0" lang="en-IN" sz="1800" kern="1200" dirty="0">
                          <a:solidFill>
                            <a:schemeClr val="tx2"/>
                          </a:solidFill>
                          <a:latin typeface="Liberation Mono"/>
                          <a:ea typeface="+mn-ea"/>
                          <a:cs typeface="+mn-cs"/>
                        </a:rPr>
                        <a:t>expr1</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expr2</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STRCMP() returns 0 if the strings are the same, -1 if the first argument is smaller than the second according to the current sort order, and 1 otherwise.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LCASE(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lower case string. LCASE()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b="0" kern="1200" dirty="0">
                          <a:solidFill>
                            <a:srgbClr val="0077AA"/>
                          </a:solidFill>
                          <a:latin typeface="Liberation Mono"/>
                          <a:ea typeface="+mn-ea"/>
                          <a:cs typeface="+mn-cs"/>
                        </a:rPr>
                        <a:t>LOWER()</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3850319852"/>
                  </a:ext>
                </a:extLst>
              </a:tr>
              <a:tr h="442383">
                <a:tc>
                  <a:txBody>
                    <a:bodyPr/>
                    <a:lstStyle/>
                    <a:p>
                      <a:r>
                        <a:rPr kumimoji="0" lang="en-US" sz="1800" kern="1200" dirty="0">
                          <a:solidFill>
                            <a:srgbClr val="0077AA"/>
                          </a:solidFill>
                          <a:latin typeface="Liberation Mono"/>
                          <a:ea typeface="+mn-ea"/>
                          <a:cs typeface="+mn-cs"/>
                        </a:rPr>
                        <a:t>  UCASE(</a:t>
                      </a:r>
                      <a:r>
                        <a:rPr kumimoji="0" lang="en-US" sz="1800" kern="1200" dirty="0">
                          <a:solidFill>
                            <a:schemeClr val="tx2"/>
                          </a:solidFill>
                          <a:latin typeface="Liberation Mono"/>
                          <a:ea typeface="+mn-ea"/>
                          <a:cs typeface="+mn-cs"/>
                        </a:rPr>
                        <a:t>str</a:t>
                      </a:r>
                      <a:r>
                        <a:rPr kumimoji="0" lang="en-US"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upper case string. </a:t>
                      </a:r>
                      <a:r>
                        <a:rPr kumimoji="0" lang="en-US" sz="1800" kern="1200" dirty="0">
                          <a:solidFill>
                            <a:schemeClr val="tx1"/>
                          </a:solidFill>
                          <a:effectLst/>
                          <a:latin typeface="Liberation Mono"/>
                          <a:ea typeface="Times New Roman" panose="02020603050405020304" pitchFamily="18" charset="0"/>
                          <a:cs typeface="+mn-cs"/>
                        </a:rPr>
                        <a:t>UCASE() </a:t>
                      </a:r>
                      <a:r>
                        <a:rPr kumimoji="0" lang="en-US" sz="1800" b="1" kern="1200" dirty="0">
                          <a:solidFill>
                            <a:schemeClr val="tx1"/>
                          </a:solidFill>
                          <a:effectLst/>
                          <a:latin typeface="Liberation Mono"/>
                          <a:ea typeface="Times New Roman" panose="02020603050405020304" pitchFamily="18" charset="0"/>
                          <a:cs typeface="+mn-cs"/>
                        </a:rPr>
                        <a:t>is a synonym for </a:t>
                      </a:r>
                      <a:r>
                        <a:rPr kumimoji="0" lang="en-US" sz="1800" kern="1200" dirty="0">
                          <a:solidFill>
                            <a:srgbClr val="0077AA"/>
                          </a:solidFill>
                          <a:latin typeface="Liberation Mono"/>
                          <a:ea typeface="+mn-ea"/>
                          <a:cs typeface="+mn-cs"/>
                        </a:rPr>
                        <a:t>UPPER().</a:t>
                      </a:r>
                      <a:endParaRPr kumimoji="0" lang="en-IN" sz="1800" kern="1200" dirty="0">
                        <a:solidFill>
                          <a:srgbClr val="0077AA"/>
                        </a:solidFill>
                        <a:latin typeface="Liberation Mono"/>
                        <a:ea typeface="+mn-ea"/>
                        <a:cs typeface="+mn-cs"/>
                      </a:endParaRPr>
                    </a:p>
                  </a:txBody>
                  <a:tcPr marL="68580" marR="68580" marT="0" marB="0" anchor="ctr"/>
                </a:tc>
                <a:extLst>
                  <a:ext uri="{0D108BD9-81ED-4DB2-BD59-A6C34878D82A}">
                    <a16:rowId xmlns:a16="http://schemas.microsoft.com/office/drawing/2014/main" xmlns="" val="131284331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LENGTH(</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length of the string.</a:t>
                      </a:r>
                    </a:p>
                  </a:txBody>
                  <a:tcPr marL="68580" marR="68580" marT="0" marB="0" anchor="ctr"/>
                </a:tc>
                <a:extLst>
                  <a:ext uri="{0D108BD9-81ED-4DB2-BD59-A6C34878D82A}">
                    <a16:rowId xmlns:a16="http://schemas.microsoft.com/office/drawing/2014/main" xmlns="" val="404976338"/>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left-padded with the string padstr to a length of len characters.</a:t>
                      </a:r>
                    </a:p>
                  </a:txBody>
                  <a:tcPr marL="68580" marR="68580" marT="0" marB="0" anchor="ctr"/>
                </a:tc>
                <a:extLst>
                  <a:ext uri="{0D108BD9-81ED-4DB2-BD59-A6C34878D82A}">
                    <a16:rowId xmlns:a16="http://schemas.microsoft.com/office/drawing/2014/main" xmlns="" val="94378514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RPAD(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padstr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right-padded with the string padstr to a length of len characters.</a:t>
                      </a:r>
                    </a:p>
                  </a:txBody>
                  <a:tcPr marL="68580" marR="68580" marT="0" marB="0" anchor="ctr"/>
                </a:tc>
                <a:extLst>
                  <a:ext uri="{0D108BD9-81ED-4DB2-BD59-A6C34878D82A}">
                    <a16:rowId xmlns:a16="http://schemas.microsoft.com/office/drawing/2014/main" xmlns="" val="257978394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REPEAT(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count</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a string consisting of the string str repeated count times. If count is less than 1, returns an empty string. Returns NULL if str or count are NULL.</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19333525"/>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xmlns="" id="{636C5366-1A25-4A7C-8FA6-A5D38F3F5218}"/>
              </a:ext>
            </a:extLst>
          </p:cNvPr>
          <p:cNvSpPr txBox="1"/>
          <p:nvPr/>
        </p:nvSpPr>
        <p:spPr>
          <a:xfrm>
            <a:off x="406800" y="4603775"/>
            <a:ext cx="113760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sal, </a:t>
            </a:r>
            <a:r>
              <a:rPr lang="en-US" dirty="0">
                <a:solidFill>
                  <a:srgbClr val="DD4A68"/>
                </a:solidFill>
                <a:latin typeface="Liberation Mono"/>
              </a:rPr>
              <a:t>LPAD</a:t>
            </a:r>
            <a:r>
              <a:rPr lang="en-US" dirty="0">
                <a:solidFill>
                  <a:schemeClr val="tx1">
                    <a:lumMod val="65000"/>
                    <a:lumOff val="35000"/>
                  </a:schemeClr>
                </a:solidFill>
                <a:latin typeface="Liberation Mono"/>
              </a:rPr>
              <a:t>(</a:t>
            </a:r>
            <a:r>
              <a:rPr lang="en-US" dirty="0">
                <a:latin typeface="Liberation Mono"/>
              </a:rPr>
              <a:t>sal, 20, '*'</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US" sz="6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sal,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sal/100</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solidFill>
                <a:schemeClr val="tx1">
                  <a:lumMod val="65000"/>
                  <a:lumOff val="35000"/>
                </a:schemeClr>
              </a:solidFill>
              <a:latin typeface="Liberation Mono"/>
            </a:endParaRPr>
          </a:p>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emailid, </a:t>
            </a:r>
            <a:r>
              <a:rPr lang="en-IN" dirty="0">
                <a:solidFill>
                  <a:srgbClr val="DD4A68"/>
                </a:solidFill>
                <a:latin typeface="Liberation Mono"/>
              </a:rPr>
              <a:t>REPEAT</a:t>
            </a:r>
            <a:r>
              <a:rPr lang="en-IN" dirty="0">
                <a:solidFill>
                  <a:schemeClr val="tx1">
                    <a:lumMod val="65000"/>
                    <a:lumOff val="35000"/>
                  </a:schemeClr>
                </a:solidFill>
                <a:latin typeface="Liberation Mono"/>
              </a:rPr>
              <a:t>(</a:t>
            </a:r>
            <a:r>
              <a:rPr lang="en-IN" dirty="0">
                <a:latin typeface="Liberation Mono"/>
              </a:rPr>
              <a:t>'*', </a:t>
            </a:r>
            <a:r>
              <a:rPr lang="en-IN" dirty="0">
                <a:solidFill>
                  <a:srgbClr val="DD4A68"/>
                </a:solidFill>
                <a:latin typeface="Liberation Mono"/>
              </a:rPr>
              <a:t>LENGTH</a:t>
            </a:r>
            <a:r>
              <a:rPr lang="en-IN" dirty="0">
                <a:solidFill>
                  <a:schemeClr val="tx1">
                    <a:lumMod val="65000"/>
                    <a:lumOff val="35000"/>
                  </a:schemeClr>
                </a:solidFill>
                <a:latin typeface="Liberation Mono"/>
              </a:rPr>
              <a:t>(</a:t>
            </a:r>
            <a:r>
              <a:rPr lang="en-IN" dirty="0">
                <a:latin typeface="Liberation Mono"/>
              </a:rPr>
              <a:t>emailid</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endParaRPr lang="en-US" dirty="0">
              <a:solidFill>
                <a:schemeClr val="tx1">
                  <a:lumMod val="65000"/>
                  <a:lumOff val="35000"/>
                </a:schemeClr>
              </a:solidFill>
              <a:latin typeface="Liberation Mono"/>
            </a:endParaRPr>
          </a:p>
        </p:txBody>
      </p:sp>
    </p:spTree>
    <p:extLst>
      <p:ext uri="{BB962C8B-B14F-4D97-AF65-F5344CB8AC3E}">
        <p14:creationId xmlns:p14="http://schemas.microsoft.com/office/powerpoint/2010/main" xmlns="" val="9810627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087908960"/>
              </p:ext>
            </p:extLst>
          </p:nvPr>
        </p:nvGraphicFramePr>
        <p:xfrm>
          <a:off x="406800" y="612000"/>
          <a:ext cx="11376000" cy="3309195"/>
        </p:xfrm>
        <a:graphic>
          <a:graphicData uri="http://schemas.openxmlformats.org/drawingml/2006/table">
            <a:tbl>
              <a:tblPr firstRow="1" bandRow="1">
                <a:tableStyleId>{7E9639D4-E3E2-4D34-9284-5A2195B3D0D7}</a:tableStyleId>
              </a:tblPr>
              <a:tblGrid>
                <a:gridCol w="2559600">
                  <a:extLst>
                    <a:ext uri="{9D8B030D-6E8A-4147-A177-3AD203B41FA5}">
                      <a16:colId xmlns:a16="http://schemas.microsoft.com/office/drawing/2014/main" xmlns="" val="20000"/>
                    </a:ext>
                  </a:extLst>
                </a:gridCol>
                <a:gridCol w="8816400">
                  <a:extLst>
                    <a:ext uri="{9D8B030D-6E8A-4147-A177-3AD203B41FA5}">
                      <a16:colId xmlns:a16="http://schemas.microsoft.com/office/drawing/2014/main" xmlns=""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LEFT(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leftmost len characters from the string str, or NULL if any argument is NULL.</a:t>
                      </a:r>
                    </a:p>
                  </a:txBody>
                  <a:tcPr marL="68580" marR="68580" marT="0" marB="0" anchor="ctr"/>
                </a:tc>
                <a:extLst>
                  <a:ext uri="{0D108BD9-81ED-4DB2-BD59-A6C34878D82A}">
                    <a16:rowId xmlns:a16="http://schemas.microsoft.com/office/drawing/2014/main" xmlns="" val="14840175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RIGHT(</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rightmost len characters from the string str, or NULL if any argument is NULL.</a:t>
                      </a:r>
                    </a:p>
                  </a:txBody>
                  <a:tcPr marL="68580" marR="68580" marT="0" marB="0" anchor="ctr"/>
                </a:tc>
                <a:extLst>
                  <a:ext uri="{0D108BD9-81ED-4DB2-BD59-A6C34878D82A}">
                    <a16:rowId xmlns:a16="http://schemas.microsoft.com/office/drawing/2014/main" xmlns="" val="18377127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LTRIM(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space characters removed.</a:t>
                      </a:r>
                    </a:p>
                  </a:txBody>
                  <a:tcPr marL="68580" marR="68580" marT="0" marB="0" anchor="ctr"/>
                </a:tc>
                <a:extLst>
                  <a:ext uri="{0D108BD9-81ED-4DB2-BD59-A6C34878D82A}">
                    <a16:rowId xmlns:a16="http://schemas.microsoft.com/office/drawing/2014/main" xmlns="" val="72495441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trailing space characters removed.</a:t>
                      </a:r>
                    </a:p>
                  </a:txBody>
                  <a:tcPr marL="68580" marR="68580" marT="0" marB="0" anchor="ctr"/>
                </a:tc>
                <a:extLst>
                  <a:ext uri="{0D108BD9-81ED-4DB2-BD59-A6C34878D82A}">
                    <a16:rowId xmlns:a16="http://schemas.microsoft.com/office/drawing/2014/main" xmlns="" val="296001412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TRIM(</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string str with leading and trailing space characters removed.</a:t>
                      </a:r>
                    </a:p>
                  </a:txBody>
                  <a:tcPr marL="68580" marR="68580" marT="0" marB="0" anchor="ctr"/>
                </a:tc>
                <a:extLst>
                  <a:ext uri="{0D108BD9-81ED-4DB2-BD59-A6C34878D82A}">
                    <a16:rowId xmlns:a16="http://schemas.microsoft.com/office/drawing/2014/main" xmlns="" val="66887914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rgbClr val="0077AA"/>
                          </a:solidFill>
                          <a:latin typeface="Liberation Mono"/>
                          <a:ea typeface="+mn-ea"/>
                          <a:cs typeface="+mn-cs"/>
                        </a:rPr>
                        <a:t>  </a:t>
                      </a:r>
                      <a:r>
                        <a:rPr kumimoji="0" lang="en-IN" sz="1800" kern="1200" dirty="0">
                          <a:solidFill>
                            <a:srgbClr val="0077AA"/>
                          </a:solidFill>
                          <a:latin typeface="Liberation Mono"/>
                          <a:ea typeface="+mn-ea"/>
                          <a:cs typeface="+mn-cs"/>
                        </a:rPr>
                        <a:t>BINARY </a:t>
                      </a:r>
                      <a:r>
                        <a:rPr kumimoji="0" lang="en-IN" sz="1800" kern="1200" dirty="0">
                          <a:solidFill>
                            <a:schemeClr val="tx2"/>
                          </a:solidFill>
                          <a:latin typeface="Liberation Mono"/>
                          <a:ea typeface="+mn-ea"/>
                          <a:cs typeface="+mn-cs"/>
                        </a:rPr>
                        <a:t>value</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Convert a value to a binary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646271107"/>
                  </a:ext>
                </a:extLst>
              </a:tr>
            </a:tbl>
          </a:graphicData>
        </a:graphic>
      </p:graphicFrame>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7" name="TextBox 6">
            <a:extLst>
              <a:ext uri="{FF2B5EF4-FFF2-40B4-BE49-F238E27FC236}">
                <a16:creationId xmlns:a16="http://schemas.microsoft.com/office/drawing/2014/main" xmlns="" id="{F818F7A9-D8D8-4311-A8A8-327DE0AA6BCF}"/>
              </a:ext>
            </a:extLst>
          </p:cNvPr>
          <p:cNvSpPr txBox="1"/>
          <p:nvPr/>
        </p:nvSpPr>
        <p:spPr>
          <a:xfrm>
            <a:off x="406800" y="3933056"/>
            <a:ext cx="11376000" cy="276998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a:t>
            </a:r>
            <a:r>
              <a:rPr lang="en-US" dirty="0">
                <a:solidFill>
                  <a:srgbClr val="DD4A68"/>
                </a:solidFill>
                <a:latin typeface="Liberation Mono"/>
              </a:rPr>
              <a:t>BINARY</a:t>
            </a:r>
            <a:r>
              <a:rPr lang="en-US" dirty="0">
                <a:latin typeface="Liberation Mono"/>
              </a:rPr>
              <a:t> ename  </a:t>
            </a:r>
            <a:r>
              <a:rPr lang="en-US" dirty="0">
                <a:solidFill>
                  <a:srgbClr val="0077AA"/>
                </a:solidFill>
                <a:latin typeface="Liberation Mono"/>
                <a:cs typeface="Times New Roman" panose="02020603050405020304" pitchFamily="18" charset="0"/>
              </a:rPr>
              <a:t>FROM</a:t>
            </a:r>
            <a:r>
              <a:rPr lang="en-US" dirty="0">
                <a:latin typeface="Liberation Mono"/>
              </a:rPr>
              <a:t> emp;</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solidFill>
                  <a:srgbClr val="0077AA"/>
                </a:solidFill>
                <a:latin typeface="Liberation Mono"/>
                <a:cs typeface="Times New Roman" panose="02020603050405020304" pitchFamily="18" charset="0"/>
              </a:rPr>
              <a:t> </a:t>
            </a:r>
            <a:r>
              <a:rPr lang="en-US" dirty="0">
                <a:latin typeface="Liberation Mono"/>
              </a:rPr>
              <a:t>"Sherlock";</a:t>
            </a:r>
            <a:endParaRPr lang="en-US"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cs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UPPER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LOWER</a:t>
            </a:r>
            <a:r>
              <a:rPr lang="en-US" dirty="0">
                <a:solidFill>
                  <a:schemeClr val="tx1">
                    <a:lumMod val="65000"/>
                    <a:lumOff val="35000"/>
                  </a:schemeClr>
                </a:solidFill>
                <a:latin typeface="Liberation Mono"/>
              </a:rPr>
              <a:t>(</a:t>
            </a:r>
            <a:r>
              <a:rPr lang="en-US" dirty="0">
                <a:latin typeface="Liberation Mono"/>
              </a:rPr>
              <a:t>ename</a:t>
            </a:r>
            <a:r>
              <a:rPr lang="en-US" dirty="0">
                <a:solidFill>
                  <a:schemeClr val="tx1">
                    <a:lumMod val="65000"/>
                    <a:lumOff val="35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 "Title Case" </a:t>
            </a:r>
            <a:r>
              <a:rPr lang="en-US" dirty="0">
                <a:solidFill>
                  <a:srgbClr val="0077AA"/>
                </a:solidFill>
                <a:latin typeface="Liberation Mono"/>
                <a:cs typeface="Times New Roman" panose="02020603050405020304" pitchFamily="18" charset="0"/>
              </a:rPr>
              <a:t>FROM</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emp1 </a:t>
            </a:r>
            <a:r>
              <a:rPr lang="en-US" dirty="0">
                <a:solidFill>
                  <a:srgbClr val="0077AA"/>
                </a:solidFill>
                <a:latin typeface="Liberation Mono"/>
                <a:cs typeface="Times New Roman" panose="02020603050405020304" pitchFamily="18" charset="0"/>
              </a:rPr>
              <a:t>WHERE</a:t>
            </a:r>
            <a:r>
              <a:rPr lang="en-US" dirty="0">
                <a:latin typeface="Liberation Mono"/>
              </a:rPr>
              <a:t> ename = </a:t>
            </a:r>
            <a:r>
              <a:rPr lang="en-US" dirty="0">
                <a:solidFill>
                  <a:srgbClr val="DD4A68"/>
                </a:solidFill>
                <a:latin typeface="Liberation Mono"/>
              </a:rPr>
              <a:t>BINARY</a:t>
            </a:r>
            <a:r>
              <a:rPr lang="en-US" dirty="0">
                <a:latin typeface="Liberation Mono"/>
              </a:rPr>
              <a:t> </a:t>
            </a:r>
            <a:r>
              <a:rPr lang="en-US" dirty="0">
                <a:solidFill>
                  <a:srgbClr val="DD4A68"/>
                </a:solidFill>
                <a:latin typeface="Liberation Mono"/>
              </a:rPr>
              <a:t>CONCAT</a:t>
            </a:r>
            <a:r>
              <a:rPr lang="en-US" dirty="0">
                <a:solidFill>
                  <a:schemeClr val="tx1">
                    <a:lumMod val="65000"/>
                    <a:lumOff val="35000"/>
                  </a:schemeClr>
                </a:solidFill>
                <a:latin typeface="Liberation Mono"/>
              </a:rPr>
              <a:t>(</a:t>
            </a:r>
            <a:r>
              <a:rPr lang="en-US" dirty="0">
                <a:solidFill>
                  <a:srgbClr val="DD4A68"/>
                </a:solidFill>
                <a:latin typeface="Liberation Mono"/>
              </a:rPr>
              <a:t>UCASE</a:t>
            </a:r>
            <a:r>
              <a:rPr lang="en-US" dirty="0">
                <a:solidFill>
                  <a:schemeClr val="tx1">
                    <a:lumMod val="65000"/>
                    <a:lumOff val="35000"/>
                  </a:schemeClr>
                </a:solidFill>
                <a:latin typeface="Liberation Mono"/>
              </a:rPr>
              <a:t>(</a:t>
            </a:r>
            <a:r>
              <a:rPr lang="en-US" dirty="0">
                <a:solidFill>
                  <a:srgbClr val="DD4A68"/>
                </a:solidFill>
                <a:latin typeface="Liberation Mono"/>
              </a:rPr>
              <a:t>LEFT</a:t>
            </a:r>
            <a:r>
              <a:rPr lang="en-US" dirty="0">
                <a:solidFill>
                  <a:schemeClr val="tx1">
                    <a:lumMod val="65000"/>
                    <a:lumOff val="35000"/>
                  </a:schemeClr>
                </a:solidFill>
                <a:latin typeface="Liberation Mono"/>
              </a:rPr>
              <a:t>(</a:t>
            </a:r>
            <a:r>
              <a:rPr lang="en-US" dirty="0">
                <a:latin typeface="Liberation Mono"/>
              </a:rPr>
              <a:t>ename, 1</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LCASE</a:t>
            </a:r>
            <a:r>
              <a:rPr lang="en-US" dirty="0">
                <a:solidFill>
                  <a:schemeClr val="tx1">
                    <a:lumMod val="65000"/>
                    <a:lumOff val="35000"/>
                  </a:schemeClr>
                </a:solidFill>
                <a:latin typeface="Liberation Mono"/>
              </a:rPr>
              <a:t>(</a:t>
            </a:r>
            <a:r>
              <a:rPr lang="en-US" dirty="0">
                <a:solidFill>
                  <a:srgbClr val="DD4A68"/>
                </a:solidFill>
                <a:latin typeface="Liberation Mono"/>
              </a:rPr>
              <a:t>SUBSTRING</a:t>
            </a:r>
            <a:r>
              <a:rPr lang="en-US" dirty="0">
                <a:solidFill>
                  <a:schemeClr val="tx1">
                    <a:lumMod val="65000"/>
                    <a:lumOff val="35000"/>
                  </a:schemeClr>
                </a:solidFill>
                <a:latin typeface="Liberation Mono"/>
              </a:rPr>
              <a:t>(</a:t>
            </a:r>
            <a:r>
              <a:rPr lang="en-US" dirty="0">
                <a:latin typeface="Liberation Mono"/>
              </a:rPr>
              <a:t>ename, 2</a:t>
            </a:r>
            <a:r>
              <a:rPr lang="en-US" dirty="0">
                <a:solidFill>
                  <a:schemeClr val="tx1">
                    <a:lumMod val="65000"/>
                    <a:lumOff val="35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xmlns="" val="2143790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894292196"/>
              </p:ext>
            </p:extLst>
          </p:nvPr>
        </p:nvGraphicFramePr>
        <p:xfrm>
          <a:off x="406800" y="612000"/>
          <a:ext cx="11376000" cy="4238412"/>
        </p:xfrm>
        <a:graphic>
          <a:graphicData uri="http://schemas.openxmlformats.org/drawingml/2006/table">
            <a:tbl>
              <a:tblPr firstRow="1" bandRow="1">
                <a:tableStyleId>{7E9639D4-E3E2-4D34-9284-5A2195B3D0D7}</a:tableStyleId>
              </a:tblPr>
              <a:tblGrid>
                <a:gridCol w="3057300">
                  <a:extLst>
                    <a:ext uri="{9D8B030D-6E8A-4147-A177-3AD203B41FA5}">
                      <a16:colId xmlns:a16="http://schemas.microsoft.com/office/drawing/2014/main" xmlns="" val="20000"/>
                    </a:ext>
                  </a:extLst>
                </a:gridCol>
                <a:gridCol w="8318700">
                  <a:extLst>
                    <a:ext uri="{9D8B030D-6E8A-4147-A177-3AD203B41FA5}">
                      <a16:colId xmlns:a16="http://schemas.microsoft.com/office/drawing/2014/main" xmlns=""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INSTR(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substr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REPLACE(</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from_str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to_str</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kern="1200" dirty="0">
                          <a:solidFill>
                            <a:srgbClr val="0077AA"/>
                          </a:solidFill>
                          <a:latin typeface="Liberation Mono"/>
                          <a:ea typeface="Times New Roman" panose="02020603050405020304" pitchFamily="18" charset="0"/>
                          <a:cs typeface="+mn-cs"/>
                        </a:rPr>
                        <a:t>SELECT</a:t>
                      </a:r>
                      <a:r>
                        <a:rPr kumimoji="0" lang="en-IN" sz="1800" b="0" kern="1200" dirty="0">
                          <a:solidFill>
                            <a:schemeClr val="tx1"/>
                          </a:solidFill>
                          <a:effectLst/>
                          <a:latin typeface="Liberation Mono"/>
                          <a:ea typeface="Times New Roman" panose="02020603050405020304" pitchFamily="18" charset="0"/>
                          <a:cs typeface="+mn-cs"/>
                        </a:rPr>
                        <a:t> </a:t>
                      </a:r>
                      <a:r>
                        <a:rPr kumimoji="0" lang="en-IN" sz="1800" kern="1200" dirty="0">
                          <a:solidFill>
                            <a:srgbClr val="0077AA"/>
                          </a:solidFill>
                          <a:latin typeface="Liberation Mono"/>
                          <a:ea typeface="Times New Roman" panose="02020603050405020304" pitchFamily="18" charset="0"/>
                          <a:cs typeface="+mn-cs"/>
                        </a:rPr>
                        <a:t>REPLACE</a:t>
                      </a:r>
                      <a:r>
                        <a:rPr kumimoji="0" lang="en-IN" sz="1800" b="0" kern="1200" dirty="0">
                          <a:solidFill>
                            <a:srgbClr val="365860"/>
                          </a:solidFill>
                          <a:effectLst/>
                          <a:latin typeface="Liberation Mono"/>
                          <a:ea typeface="+mn-ea"/>
                          <a:cs typeface="+mn-cs"/>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ea typeface="Times New Roman" panose="02020603050405020304" pitchFamily="18" charset="0"/>
                          <a:cs typeface="+mn-cs"/>
                        </a:rPr>
                        <a:t>, </a:t>
                      </a:r>
                      <a:r>
                        <a:rPr lang="en-IN" sz="1800" kern="1200" dirty="0">
                          <a:solidFill>
                            <a:srgbClr val="669900"/>
                          </a:solidFill>
                          <a:latin typeface="Liberation Mono"/>
                          <a:ea typeface="+mn-ea"/>
                          <a:cs typeface="+mn-cs"/>
                        </a:rPr>
                        <a:t>'x'</a:t>
                      </a:r>
                      <a:r>
                        <a:rPr kumimoji="0" lang="en-IN" sz="1800" b="0" kern="1200" dirty="0">
                          <a:solidFill>
                            <a:srgbClr val="365860"/>
                          </a:solidFill>
                          <a:effectLst/>
                          <a:latin typeface="Liberation Mono"/>
                          <a:ea typeface="+mn-ea"/>
                          <a:cs typeface="+mn-cs"/>
                        </a:rPr>
                        <a:t>)</a:t>
                      </a:r>
                      <a:r>
                        <a:rPr kumimoji="0" lang="en-IN" sz="1800" b="0"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REVERSE(</a:t>
                      </a:r>
                      <a:r>
                        <a:rPr kumimoji="0" lang="en-IN" sz="1800" kern="1200" dirty="0">
                          <a:solidFill>
                            <a:schemeClr val="tx2"/>
                          </a:solidFill>
                          <a:latin typeface="Liberation Mono"/>
                          <a:ea typeface="+mn-ea"/>
                          <a:cs typeface="+mn-cs"/>
                        </a:rPr>
                        <a:t>str</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ea typeface="Times New Roman" panose="02020603050405020304" pitchFamily="18" charset="0"/>
                          <a:cs typeface="+mn-cs"/>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SUBSTR(</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kern="1200" dirty="0">
                          <a:solidFill>
                            <a:schemeClr val="tx1"/>
                          </a:solidFill>
                          <a:effectLst/>
                          <a:latin typeface="Liberation Mono"/>
                          <a:ea typeface="Times New Roman" panose="02020603050405020304" pitchFamily="18" charset="0"/>
                          <a:cs typeface="+mn-cs"/>
                        </a:rPr>
                        <a:t>SUBSTR() is a synonym for SUBSTRING().</a:t>
                      </a:r>
                      <a:endParaRPr kumimoji="0" lang="en-IN" sz="1800" b="1" kern="1200" dirty="0">
                        <a:solidFill>
                          <a:schemeClr val="tx1"/>
                        </a:solidFill>
                        <a:effectLst/>
                        <a:latin typeface="Liberation Mono"/>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rgbClr val="FF0000"/>
                          </a:solidFill>
                          <a:effectLst/>
                          <a:latin typeface="Liberation Mono"/>
                          <a:ea typeface="Times New Roman" panose="02020603050405020304" pitchFamily="18" charset="0"/>
                          <a:cs typeface="+mn-cs"/>
                        </a:rPr>
                        <a:t>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6</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kern="1200" dirty="0">
                          <a:solidFill>
                            <a:srgbClr val="0077AA"/>
                          </a:solidFill>
                          <a:latin typeface="Liberation Mono"/>
                          <a:ea typeface="Times New Roman" panose="02020603050405020304" pitchFamily="18" charset="0"/>
                          <a:cs typeface="+mn-cs"/>
                        </a:rPr>
                        <a:t>SELECT</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kern="1200" dirty="0">
                          <a:solidFill>
                            <a:srgbClr val="0077AA"/>
                          </a:solidFill>
                          <a:latin typeface="Liberation Mono"/>
                          <a:ea typeface="Times New Roman" panose="02020603050405020304" pitchFamily="18" charset="0"/>
                          <a:cs typeface="+mn-cs"/>
                        </a:rPr>
                        <a:t>SUBSTR</a:t>
                      </a:r>
                      <a:r>
                        <a:rPr kumimoji="0" lang="en-US" sz="1800" b="0" kern="1200" dirty="0">
                          <a:solidFill>
                            <a:schemeClr val="tx1"/>
                          </a:solidFill>
                          <a:effectLst/>
                          <a:latin typeface="Liberation Mono"/>
                          <a:ea typeface="Times New Roman" panose="02020603050405020304" pitchFamily="18" charset="0"/>
                          <a:cs typeface="+mn-cs"/>
                        </a:rPr>
                        <a:t> </a:t>
                      </a:r>
                      <a:r>
                        <a:rPr kumimoji="0" lang="en-US" sz="1800" b="0" kern="1200" dirty="0">
                          <a:solidFill>
                            <a:srgbClr val="365860"/>
                          </a:solidFill>
                          <a:effectLst/>
                          <a:latin typeface="Liberation Mono"/>
                          <a:ea typeface="+mn-ea"/>
                          <a:cs typeface="+mn-cs"/>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ea typeface="Times New Roman" panose="02020603050405020304" pitchFamily="18" charset="0"/>
                          <a:cs typeface="+mn-cs"/>
                        </a:rPr>
                        <a:t>, -4, 4</a:t>
                      </a:r>
                      <a:r>
                        <a:rPr kumimoji="0" lang="en-US" sz="1800" b="0" kern="1200" dirty="0">
                          <a:solidFill>
                            <a:srgbClr val="365860"/>
                          </a:solidFill>
                          <a:effectLst/>
                          <a:latin typeface="Liberation Mono"/>
                          <a:ea typeface="+mn-ea"/>
                          <a:cs typeface="+mn-cs"/>
                        </a:rPr>
                        <a:t>)</a:t>
                      </a:r>
                      <a:r>
                        <a:rPr kumimoji="0" lang="en-US" sz="1800" b="0" kern="1200" dirty="0">
                          <a:solidFill>
                            <a:schemeClr val="tx1"/>
                          </a:solidFill>
                          <a:effectLst/>
                          <a:latin typeface="Liberation Mono"/>
                          <a:ea typeface="Times New Roman" panose="02020603050405020304" pitchFamily="18" charset="0"/>
                          <a:cs typeface="+mn-cs"/>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MID(</a:t>
                      </a:r>
                      <a:r>
                        <a:rPr kumimoji="0" lang="en-IN" sz="1800" kern="1200" dirty="0">
                          <a:solidFill>
                            <a:schemeClr val="tx2"/>
                          </a:solidFill>
                          <a:latin typeface="Liberation Mono"/>
                          <a:ea typeface="+mn-ea"/>
                          <a:cs typeface="+mn-cs"/>
                        </a:rPr>
                        <a:t>str</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pos</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len</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ea typeface="Times New Roman" panose="02020603050405020304" pitchFamily="18" charset="0"/>
                          <a:cs typeface="+mn-cs"/>
                        </a:rPr>
                        <a:t>MID function </a:t>
                      </a:r>
                      <a:r>
                        <a:rPr kumimoji="0" lang="en-IN" sz="1800" b="1" kern="1200" dirty="0">
                          <a:solidFill>
                            <a:schemeClr val="tx1"/>
                          </a:solidFill>
                          <a:effectLst/>
                          <a:latin typeface="Liberation Mono"/>
                          <a:ea typeface="Times New Roman" panose="02020603050405020304" pitchFamily="18" charset="0"/>
                          <a:cs typeface="+mn-cs"/>
                        </a:rPr>
                        <a:t>is a synonym for </a:t>
                      </a:r>
                      <a:r>
                        <a:rPr kumimoji="0" lang="en-IN" sz="1800" kern="1200" dirty="0">
                          <a:solidFill>
                            <a:srgbClr val="0077AA"/>
                          </a:solidFill>
                          <a:latin typeface="Liberation Mono"/>
                          <a:ea typeface="+mn-ea"/>
                          <a:cs typeface="+mn-cs"/>
                        </a:rPr>
                        <a:t>SUBSTRING</a:t>
                      </a:r>
                      <a:r>
                        <a:rPr kumimoji="0" lang="en-IN" sz="1800" b="1" kern="1200" dirty="0">
                          <a:solidFill>
                            <a:schemeClr val="tx1"/>
                          </a:solidFill>
                          <a:effectLst/>
                          <a:latin typeface="Liberation Mono"/>
                          <a:ea typeface="Times New Roman" panose="02020603050405020304" pitchFamily="18" charset="0"/>
                          <a:cs typeface="+mn-cs"/>
                        </a:rPr>
                        <a:t>.</a:t>
                      </a:r>
                    </a:p>
                  </a:txBody>
                  <a:tcPr marL="68580" marR="68580" marT="0" marB="0" anchor="ctr"/>
                </a:tc>
                <a:extLst>
                  <a:ext uri="{0D108BD9-81ED-4DB2-BD59-A6C34878D82A}">
                    <a16:rowId xmlns:a16="http://schemas.microsoft.com/office/drawing/2014/main" xmlns="" val="10006"/>
                  </a:ext>
                </a:extLst>
              </a:tr>
            </a:tbl>
          </a:graphicData>
        </a:graphic>
      </p:graphicFrame>
      <p:sp>
        <p:nvSpPr>
          <p:cNvPr id="2" name="Rectangle 1">
            <a:extLst>
              <a:ext uri="{FF2B5EF4-FFF2-40B4-BE49-F238E27FC236}">
                <a16:creationId xmlns:a16="http://schemas.microsoft.com/office/drawing/2014/main" xmlns="" id="{5A2E6590-11F4-413D-B803-7C7FD2539C3B}"/>
              </a:ext>
            </a:extLst>
          </p:cNvPr>
          <p:cNvSpPr/>
          <p:nvPr/>
        </p:nvSpPr>
        <p:spPr>
          <a:xfrm>
            <a:off x="406800" y="4797152"/>
            <a:ext cx="11376000" cy="138499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ename, job, </a:t>
            </a:r>
            <a:r>
              <a:rPr lang="en-IN" dirty="0">
                <a:solidFill>
                  <a:srgbClr val="DD4A68"/>
                </a:solidFill>
                <a:latin typeface="Liberation Mono"/>
              </a:rPr>
              <a:t>IF</a:t>
            </a:r>
            <a:r>
              <a:rPr lang="en-IN" dirty="0">
                <a:solidFill>
                  <a:schemeClr val="tx1">
                    <a:lumMod val="65000"/>
                    <a:lumOff val="35000"/>
                  </a:schemeClr>
                </a:solidFill>
                <a:latin typeface="Liberation Mono"/>
              </a:rPr>
              <a:t>(</a:t>
            </a:r>
            <a:r>
              <a:rPr lang="en-IN" dirty="0">
                <a:solidFill>
                  <a:srgbClr val="DD4A68"/>
                </a:solidFill>
                <a:latin typeface="Liberation Mono"/>
              </a:rPr>
              <a:t>ISNULL</a:t>
            </a:r>
            <a:r>
              <a:rPr lang="en-IN" dirty="0">
                <a:solidFill>
                  <a:schemeClr val="tx1">
                    <a:lumMod val="65000"/>
                    <a:lumOff val="35000"/>
                  </a:schemeClr>
                </a:solidFill>
                <a:latin typeface="Liberation Mono"/>
              </a:rPr>
              <a:t>(</a:t>
            </a:r>
            <a:r>
              <a:rPr lang="en-IN" dirty="0">
                <a:latin typeface="Liberation Mono"/>
              </a:rPr>
              <a:t>phone</a:t>
            </a:r>
            <a:r>
              <a:rPr lang="en-IN" dirty="0">
                <a:solidFill>
                  <a:schemeClr val="tx1">
                    <a:lumMod val="65000"/>
                    <a:lumOff val="35000"/>
                  </a:schemeClr>
                </a:solidFill>
                <a:latin typeface="Liberation Mono"/>
              </a:rPr>
              <a:t>)</a:t>
            </a:r>
            <a:r>
              <a:rPr lang="en-IN" dirty="0">
                <a:latin typeface="Liberation Mono"/>
              </a:rPr>
              <a:t>, </a:t>
            </a:r>
            <a:r>
              <a:rPr lang="en-IN" dirty="0">
                <a:solidFill>
                  <a:srgbClr val="669900"/>
                </a:solidFill>
                <a:latin typeface="Liberation Mono"/>
              </a:rPr>
              <a:t>'**********'</a:t>
            </a:r>
            <a:r>
              <a:rPr lang="en-IN" dirty="0">
                <a:latin typeface="Liberation Mono"/>
              </a:rPr>
              <a:t>, </a:t>
            </a:r>
            <a:r>
              <a:rPr lang="en-IN" dirty="0">
                <a:solidFill>
                  <a:srgbClr val="DD4A68"/>
                </a:solidFill>
                <a:latin typeface="Liberation Mono"/>
              </a:rPr>
              <a:t>RPAD</a:t>
            </a:r>
            <a:r>
              <a:rPr lang="en-IN" dirty="0">
                <a:solidFill>
                  <a:schemeClr val="tx1">
                    <a:lumMod val="65000"/>
                    <a:lumOff val="35000"/>
                  </a:schemeClr>
                </a:solidFill>
                <a:latin typeface="Liberation Mono"/>
              </a:rPr>
              <a:t>(</a:t>
            </a:r>
            <a:r>
              <a:rPr lang="en-IN" dirty="0">
                <a:solidFill>
                  <a:srgbClr val="DD4A68"/>
                </a:solidFill>
                <a:latin typeface="Liberation Mono"/>
              </a:rPr>
              <a:t>LEFT</a:t>
            </a:r>
            <a:r>
              <a:rPr lang="en-IN" dirty="0">
                <a:solidFill>
                  <a:schemeClr val="tx1">
                    <a:lumMod val="65000"/>
                    <a:lumOff val="35000"/>
                  </a:schemeClr>
                </a:solidFill>
                <a:latin typeface="Liberation Mono"/>
              </a:rPr>
              <a:t>(</a:t>
            </a:r>
            <a:r>
              <a:rPr lang="en-IN" dirty="0">
                <a:latin typeface="Liberation Mono"/>
              </a:rPr>
              <a:t>phone, 4</a:t>
            </a:r>
            <a:r>
              <a:rPr lang="en-IN" dirty="0">
                <a:solidFill>
                  <a:srgbClr val="365860"/>
                </a:solidFill>
                <a:latin typeface="Liberation Mono"/>
              </a:rPr>
              <a:t>)</a:t>
            </a:r>
            <a:r>
              <a:rPr lang="en-IN" dirty="0">
                <a:latin typeface="Liberation Mono"/>
              </a:rPr>
              <a:t>, 10, </a:t>
            </a:r>
            <a:r>
              <a:rPr lang="en-IN" dirty="0">
                <a:solidFill>
                  <a:srgbClr val="669900"/>
                </a:solidFill>
                <a:latin typeface="Liberation Mono"/>
              </a:rPr>
              <a:t>'*'</a:t>
            </a:r>
            <a:r>
              <a:rPr lang="en-IN" dirty="0">
                <a:solidFill>
                  <a:schemeClr val="tx1">
                    <a:lumMod val="65000"/>
                    <a:lumOff val="35000"/>
                  </a:schemeClr>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`user name`, </a:t>
            </a:r>
            <a:r>
              <a:rPr lang="en-US" dirty="0">
                <a:solidFill>
                  <a:srgbClr val="DD4A68"/>
                </a:solidFill>
                <a:latin typeface="Liberation Mono"/>
              </a:rPr>
              <a:t>IF</a:t>
            </a:r>
            <a:r>
              <a:rPr lang="en-US" dirty="0">
                <a:solidFill>
                  <a:schemeClr val="tx1">
                    <a:lumMod val="65000"/>
                    <a:lumOff val="35000"/>
                  </a:schemeClr>
                </a:solidFill>
                <a:latin typeface="Liberation Mono"/>
              </a:rPr>
              <a:t>(</a:t>
            </a:r>
            <a:r>
              <a:rPr lang="en-US" dirty="0">
                <a:solidFill>
                  <a:srgbClr val="DD4A68"/>
                </a:solidFill>
                <a:latin typeface="Liberation Mono"/>
              </a:rPr>
              <a:t>LENGTH</a:t>
            </a:r>
            <a:r>
              <a:rPr lang="en-US" dirty="0">
                <a:solidFill>
                  <a:srgbClr val="365860"/>
                </a:solidFill>
                <a:latin typeface="Liberation Mono"/>
              </a:rPr>
              <a:t>(</a:t>
            </a:r>
            <a:r>
              <a:rPr lang="en-US" dirty="0">
                <a:solidFill>
                  <a:srgbClr val="DD4A68"/>
                </a:solidFill>
                <a:latin typeface="Liberation Mono"/>
              </a:rPr>
              <a:t>SUBSTR</a:t>
            </a:r>
            <a:r>
              <a:rPr lang="en-US" dirty="0">
                <a:solidFill>
                  <a:schemeClr val="tx1">
                    <a:lumMod val="65000"/>
                    <a:lumOff val="35000"/>
                  </a:schemeClr>
                </a:solidFill>
                <a:latin typeface="Liberation Mono"/>
              </a:rPr>
              <a:t>(</a:t>
            </a:r>
            <a:r>
              <a:rPr lang="en-US" dirty="0">
                <a:latin typeface="Liberation Mono"/>
              </a:rPr>
              <a:t>`user name`, </a:t>
            </a:r>
            <a:r>
              <a:rPr lang="en-US" dirty="0">
                <a:solidFill>
                  <a:srgbClr val="DD4A68"/>
                </a:solidFill>
                <a:latin typeface="Liberation Mono"/>
              </a:rPr>
              <a:t>INSTR</a:t>
            </a:r>
            <a:r>
              <a:rPr lang="en-US" dirty="0">
                <a:solidFill>
                  <a:schemeClr val="tx1">
                    <a:lumMod val="65000"/>
                    <a:lumOff val="35000"/>
                  </a:schemeClr>
                </a:solidFill>
                <a:latin typeface="Liberation Mono"/>
              </a:rPr>
              <a:t>(</a:t>
            </a:r>
            <a:r>
              <a:rPr lang="en-US" dirty="0">
                <a:latin typeface="Liberation Mono"/>
              </a:rPr>
              <a:t>`user name`," "</a:t>
            </a:r>
            <a:r>
              <a:rPr lang="en-US" dirty="0">
                <a:solidFill>
                  <a:schemeClr val="tx1">
                    <a:lumMod val="65000"/>
                    <a:lumOff val="35000"/>
                  </a:schemeClr>
                </a:solidFill>
                <a:latin typeface="Liberation Mono"/>
              </a:rPr>
              <a:t>)))</a:t>
            </a:r>
            <a:r>
              <a:rPr lang="en-US" dirty="0">
                <a:solidFill>
                  <a:schemeClr val="accent4">
                    <a:lumMod val="50000"/>
                  </a:schemeClr>
                </a:solidFill>
                <a:latin typeface="Liberation Mono"/>
              </a:rPr>
              <a:t>=</a:t>
            </a:r>
            <a:r>
              <a:rPr lang="en-US" dirty="0">
                <a:latin typeface="Liberation Mono"/>
              </a:rPr>
              <a:t>0,"Weak User", `user name`</a:t>
            </a:r>
            <a:r>
              <a:rPr lang="en-US" dirty="0">
                <a:solidFill>
                  <a:schemeClr val="tx1">
                    <a:lumMod val="65000"/>
                    <a:lumOff val="35000"/>
                  </a:schemeClr>
                </a:solidFill>
                <a:latin typeface="Liberation Mono"/>
              </a:rPr>
              <a:t>)</a:t>
            </a:r>
            <a:r>
              <a:rPr lang="en-US" dirty="0">
                <a:latin typeface="Liberation Mono"/>
              </a:rPr>
              <a:t> R1 </a:t>
            </a:r>
            <a:r>
              <a:rPr lang="en-US" dirty="0">
                <a:solidFill>
                  <a:srgbClr val="0077AA"/>
                </a:solidFill>
                <a:latin typeface="Liberation Mono"/>
                <a:cs typeface="Times New Roman" panose="02020603050405020304" pitchFamily="18" charset="0"/>
              </a:rPr>
              <a:t>FROM</a:t>
            </a:r>
            <a:r>
              <a:rPr lang="en-US" dirty="0">
                <a:latin typeface="Liberation Mono"/>
              </a:rPr>
              <a:t> emp;</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Times New Roman" panose="02020603050405020304" pitchFamily="18" charset="0"/>
              </a:rPr>
              <a:t>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solidFill>
                  <a:schemeClr val="tx1">
                    <a:lumMod val="65000"/>
                    <a:lumOff val="35000"/>
                  </a:schemeClr>
                </a:solidFill>
                <a:latin typeface="Liberation Mono"/>
                <a:cs typeface="Times New Roman" panose="02020603050405020304" pitchFamily="18" charset="0"/>
              </a:rPr>
              <a:t>)</a:t>
            </a:r>
            <a:r>
              <a:rPr lang="en-US" dirty="0">
                <a:latin typeface="Liberation Mono"/>
                <a:cs typeface="Times New Roman" panose="02020603050405020304" pitchFamily="18" charset="0"/>
              </a:rPr>
              <a:t> - </a:t>
            </a:r>
            <a:r>
              <a:rPr lang="en-US" dirty="0">
                <a:solidFill>
                  <a:srgbClr val="DD4A68"/>
                </a:solidFill>
                <a:latin typeface="Liberation Mono"/>
              </a:rPr>
              <a:t>LENGTH</a:t>
            </a:r>
            <a:r>
              <a:rPr lang="en-US" dirty="0">
                <a:solidFill>
                  <a:schemeClr val="tx1">
                    <a:lumMod val="65000"/>
                    <a:lumOff val="35000"/>
                  </a:schemeClr>
                </a:solidFill>
                <a:latin typeface="Liberation Mono"/>
              </a:rPr>
              <a:t>(</a:t>
            </a:r>
            <a:r>
              <a:rPr lang="en-US" dirty="0">
                <a:solidFill>
                  <a:srgbClr val="DD4A68"/>
                </a:solidFill>
                <a:latin typeface="Liberation Mono"/>
              </a:rPr>
              <a:t>REPLACE</a:t>
            </a:r>
            <a:r>
              <a:rPr lang="en-US" dirty="0">
                <a:solidFill>
                  <a:schemeClr val="tx1">
                    <a:lumMod val="65000"/>
                    <a:lumOff val="35000"/>
                  </a:schemeClr>
                </a:solidFill>
                <a:latin typeface="Liberation Mono"/>
              </a:rPr>
              <a:t>(</a:t>
            </a:r>
            <a:r>
              <a:rPr lang="en-US" dirty="0">
                <a:solidFill>
                  <a:srgbClr val="669900"/>
                </a:solidFill>
                <a:latin typeface="Liberation Mono"/>
              </a:rPr>
              <a:t>'saleel'</a:t>
            </a:r>
            <a:r>
              <a:rPr lang="en-US" dirty="0">
                <a:latin typeface="Liberation Mono"/>
                <a:cs typeface="Times New Roman" panose="02020603050405020304" pitchFamily="18" charset="0"/>
              </a:rPr>
              <a:t>, </a:t>
            </a:r>
            <a:r>
              <a:rPr lang="en-US" dirty="0">
                <a:solidFill>
                  <a:srgbClr val="669900"/>
                </a:solidFill>
                <a:latin typeface="Liberation Mono"/>
              </a:rPr>
              <a:t>'e'</a:t>
            </a:r>
            <a:r>
              <a:rPr lang="en-US" dirty="0">
                <a:latin typeface="Liberation Mono"/>
                <a:cs typeface="Times New Roman" panose="02020603050405020304" pitchFamily="18" charset="0"/>
              </a:rPr>
              <a:t>, </a:t>
            </a:r>
            <a:r>
              <a:rPr lang="en-US" dirty="0">
                <a:solidFill>
                  <a:srgbClr val="669900"/>
                </a:solidFill>
                <a:latin typeface="Liberation Mono"/>
              </a:rPr>
              <a:t>''</a:t>
            </a:r>
            <a:r>
              <a:rPr lang="en-US" dirty="0">
                <a:solidFill>
                  <a:schemeClr val="tx1">
                    <a:lumMod val="65000"/>
                    <a:lumOff val="35000"/>
                  </a:schemeClr>
                </a:solidFill>
                <a:latin typeface="Liberation Mono"/>
              </a:rPr>
              <a:t>))</a:t>
            </a:r>
            <a:r>
              <a:rPr lang="en-US" dirty="0">
                <a:latin typeface="Liberation Mono"/>
                <a:cs typeface="Times New Roman" panose="02020603050405020304" pitchFamily="18" charset="0"/>
              </a:rPr>
              <a:t>;</a:t>
            </a:r>
          </a:p>
        </p:txBody>
      </p:sp>
    </p:spTree>
    <p:extLst>
      <p:ext uri="{BB962C8B-B14F-4D97-AF65-F5344CB8AC3E}">
        <p14:creationId xmlns:p14="http://schemas.microsoft.com/office/powerpoint/2010/main" xmlns="" val="15498642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string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xmlns="" id="{5A2E6590-11F4-413D-B803-7C7FD2539C3B}"/>
              </a:ext>
            </a:extLst>
          </p:cNvPr>
          <p:cNvSpPr/>
          <p:nvPr/>
        </p:nvSpPr>
        <p:spPr>
          <a:xfrm>
            <a:off x="406800" y="810578"/>
            <a:ext cx="11376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a:t>
            </a:r>
            <a:r>
              <a:rPr lang="en-US" dirty="0">
                <a:solidFill>
                  <a:srgbClr val="DD4A68"/>
                </a:solidFill>
                <a:latin typeface="Liberation Mono"/>
              </a:rPr>
              <a:t>LEFT</a:t>
            </a:r>
            <a:r>
              <a:rPr lang="en-US" dirty="0">
                <a:solidFill>
                  <a:schemeClr val="bg1">
                    <a:lumMod val="50000"/>
                  </a:schemeClr>
                </a:solidFill>
                <a:latin typeface="Liberation Mono"/>
              </a:rPr>
              <a:t>(</a:t>
            </a:r>
            <a:r>
              <a:rPr lang="en-US" dirty="0">
                <a:latin typeface="Liberation Mono"/>
              </a:rPr>
              <a:t>ename, 1</a:t>
            </a:r>
            <a:r>
              <a:rPr lang="en-US" dirty="0">
                <a:solidFill>
                  <a:schemeClr val="bg1">
                    <a:lumMod val="50000"/>
                  </a:schemeClr>
                </a:solidFill>
                <a:latin typeface="Liberation Mono"/>
              </a:rPr>
              <a:t>)</a:t>
            </a:r>
            <a:r>
              <a:rPr lang="en-US" dirty="0">
                <a:latin typeface="Liberation Mono"/>
              </a:rPr>
              <a:t> </a:t>
            </a:r>
            <a:r>
              <a:rPr lang="en-IN"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50000"/>
                  </a:schemeClr>
                </a:solidFill>
                <a:latin typeface="Liberation Mono"/>
              </a:rPr>
              <a:t>(</a:t>
            </a:r>
            <a:r>
              <a:rPr lang="en-US" dirty="0">
                <a:solidFill>
                  <a:srgbClr val="669900"/>
                </a:solidFill>
                <a:latin typeface="Liberation Mono"/>
              </a:rPr>
              <a:t>'a'</a:t>
            </a:r>
            <a:r>
              <a:rPr lang="en-US" dirty="0">
                <a:latin typeface="Liberation Mono"/>
              </a:rPr>
              <a:t>, </a:t>
            </a:r>
            <a:r>
              <a:rPr lang="en-US" dirty="0">
                <a:solidFill>
                  <a:srgbClr val="669900"/>
                </a:solidFill>
                <a:latin typeface="Liberation Mono"/>
              </a:rPr>
              <a:t>'e'</a:t>
            </a:r>
            <a:r>
              <a:rPr lang="en-US" dirty="0">
                <a:latin typeface="Liberation Mono"/>
              </a:rPr>
              <a:t>, </a:t>
            </a:r>
            <a:r>
              <a:rPr lang="en-US" dirty="0">
                <a:solidFill>
                  <a:srgbClr val="669900"/>
                </a:solidFill>
                <a:latin typeface="Liberation Mono"/>
              </a:rPr>
              <a:t>'o'</a:t>
            </a:r>
            <a:r>
              <a:rPr lang="en-US" dirty="0">
                <a:latin typeface="Liberation Mono"/>
              </a:rPr>
              <a:t>, </a:t>
            </a:r>
            <a:r>
              <a:rPr lang="en-US" dirty="0">
                <a:solidFill>
                  <a:srgbClr val="669900"/>
                </a:solidFill>
                <a:latin typeface="Liberation Mono"/>
              </a:rPr>
              <a:t>'i'</a:t>
            </a:r>
            <a:r>
              <a:rPr lang="en-US" dirty="0">
                <a:latin typeface="Liberation Mono"/>
              </a:rPr>
              <a:t>, </a:t>
            </a:r>
            <a:r>
              <a:rPr lang="en-US" dirty="0">
                <a:solidFill>
                  <a:srgbClr val="669900"/>
                </a:solidFill>
                <a:latin typeface="Liberation Mono"/>
              </a:rPr>
              <a:t>'u'</a:t>
            </a:r>
            <a:r>
              <a:rPr lang="en-US"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xmlns="" val="19117156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spTree>
    <p:extLst>
      <p:ext uri="{BB962C8B-B14F-4D97-AF65-F5344CB8AC3E}">
        <p14:creationId xmlns:p14="http://schemas.microsoft.com/office/powerpoint/2010/main" xmlns="" val="285416391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2090655473"/>
              </p:ext>
            </p:extLst>
          </p:nvPr>
        </p:nvGraphicFramePr>
        <p:xfrm>
          <a:off x="406800" y="813600"/>
          <a:ext cx="11376000" cy="5565561"/>
        </p:xfrm>
        <a:graphic>
          <a:graphicData uri="http://schemas.openxmlformats.org/drawingml/2006/table">
            <a:tbl>
              <a:tblPr firstRow="1" bandRow="1">
                <a:tableStyleId>{7E9639D4-E3E2-4D34-9284-5A2195B3D0D7}</a:tableStyleId>
              </a:tblPr>
              <a:tblGrid>
                <a:gridCol w="2850190">
                  <a:extLst>
                    <a:ext uri="{9D8B030D-6E8A-4147-A177-3AD203B41FA5}">
                      <a16:colId xmlns:a16="http://schemas.microsoft.com/office/drawing/2014/main" xmlns="" val="20000"/>
                    </a:ext>
                  </a:extLst>
                </a:gridCol>
                <a:gridCol w="8525810">
                  <a:extLst>
                    <a:ext uri="{9D8B030D-6E8A-4147-A177-3AD203B41FA5}">
                      <a16:colId xmlns:a16="http://schemas.microsoft.com/office/drawing/2014/main" xmlns="" val="20001"/>
                    </a:ext>
                  </a:extLst>
                </a:gridCol>
              </a:tblGrid>
              <a:tr h="442383">
                <a:tc>
                  <a:txBody>
                    <a:bodyPr/>
                    <a:lstStyle/>
                    <a:p>
                      <a:r>
                        <a:rPr kumimoji="0" lang="en-US" sz="2000" b="1" kern="1200" dirty="0">
                          <a:solidFill>
                            <a:srgbClr val="B7F7E2"/>
                          </a:solidFill>
                          <a:latin typeface="Arial" panose="020B0604020202020204" pitchFamily="34" charset="0"/>
                          <a:ea typeface="+mn-ea"/>
                          <a:cs typeface="Arial" panose="020B0604020202020204" pitchFamily="34" charset="0"/>
                        </a:rPr>
                        <a:t>Syntax</a:t>
                      </a:r>
                      <a:endParaRPr kumimoji="0" lang="en-IN" sz="2000" b="1" kern="1200" dirty="0">
                        <a:solidFill>
                          <a:srgbClr val="B7F7E2"/>
                        </a:solidFill>
                        <a:latin typeface="Arial" panose="020B0604020202020204" pitchFamily="34" charset="0"/>
                        <a:ea typeface="+mn-ea"/>
                        <a:cs typeface="Arial" panose="020B0604020202020204" pitchFamily="34" charset="0"/>
                      </a:endParaRPr>
                    </a:p>
                  </a:txBody>
                  <a:tcPr>
                    <a:solidFill>
                      <a:srgbClr val="006C86"/>
                    </a:solidFill>
                  </a:tcPr>
                </a:tc>
                <a:tc>
                  <a:txBody>
                    <a:bodyPr/>
                    <a:lstStyle/>
                    <a:p>
                      <a:r>
                        <a:rPr kumimoji="0" lang="en-IN" sz="2000" b="1" kern="1200" dirty="0">
                          <a:solidFill>
                            <a:srgbClr val="B7F7E2"/>
                          </a:solidFill>
                          <a:latin typeface="Arial" panose="020B0604020202020204" pitchFamily="34" charset="0"/>
                          <a:ea typeface="+mn-ea"/>
                          <a:cs typeface="Arial" panose="020B0604020202020204" pitchFamily="34" charset="0"/>
                        </a:rPr>
                        <a:t>Result</a:t>
                      </a:r>
                    </a:p>
                  </a:txBody>
                  <a:tcPr>
                    <a:solidFill>
                      <a:srgbClr val="006C86"/>
                    </a:solidFill>
                  </a:tcPr>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ABS(</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absolute value of X.</a:t>
                      </a:r>
                    </a:p>
                  </a:txBody>
                  <a:tcPr marL="68580" marR="68580"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CEIL() is a synonym for CEILING().</a:t>
                      </a:r>
                    </a:p>
                  </a:txBody>
                  <a:tcPr marL="68580" marR="68580"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CEILING(</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CEIL value.</a:t>
                      </a:r>
                    </a:p>
                  </a:txBody>
                  <a:tcPr marL="68580" marR="68580"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FLOOR(</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FLOOR value.</a:t>
                      </a:r>
                    </a:p>
                  </a:txBody>
                  <a:tcPr marL="68580" marR="68580"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rgbClr val="0077AA"/>
                          </a:solidFill>
                          <a:latin typeface="Liberation Mono"/>
                          <a:ea typeface="+mn-ea"/>
                          <a:cs typeface="+mn-cs"/>
                        </a:rPr>
                        <a:t>  MOD(</a:t>
                      </a:r>
                      <a:r>
                        <a:rPr kumimoji="0" lang="pt-BR" sz="1800" kern="1200" dirty="0">
                          <a:solidFill>
                            <a:schemeClr val="tx2"/>
                          </a:solidFill>
                          <a:latin typeface="Liberation Mono"/>
                          <a:ea typeface="+mn-ea"/>
                          <a:cs typeface="+mn-cs"/>
                        </a:rPr>
                        <a:t>n</a:t>
                      </a:r>
                      <a:r>
                        <a:rPr kumimoji="0" lang="pt-BR" sz="1800" kern="1200" dirty="0">
                          <a:solidFill>
                            <a:schemeClr val="tx1"/>
                          </a:solidFill>
                          <a:latin typeface="Liberation Mono"/>
                          <a:ea typeface="+mn-ea"/>
                          <a:cs typeface="+mn-cs"/>
                        </a:rPr>
                        <a:t>,</a:t>
                      </a:r>
                      <a:r>
                        <a:rPr kumimoji="0" lang="pt-BR" sz="1800" kern="1200" dirty="0">
                          <a:solidFill>
                            <a:schemeClr val="tx2"/>
                          </a:solidFill>
                          <a:latin typeface="Liberation Mono"/>
                          <a:ea typeface="+mn-ea"/>
                          <a:cs typeface="+mn-cs"/>
                        </a:rPr>
                        <a:t> m</a:t>
                      </a:r>
                      <a:r>
                        <a:rPr kumimoji="0" lang="pt-BR" sz="1800" kern="1200" dirty="0">
                          <a:solidFill>
                            <a:srgbClr val="0077AA"/>
                          </a:solidFill>
                          <a:latin typeface="Liberation Mono"/>
                          <a:ea typeface="+mn-ea"/>
                          <a:cs typeface="+mn-cs"/>
                        </a:rPr>
                        <a:t>)</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 </a:t>
                      </a:r>
                      <a:r>
                        <a:rPr kumimoji="0" lang="pt-BR" sz="1800" kern="1200" dirty="0">
                          <a:solidFill>
                            <a:schemeClr val="tx2"/>
                          </a:solidFill>
                          <a:latin typeface="Liberation Mono"/>
                          <a:ea typeface="+mn-ea"/>
                          <a:cs typeface="+mn-cs"/>
                        </a:rPr>
                        <a:t>m</a:t>
                      </a:r>
                      <a:r>
                        <a:rPr kumimoji="0" lang="pt-BR" sz="1800" kern="1200" dirty="0">
                          <a:solidFill>
                            <a:schemeClr val="tx1"/>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2"/>
                          </a:solidFill>
                          <a:latin typeface="Liberation Mono"/>
                          <a:ea typeface="+mn-ea"/>
                          <a:cs typeface="+mn-cs"/>
                        </a:rPr>
                        <a:t>  n</a:t>
                      </a:r>
                      <a:r>
                        <a:rPr kumimoji="0" lang="pt-BR" sz="1800" kern="1200" dirty="0">
                          <a:solidFill>
                            <a:srgbClr val="0077AA"/>
                          </a:solidFill>
                          <a:latin typeface="Liberation Mono"/>
                          <a:ea typeface="+mn-ea"/>
                          <a:cs typeface="+mn-cs"/>
                        </a:rPr>
                        <a:t> MOD </a:t>
                      </a:r>
                      <a:r>
                        <a:rPr kumimoji="0" lang="pt-BR" sz="1800" kern="1200" dirty="0">
                          <a:solidFill>
                            <a:schemeClr val="tx2"/>
                          </a:solidFill>
                          <a:latin typeface="Liberation Mono"/>
                          <a:ea typeface="+mn-ea"/>
                          <a:cs typeface="+mn-cs"/>
                        </a:rPr>
                        <a:t>m</a:t>
                      </a:r>
                      <a:endParaRPr kumimoji="0" lang="en-IN" sz="1800" kern="1200" dirty="0">
                        <a:solidFill>
                          <a:srgbClr val="0077AA"/>
                        </a:solidFill>
                        <a:latin typeface="Liberation Mono"/>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remainder of N divided by M. MOD(N,0) returns NULL.</a:t>
                      </a:r>
                    </a:p>
                  </a:txBody>
                  <a:tcPr marL="68580" marR="68580"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POWER(</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y</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This is a synonym for POW().</a:t>
                      </a:r>
                    </a:p>
                  </a:txBody>
                  <a:tcPr marL="68580" marR="68580" marT="0" marB="0" anchor="ctr"/>
                </a:tc>
                <a:extLst>
                  <a:ext uri="{0D108BD9-81ED-4DB2-BD59-A6C34878D82A}">
                    <a16:rowId xmlns:a16="http://schemas.microsoft.com/office/drawing/2014/main" xmlns="" val="1000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RAND()</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a random floating-point value</a:t>
                      </a:r>
                    </a:p>
                  </a:txBody>
                  <a:tcPr marL="68580" marR="68580" marT="0" marB="0" anchor="ctr"/>
                </a:tc>
                <a:extLst>
                  <a:ext uri="{0D108BD9-81ED-4DB2-BD59-A6C34878D82A}">
                    <a16:rowId xmlns:a16="http://schemas.microsoft.com/office/drawing/2014/main" xmlns="" val="82365756"/>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rgbClr val="0077AA"/>
                          </a:solidFill>
                          <a:latin typeface="Liberation Mon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ROUND(</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Rounds the argument X to D decimal places. The rounding algorithm depends on the data type of X. D defaults to 0 if not specified.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24997977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  TRUNCATE(</a:t>
                      </a:r>
                      <a:r>
                        <a:rPr kumimoji="0" lang="en-IN" sz="1800" kern="1200" dirty="0">
                          <a:solidFill>
                            <a:schemeClr val="tx2"/>
                          </a:solidFill>
                          <a:latin typeface="Liberation Mono"/>
                          <a:ea typeface="+mn-ea"/>
                          <a:cs typeface="+mn-cs"/>
                        </a:rPr>
                        <a:t>x</a:t>
                      </a:r>
                      <a:r>
                        <a:rPr kumimoji="0" lang="en-IN" sz="1800" kern="1200" dirty="0">
                          <a:solidFill>
                            <a:schemeClr val="tx1"/>
                          </a:solidFill>
                          <a:latin typeface="Liberation Mono"/>
                          <a:ea typeface="+mn-ea"/>
                          <a:cs typeface="+mn-cs"/>
                        </a:rPr>
                        <a:t>,</a:t>
                      </a:r>
                      <a:r>
                        <a:rPr kumimoji="0" lang="en-IN" sz="1800" kern="1200" dirty="0">
                          <a:solidFill>
                            <a:schemeClr val="tx2"/>
                          </a:solidFill>
                          <a:latin typeface="Liberation Mono"/>
                          <a:ea typeface="+mn-ea"/>
                          <a:cs typeface="+mn-cs"/>
                        </a:rPr>
                        <a:t> d</a:t>
                      </a:r>
                      <a:r>
                        <a:rPr kumimoji="0" lang="en-IN" sz="1800" kern="1200" dirty="0">
                          <a:solidFill>
                            <a:srgbClr val="0077AA"/>
                          </a:solidFill>
                          <a:latin typeface="Liberation Mono"/>
                          <a:ea typeface="+mn-ea"/>
                          <a:cs typeface="+mn-cs"/>
                        </a:rPr>
                        <a: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ea typeface="Times New Roman" panose="02020603050405020304" pitchFamily="18" charset="0"/>
                          <a:cs typeface="+mn-cs"/>
                        </a:rPr>
                        <a:t>Returns the number X, truncated to D decimal places. If D is 0, the result has no decimal point or fractional part. D can be negative to cause D digits left of the decimal point of the value X to become zero.</a:t>
                      </a:r>
                    </a:p>
                  </a:txBody>
                  <a:tcPr marL="68580" marR="68580" marT="0" marB="0" anchor="ctr"/>
                </a:tc>
                <a:extLst>
                  <a:ext uri="{0D108BD9-81ED-4DB2-BD59-A6C34878D82A}">
                    <a16:rowId xmlns:a16="http://schemas.microsoft.com/office/drawing/2014/main" xmlns="" val="842558293"/>
                  </a:ext>
                </a:extLst>
              </a:tr>
            </a:tbl>
          </a:graphicData>
        </a:graphic>
      </p:graphicFrame>
    </p:spTree>
    <p:extLst>
      <p:ext uri="{BB962C8B-B14F-4D97-AF65-F5344CB8AC3E}">
        <p14:creationId xmlns:p14="http://schemas.microsoft.com/office/powerpoint/2010/main" xmlns="" val="5980739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mathematical </a:t>
            </a:r>
            <a:r>
              <a:rPr lang="en-US" sz="3200" i="1" dirty="0">
                <a:solidFill>
                  <a:srgbClr val="FF9900"/>
                </a:solidFill>
                <a:latin typeface="Arial" pitchFamily="34" charset="0"/>
                <a:cs typeface="Arial" pitchFamily="34" charset="0"/>
              </a:rPr>
              <a:t>functions</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xmlns="" id="{3B9100F9-04E1-4F28-8242-1F74AA42824F}"/>
              </a:ext>
            </a:extLst>
          </p:cNvPr>
          <p:cNvSpPr/>
          <p:nvPr/>
        </p:nvSpPr>
        <p:spPr>
          <a:xfrm>
            <a:off x="371364" y="836712"/>
            <a:ext cx="11449272" cy="4219745"/>
          </a:xfrm>
          <a:prstGeom prst="rect">
            <a:avLst/>
          </a:prstGeom>
        </p:spPr>
        <p:txBody>
          <a:bodyPr wrap="square">
            <a:spAutoFit/>
          </a:bodyPr>
          <a:lstStyle/>
          <a:p>
            <a:r>
              <a:rPr lang="en-US" sz="2000" dirty="0">
                <a:solidFill>
                  <a:srgbClr val="FF0000"/>
                </a:solidFill>
                <a:latin typeface="Liberation Mono"/>
                <a:ea typeface="Times New Roman" panose="02020603050405020304" pitchFamily="18" charset="0"/>
                <a:cs typeface="Times New Roman" panose="02020603050405020304" pitchFamily="18" charset="0"/>
              </a:rPr>
              <a:t>e.g.</a:t>
            </a: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CEIL</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DD4A68"/>
                </a:solidFill>
                <a:latin typeface="Liberation Mono"/>
              </a:rPr>
              <a:t>FLOOR</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-1.23</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DD4A68"/>
                </a:solidFill>
                <a:latin typeface="Liberation Mono"/>
              </a:rPr>
              <a:t>ROUND</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-1.58</a:t>
            </a:r>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DD4A68"/>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DD4A68"/>
                </a:solidFill>
                <a:latin typeface="Liberation Mono"/>
              </a:rPr>
              <a:t>FLOOR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RAND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 </a:t>
            </a:r>
            <a:r>
              <a:rPr lang="en-US" dirty="0">
                <a:solidFill>
                  <a:srgbClr val="990055"/>
                </a:solidFill>
                <a:latin typeface="Liberation Mono"/>
              </a:rPr>
              <a:t>899999</a:t>
            </a:r>
            <a:r>
              <a:rPr lang="en-US" dirty="0">
                <a:latin typeface="Liberation Mono"/>
                <a:ea typeface="Times New Roman" panose="02020603050405020304" pitchFamily="18" charset="0"/>
              </a:rPr>
              <a:t> +</a:t>
            </a:r>
            <a:r>
              <a:rPr lang="en-US" dirty="0">
                <a:solidFill>
                  <a:srgbClr val="990055"/>
                </a:solidFill>
                <a:latin typeface="Liberation Mono"/>
              </a:rPr>
              <a:t>100000</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OTP;</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rgbClr val="DD4A68"/>
                </a:solidFill>
                <a:latin typeface="Liberation Mono"/>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kg</a:t>
            </a:r>
            <a:r>
              <a:rPr lang="en-IN" dirty="0">
                <a:latin typeface="Liberation Mono"/>
                <a:cs typeface="Arial" panose="020B0604020202020204" pitchFamily="34" charset="0"/>
              </a:rPr>
              <a:t>,  </a:t>
            </a:r>
            <a:r>
              <a:rPr lang="en-IN" dirty="0">
                <a:solidFill>
                  <a:srgbClr val="DD4A68"/>
                </a:solidFill>
                <a:latin typeface="Liberation Mono"/>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rgbClr val="DD4A68"/>
                </a:solidFill>
                <a:latin typeface="Liberation Mono"/>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66990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spTree>
    <p:extLst>
      <p:ext uri="{BB962C8B-B14F-4D97-AF65-F5344CB8AC3E}">
        <p14:creationId xmlns:p14="http://schemas.microsoft.com/office/powerpoint/2010/main" xmlns="" val="11518658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sp>
        <p:nvSpPr>
          <p:cNvPr id="7" name="Rectangle 6">
            <a:extLst>
              <a:ext uri="{FF2B5EF4-FFF2-40B4-BE49-F238E27FC236}">
                <a16:creationId xmlns:a16="http://schemas.microsoft.com/office/drawing/2014/main" xmlns="" id="{52CBB722-0E9D-4DA7-BBF2-5EF0553DF84B}"/>
              </a:ext>
            </a:extLst>
          </p:cNvPr>
          <p:cNvSpPr/>
          <p:nvPr/>
        </p:nvSpPr>
        <p:spPr>
          <a:xfrm>
            <a:off x="407368"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
        <p:nvSpPr>
          <p:cNvPr id="5" name="TextBox 4">
            <a:extLst>
              <a:ext uri="{FF2B5EF4-FFF2-40B4-BE49-F238E27FC236}">
                <a16:creationId xmlns:a16="http://schemas.microsoft.com/office/drawing/2014/main" xmlns="" id="{3F698407-852F-4997-B9F6-90C0FA990A15}"/>
              </a:ext>
            </a:extLst>
          </p:cNvPr>
          <p:cNvSpPr txBox="1"/>
          <p:nvPr/>
        </p:nvSpPr>
        <p:spPr>
          <a:xfrm>
            <a:off x="407368" y="260648"/>
            <a:ext cx="11219594" cy="138499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18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always displays all columns of the table.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TABLE does not support any WHERE clause.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TABLE can be used with temporary tables.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376284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6D907C83-9545-4A1D-8508-2493CF6AA8A2}"/>
              </a:ext>
            </a:extLst>
          </p:cNvPr>
          <p:cNvSpPr/>
          <p:nvPr/>
        </p:nvSpPr>
        <p:spPr>
          <a:xfrm>
            <a:off x="263352" y="838203"/>
            <a:ext cx="11593288"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xmlns="" id="{6F4447FB-410F-4B59-AAEB-FA3400C99B6A}"/>
              </a:ext>
            </a:extLst>
          </p:cNvPr>
          <p:cNvSpPr txBox="1"/>
          <p:nvPr/>
        </p:nvSpPr>
        <p:spPr>
          <a:xfrm>
            <a:off x="262234" y="1619508"/>
            <a:ext cx="8570071" cy="400110"/>
          </a:xfrm>
          <a:prstGeom prst="rect">
            <a:avLst/>
          </a:prstGeom>
          <a:noFill/>
        </p:spPr>
        <p:txBody>
          <a:bodyPr wrap="square">
            <a:spAutoFit/>
          </a:bodyPr>
          <a:lstStyle/>
          <a:p>
            <a:r>
              <a:rPr lang="en-US" sz="2000" dirty="0">
                <a:solidFill>
                  <a:srgbClr val="0077AA"/>
                </a:solidFill>
                <a:latin typeface="Liberation Mono"/>
              </a:rPr>
              <a:t>TABLE</a:t>
            </a:r>
            <a:r>
              <a:rPr lang="en-US" sz="2000" dirty="0">
                <a:solidFill>
                  <a:srgbClr val="000000"/>
                </a:solidFill>
                <a:latin typeface="Liberation Mono"/>
              </a:rPr>
              <a:t> </a:t>
            </a:r>
            <a:r>
              <a:rPr lang="en-IN" sz="2000" dirty="0">
                <a:solidFill>
                  <a:srgbClr val="000000"/>
                </a:solidFill>
                <a:latin typeface="Liberation Mono"/>
              </a:rPr>
              <a:t>tbl_name</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ORDER</a:t>
            </a:r>
            <a:r>
              <a:rPr lang="en-US" sz="2000" dirty="0">
                <a:solidFill>
                  <a:srgbClr val="000000"/>
                </a:solidFill>
                <a:latin typeface="Liberation Mono"/>
              </a:rPr>
              <a:t> </a:t>
            </a:r>
            <a:r>
              <a:rPr lang="en-US" sz="2000" dirty="0">
                <a:solidFill>
                  <a:srgbClr val="0077AA"/>
                </a:solidFill>
                <a:latin typeface="Liberation Mono"/>
              </a:rPr>
              <a:t>BY</a:t>
            </a:r>
            <a:r>
              <a:rPr lang="en-US" sz="2000" dirty="0">
                <a:solidFill>
                  <a:srgbClr val="000000"/>
                </a:solidFill>
                <a:latin typeface="Liberation Mono"/>
              </a:rPr>
              <a:t> </a:t>
            </a:r>
            <a:r>
              <a:rPr lang="en-IN" sz="2000" dirty="0">
                <a:solidFill>
                  <a:srgbClr val="000000"/>
                </a:solidFill>
                <a:latin typeface="Liberation Mono"/>
              </a:rPr>
              <a:t>col_name</a:t>
            </a:r>
            <a:r>
              <a:rPr lang="en-US" sz="2000" dirty="0">
                <a:solidFill>
                  <a:srgbClr val="999999"/>
                </a:solidFill>
                <a:latin typeface="Liberation Mono"/>
              </a:rPr>
              <a:t>]</a:t>
            </a:r>
            <a:r>
              <a:rPr lang="en-US" sz="2000" dirty="0">
                <a:solidFill>
                  <a:srgbClr val="000000"/>
                </a:solidFill>
                <a:latin typeface="Liberation Mono"/>
              </a:rPr>
              <a:t> </a:t>
            </a:r>
            <a:r>
              <a:rPr lang="en-US" sz="2000" dirty="0">
                <a:solidFill>
                  <a:srgbClr val="999999"/>
                </a:solidFill>
                <a:latin typeface="Liberation Mono"/>
              </a:rPr>
              <a:t>[</a:t>
            </a:r>
            <a:r>
              <a:rPr lang="en-US" sz="2000" dirty="0">
                <a:solidFill>
                  <a:srgbClr val="0077AA"/>
                </a:solidFill>
                <a:latin typeface="Liberation Mono"/>
              </a:rPr>
              <a:t>LIMIT</a:t>
            </a:r>
            <a:r>
              <a:rPr lang="en-US" sz="2000" dirty="0">
                <a:solidFill>
                  <a:srgbClr val="000000"/>
                </a:solidFill>
                <a:latin typeface="Liberation Mono"/>
              </a:rPr>
              <a:t> number </a:t>
            </a:r>
            <a:r>
              <a:rPr lang="en-US" sz="2000" dirty="0">
                <a:solidFill>
                  <a:srgbClr val="999999"/>
                </a:solidFill>
                <a:latin typeface="Liberation Mono"/>
              </a:rPr>
              <a:t>[</a:t>
            </a:r>
            <a:r>
              <a:rPr lang="en-US" sz="2000" dirty="0">
                <a:solidFill>
                  <a:srgbClr val="0077AA"/>
                </a:solidFill>
                <a:latin typeface="Liberation Mono"/>
              </a:rPr>
              <a:t>OFFSET</a:t>
            </a:r>
            <a:r>
              <a:rPr lang="en-US" sz="2000" dirty="0">
                <a:solidFill>
                  <a:srgbClr val="000000"/>
                </a:solidFill>
                <a:latin typeface="Liberation Mono"/>
              </a:rPr>
              <a:t> number</a:t>
            </a:r>
            <a:r>
              <a:rPr lang="en-US" sz="2000" dirty="0">
                <a:solidFill>
                  <a:srgbClr val="999999"/>
                </a:solidFill>
                <a:latin typeface="Liberation Mono"/>
              </a:rPr>
              <a:t>]]</a:t>
            </a:r>
            <a:endParaRPr lang="en-IN" sz="2000" dirty="0"/>
          </a:p>
        </p:txBody>
      </p:sp>
      <p:sp>
        <p:nvSpPr>
          <p:cNvPr id="17" name="Rectangle 16">
            <a:extLst>
              <a:ext uri="{FF2B5EF4-FFF2-40B4-BE49-F238E27FC236}">
                <a16:creationId xmlns:a16="http://schemas.microsoft.com/office/drawing/2014/main" xmlns="" id="{66B5B61F-E1E9-4705-9BE6-C35128CA7ADF}"/>
              </a:ext>
            </a:extLst>
          </p:cNvPr>
          <p:cNvSpPr/>
          <p:nvPr/>
        </p:nvSpPr>
        <p:spPr>
          <a:xfrm>
            <a:off x="262234" y="2564904"/>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fr-FR" b="0" i="0" dirty="0">
                <a:solidFill>
                  <a:srgbClr val="0077AA"/>
                </a:solidFill>
                <a:effectLst/>
                <a:latin typeface="Liberation Mono"/>
              </a:rPr>
              <a:t>TABLE</a:t>
            </a:r>
            <a:r>
              <a:rPr lang="fr-FR" b="0" i="0" dirty="0">
                <a:solidFill>
                  <a:srgbClr val="000000"/>
                </a:solidFill>
                <a:effectLst/>
                <a:latin typeface="Liberation Mono"/>
              </a:rPr>
              <a:t> t1 </a:t>
            </a:r>
            <a:r>
              <a:rPr lang="fr-FR" dirty="0">
                <a:solidFill>
                  <a:schemeClr val="accent4">
                    <a:lumMod val="50000"/>
                  </a:schemeClr>
                </a:solidFill>
                <a:latin typeface="Liberation Mono"/>
              </a:rPr>
              <a:t>UNION</a:t>
            </a:r>
            <a:r>
              <a:rPr lang="fr-FR" b="0" i="0" dirty="0">
                <a:solidFill>
                  <a:srgbClr val="000000"/>
                </a:solidFill>
                <a:effectLst/>
                <a:latin typeface="Liberation Mono"/>
              </a:rPr>
              <a:t> </a:t>
            </a:r>
            <a:r>
              <a:rPr lang="fr-FR" b="0" i="0" dirty="0">
                <a:solidFill>
                  <a:srgbClr val="0077AA"/>
                </a:solidFill>
                <a:effectLst/>
                <a:latin typeface="Liberation Mono"/>
              </a:rPr>
              <a:t>TABLE</a:t>
            </a:r>
            <a:r>
              <a:rPr lang="fr-FR" b="0" i="0" dirty="0">
                <a:solidFill>
                  <a:srgbClr val="000000"/>
                </a:solidFill>
                <a:effectLst/>
                <a:latin typeface="Liberation Mono"/>
              </a:rPr>
              <a:t> t2</a:t>
            </a:r>
            <a:r>
              <a:rPr lang="fr-FR" b="0" i="0" dirty="0">
                <a:solidFill>
                  <a:srgbClr val="999999"/>
                </a:solidFill>
                <a:effectLst/>
                <a:latin typeface="Liberation Mono"/>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xmlns="" id="{9E0D63F1-1483-4649-B471-675D9C026399}"/>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table statement</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41035178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357664" y="3950177"/>
            <a:ext cx="5715000" cy="2667019"/>
          </a:xfrm>
          <a:prstGeom prst="rect">
            <a:avLst/>
          </a:prstGeom>
        </p:spPr>
      </p:pic>
      <p:sp>
        <p:nvSpPr>
          <p:cNvPr id="2" name="Title 1"/>
          <p:cNvSpPr txBox="1">
            <a:spLocks/>
          </p:cNvSpPr>
          <p:nvPr/>
        </p:nvSpPr>
        <p:spPr>
          <a:xfrm>
            <a:off x="1676400" y="2442592"/>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xmlns="" id="{BC9A57F6-0585-44DD-9553-7045F037800F}"/>
              </a:ext>
            </a:extLst>
          </p:cNvPr>
          <p:cNvSpPr/>
          <p:nvPr/>
        </p:nvSpPr>
        <p:spPr>
          <a:xfrm>
            <a:off x="335360" y="3223440"/>
            <a:ext cx="11449271"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a:t>
            </a:r>
            <a:r>
              <a:rPr lang="en-IN" sz="2000" dirty="0">
                <a:solidFill>
                  <a:schemeClr val="bg2">
                    <a:lumMod val="50000"/>
                  </a:schemeClr>
                </a:solidFill>
                <a:latin typeface="Palatino Linotype" panose="02040502050505030304" pitchFamily="18" charset="0"/>
                <a:ea typeface="Calibri" panose="020F0502020204030204" pitchFamily="34" charset="0"/>
                <a:cs typeface="Segoe UI Light" panose="020B0502040204020203" pitchFamily="34" charset="0"/>
              </a:rPr>
              <a:t>using JOINS</a:t>
            </a:r>
            <a:r>
              <a:rPr lang="en-IN" sz="2000" dirty="0">
                <a:latin typeface="Palatino Linotype" panose="02040502050505030304" pitchFamily="18" charset="0"/>
                <a:ea typeface="Calibri" panose="020F0502020204030204" pitchFamily="34" charset="0"/>
                <a:cs typeface="Segoe UI Light" panose="020B0502040204020203" pitchFamily="34" charset="0"/>
              </a:rPr>
              <a:t>), and can include UNION statements and SUBQUERIES.</a:t>
            </a:r>
          </a:p>
        </p:txBody>
      </p:sp>
    </p:spTree>
    <p:extLst>
      <p:ext uri="{BB962C8B-B14F-4D97-AF65-F5344CB8AC3E}">
        <p14:creationId xmlns:p14="http://schemas.microsoft.com/office/powerpoint/2010/main" xmlns="" val="96730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a:xfrm>
            <a:off x="335360" y="914400"/>
            <a:ext cx="11521280" cy="1569660"/>
          </a:xfrm>
          <a:prstGeom prst="rect">
            <a:avLst/>
          </a:prstGeom>
        </p:spPr>
        <p:txBody>
          <a:bodyPr wrap="square">
            <a:spAutoFit/>
          </a:bodyPr>
          <a:lstStyle/>
          <a:p>
            <a:r>
              <a:rPr lang="en-US" sz="2400" dirty="0">
                <a:latin typeface="Arial" pitchFamily="34" charset="0"/>
                <a:cs typeface="Arial" pitchFamily="34" charset="0"/>
              </a:rPr>
              <a:t>A database is a system to </a:t>
            </a:r>
            <a:r>
              <a:rPr lang="en-US" sz="3200" b="1" dirty="0">
                <a:solidFill>
                  <a:schemeClr val="bg2">
                    <a:lumMod val="50000"/>
                  </a:schemeClr>
                </a:solidFill>
                <a:latin typeface="Arial" pitchFamily="34" charset="0"/>
                <a:cs typeface="Arial" pitchFamily="34" charset="0"/>
              </a:rPr>
              <a:t>organize, store </a:t>
            </a:r>
            <a:r>
              <a:rPr lang="en-US" sz="2400" dirty="0">
                <a:latin typeface="Arial" pitchFamily="34" charset="0"/>
                <a:cs typeface="Arial" pitchFamily="34" charset="0"/>
              </a:rPr>
              <a:t>and</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retrieve</a:t>
            </a:r>
            <a:r>
              <a:rPr lang="en-US" sz="2800" b="1" dirty="0">
                <a:solidFill>
                  <a:srgbClr val="C00000"/>
                </a:solidFill>
                <a:latin typeface="Arial" pitchFamily="34" charset="0"/>
                <a:cs typeface="Arial" pitchFamily="34" charset="0"/>
              </a:rPr>
              <a:t> </a:t>
            </a:r>
            <a:r>
              <a:rPr lang="en-US" sz="2400" dirty="0">
                <a:latin typeface="Arial" pitchFamily="34" charset="0"/>
                <a:cs typeface="Arial" pitchFamily="34" charset="0"/>
              </a:rPr>
              <a:t>large amounts of data easily, which is stored in </a:t>
            </a:r>
            <a:r>
              <a:rPr lang="en-US" sz="3200" b="1" dirty="0">
                <a:solidFill>
                  <a:schemeClr val="bg2">
                    <a:lumMod val="50000"/>
                  </a:schemeClr>
                </a:solidFill>
                <a:latin typeface="Arial" pitchFamily="34" charset="0"/>
                <a:cs typeface="Arial" pitchFamily="34" charset="0"/>
              </a:rPr>
              <a:t>one</a:t>
            </a:r>
            <a:r>
              <a:rPr lang="en-US" sz="3200" b="1" dirty="0">
                <a:solidFill>
                  <a:srgbClr val="C0000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files</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by </a:t>
            </a:r>
            <a:r>
              <a:rPr lang="en-US" sz="3200" b="1" dirty="0">
                <a:solidFill>
                  <a:srgbClr val="C00000"/>
                </a:solidFill>
                <a:latin typeface="Arial" pitchFamily="34" charset="0"/>
                <a:cs typeface="Arial" pitchFamily="34" charset="0"/>
              </a:rPr>
              <a:t>one</a:t>
            </a:r>
            <a:r>
              <a:rPr lang="en-US" sz="3200" b="1" dirty="0">
                <a:solidFill>
                  <a:srgbClr val="0070C0"/>
                </a:solidFill>
                <a:latin typeface="Arial" pitchFamily="34" charset="0"/>
                <a:cs typeface="Arial" pitchFamily="34" charset="0"/>
              </a:rPr>
              <a:t> </a:t>
            </a:r>
            <a:r>
              <a:rPr lang="en-US" sz="2400" dirty="0">
                <a:latin typeface="Arial" pitchFamily="34" charset="0"/>
                <a:cs typeface="Arial" pitchFamily="34" charset="0"/>
              </a:rPr>
              <a:t>or</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more</a:t>
            </a:r>
            <a:r>
              <a:rPr lang="en-US" sz="3200" b="1" dirty="0">
                <a:solidFill>
                  <a:srgbClr val="0070C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users</a:t>
            </a:r>
            <a:r>
              <a:rPr lang="en-US" sz="3200" b="1" dirty="0">
                <a:latin typeface="Arial" pitchFamily="34" charset="0"/>
                <a:cs typeface="Arial" pitchFamily="34" charset="0"/>
              </a:rPr>
              <a:t>.</a:t>
            </a:r>
          </a:p>
        </p:txBody>
      </p:sp>
      <p:sp>
        <p:nvSpPr>
          <p:cNvPr id="4" name="Rectangle 3"/>
          <p:cNvSpPr/>
          <p:nvPr/>
        </p:nvSpPr>
        <p:spPr>
          <a:xfrm>
            <a:off x="335360" y="2895601"/>
            <a:ext cx="11521280" cy="1077218"/>
          </a:xfrm>
          <a:prstGeom prst="rect">
            <a:avLst/>
          </a:prstGeom>
        </p:spPr>
        <p:txBody>
          <a:bodyPr wrap="square">
            <a:spAutoFit/>
          </a:bodyPr>
          <a:lstStyle/>
          <a:p>
            <a:r>
              <a:rPr lang="en-US" sz="2400" dirty="0">
                <a:latin typeface="Arial" pitchFamily="34" charset="0"/>
                <a:cs typeface="Arial" pitchFamily="34" charset="0"/>
              </a:rPr>
              <a:t>Each database is a collection of tables, which are called </a:t>
            </a:r>
            <a:r>
              <a:rPr lang="en-US" sz="3200" b="1" dirty="0">
                <a:solidFill>
                  <a:schemeClr val="bg2">
                    <a:lumMod val="50000"/>
                  </a:schemeClr>
                </a:solidFill>
                <a:latin typeface="Arial" pitchFamily="34" charset="0"/>
                <a:cs typeface="Arial" pitchFamily="34" charset="0"/>
              </a:rPr>
              <a:t>relations</a:t>
            </a:r>
            <a:r>
              <a:rPr lang="en-US" sz="2400" dirty="0">
                <a:latin typeface="Arial" pitchFamily="34" charset="0"/>
                <a:cs typeface="Arial" pitchFamily="34" charset="0"/>
              </a:rPr>
              <a:t>, hence the name </a:t>
            </a:r>
            <a:r>
              <a:rPr lang="en-US" sz="2400" b="1" dirty="0">
                <a:latin typeface="Arial" pitchFamily="34" charset="0"/>
                <a:cs typeface="Arial" pitchFamily="34" charset="0"/>
              </a:rPr>
              <a:t>"</a:t>
            </a:r>
            <a:r>
              <a:rPr lang="en-US" sz="3200" b="1" dirty="0">
                <a:solidFill>
                  <a:schemeClr val="bg2">
                    <a:lumMod val="50000"/>
                  </a:schemeClr>
                </a:solidFill>
                <a:latin typeface="Arial" pitchFamily="34" charset="0"/>
                <a:cs typeface="Arial" pitchFamily="34" charset="0"/>
              </a:rPr>
              <a:t>relational</a:t>
            </a:r>
            <a:r>
              <a:rPr lang="en-US" sz="3200" b="1" dirty="0">
                <a:solidFill>
                  <a:srgbClr val="C00000"/>
                </a:solidFill>
                <a:latin typeface="Arial" pitchFamily="34" charset="0"/>
                <a:cs typeface="Arial" pitchFamily="34" charset="0"/>
              </a:rPr>
              <a:t> </a:t>
            </a:r>
            <a:r>
              <a:rPr lang="en-US" sz="3200" b="1" dirty="0">
                <a:solidFill>
                  <a:schemeClr val="bg2">
                    <a:lumMod val="50000"/>
                  </a:schemeClr>
                </a:solidFill>
                <a:latin typeface="Arial" pitchFamily="34" charset="0"/>
                <a:cs typeface="Arial" pitchFamily="34" charset="0"/>
              </a:rPr>
              <a:t>database</a:t>
            </a:r>
            <a:r>
              <a:rPr lang="en-US" sz="2400" b="1" dirty="0">
                <a:latin typeface="Arial" pitchFamily="34" charset="0"/>
                <a:cs typeface="Arial" pitchFamily="34" charset="0"/>
              </a:rPr>
              <a:t>"</a:t>
            </a:r>
            <a:r>
              <a:rPr lang="en-US" sz="2400" dirty="0">
                <a:latin typeface="Arial" pitchFamily="34" charset="0"/>
                <a:cs typeface="Arial" pitchFamily="34" charset="0"/>
              </a:rPr>
              <a:t>.</a:t>
            </a:r>
          </a:p>
        </p:txBody>
      </p:sp>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database</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graphicFrame>
        <p:nvGraphicFramePr>
          <p:cNvPr id="6" name="Table 5"/>
          <p:cNvGraphicFramePr>
            <a:graphicFrameLocks noGrp="1"/>
          </p:cNvGraphicFramePr>
          <p:nvPr/>
        </p:nvGraphicFramePr>
        <p:xfrm>
          <a:off x="9296400" y="6441743"/>
          <a:ext cx="1205552" cy="370840"/>
        </p:xfrm>
        <a:graphic>
          <a:graphicData uri="http://schemas.openxmlformats.org/drawingml/2006/table">
            <a:tbl>
              <a:tblPr firstRow="1" bandRow="1">
                <a:tableStyleId>{5C22544A-7EE6-4342-B048-85BDC9FD1C3A}</a:tableStyleId>
              </a:tblPr>
              <a:tblGrid>
                <a:gridCol w="1205552">
                  <a:extLst>
                    <a:ext uri="{9D8B030D-6E8A-4147-A177-3AD203B41FA5}">
                      <a16:colId xmlns:a16="http://schemas.microsoft.com/office/drawing/2014/main" xmlns="" val="20000"/>
                    </a:ext>
                  </a:extLst>
                </a:gridCol>
              </a:tblGrid>
              <a:tr h="370840">
                <a:tc>
                  <a:txBody>
                    <a:bodyPr/>
                    <a:lstStyle/>
                    <a:p>
                      <a:pPr algn="ctr"/>
                      <a:r>
                        <a:rPr lang="en-US" sz="1400" dirty="0">
                          <a:solidFill>
                            <a:schemeClr val="tx1"/>
                          </a:solidFill>
                          <a:latin typeface="Arial" panose="020B0604020202020204" pitchFamily="34" charset="0"/>
                          <a:cs typeface="Arial" panose="020B0604020202020204" pitchFamily="34" charset="0"/>
                          <a:hlinkClick r:id="rId2" action="ppaction://hlinksldjump"/>
                        </a:rPr>
                        <a:t>Index Page</a:t>
                      </a:r>
                      <a:endParaRPr lang="en-US" sz="1400" dirty="0">
                        <a:solidFill>
                          <a:schemeClr val="tx1"/>
                        </a:solidFill>
                        <a:latin typeface="Arial" panose="020B0604020202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xmlns="" val="10000"/>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896200" y="3972819"/>
            <a:ext cx="3816723" cy="2821057"/>
          </a:xfrm>
          <a:prstGeom prst="rect">
            <a:avLst/>
          </a:prstGeom>
        </p:spPr>
      </p:pic>
    </p:spTree>
    <p:extLst>
      <p:ext uri="{BB962C8B-B14F-4D97-AF65-F5344CB8AC3E}">
        <p14:creationId xmlns:p14="http://schemas.microsoft.com/office/powerpoint/2010/main" xmlns="" val="730674636"/>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190550" y="4832573"/>
            <a:ext cx="1180931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p>
          <a:p>
            <a:pPr algn="just"/>
            <a:endParaRPr lang="en-IN" sz="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is</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specifies that all matching rows should be returned, including duplicates. </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 </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specifies removal of duplicate rows from the result set.</a:t>
            </a:r>
          </a:p>
          <a:p>
            <a:pPr marL="285750" indent="-285750" algn="just">
              <a:buFont typeface="Arial" panose="020B0604020202020204" pitchFamily="34" charset="0"/>
              <a:buChar char="•"/>
            </a:pPr>
            <a:r>
              <a:rPr lang="en-IN" b="1" dirty="0">
                <a:latin typeface="Arial" panose="020B0604020202020204" pitchFamily="34" charset="0"/>
                <a:cs typeface="Arial" panose="020B0604020202020204" pitchFamily="34" charset="0"/>
              </a:rPr>
              <a:t>DISTINCTROW</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modifier</a:t>
            </a:r>
            <a:r>
              <a:rPr lang="en-IN" dirty="0">
                <a:latin typeface="Arial" panose="020B0604020202020204" pitchFamily="34" charset="0"/>
                <a:cs typeface="Arial" panose="020B0604020202020204" pitchFamily="34" charset="0"/>
              </a:rPr>
              <a:t>) is a synonym for </a:t>
            </a:r>
            <a:r>
              <a:rPr lang="en-IN" b="1" dirty="0">
                <a:latin typeface="Arial" panose="020B0604020202020204" pitchFamily="34" charset="0"/>
                <a:cs typeface="Arial" panose="020B0604020202020204" pitchFamily="34" charset="0"/>
              </a:rPr>
              <a:t>DISTINCT</a:t>
            </a:r>
            <a:r>
              <a:rPr lang="en-IN"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It is an error to specify both modifiers. </a:t>
            </a:r>
          </a:p>
        </p:txBody>
      </p:sp>
      <p:sp>
        <p:nvSpPr>
          <p:cNvPr id="9" name="Rectangle 8">
            <a:extLst>
              <a:ext uri="{FF2B5EF4-FFF2-40B4-BE49-F238E27FC236}">
                <a16:creationId xmlns:a16="http://schemas.microsoft.com/office/drawing/2014/main" xmlns="" id="{60D289BB-1439-4DB8-B315-C4DAAACB6F54}"/>
              </a:ext>
            </a:extLst>
          </p:cNvPr>
          <p:cNvSpPr/>
          <p:nvPr/>
        </p:nvSpPr>
        <p:spPr>
          <a:xfrm>
            <a:off x="190550" y="283692"/>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B80DA59F-F73A-40DE-B646-ACFB88C2CFDD}"/>
              </a:ext>
            </a:extLst>
          </p:cNvPr>
          <p:cNvSpPr/>
          <p:nvPr/>
        </p:nvSpPr>
        <p:spPr>
          <a:xfrm>
            <a:off x="262558" y="620688"/>
            <a:ext cx="11737304" cy="4213589"/>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4">
                    <a:lumMod val="50000"/>
                  </a:schemeClr>
                </a:solidFill>
                <a:latin typeface="Liberation Mono"/>
                <a:cs typeface="Arial" panose="020B0604020202020204" pitchFamily="34" charset="0"/>
              </a:rPr>
              <a:t>modifiers</a:t>
            </a:r>
            <a:endParaRPr lang="en-US" sz="2000" b="1" dirty="0">
              <a:solidFill>
                <a:schemeClr val="accent4">
                  <a:lumMod val="50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u="heavy" dirty="0">
                <a:solidFill>
                  <a:schemeClr val="tx1">
                    <a:lumMod val="95000"/>
                    <a:lumOff val="5000"/>
                  </a:schemeClr>
                </a:solidFill>
                <a:uFill>
                  <a:solidFill>
                    <a:srgbClr val="570528"/>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3</a:t>
            </a:r>
            <a:r>
              <a:rPr lang="en-US" sz="2000" dirty="0">
                <a:solidFill>
                  <a:schemeClr val="tx1">
                    <a:lumMod val="95000"/>
                    <a:lumOff val="5000"/>
                  </a:schemeClr>
                </a:solidFill>
                <a:latin typeface="Liberation Mono"/>
                <a:cs typeface="Arial" panose="020B0604020202020204" pitchFamily="34" charset="0"/>
              </a:rPr>
              <a:t> [ [as] alias_name], expression1 [ [as] alias_name], expression2 [ [as] alias_name] . . . </a:t>
            </a:r>
          </a:p>
          <a:p>
            <a:endParaRPr lang="en-US" sz="800" dirty="0">
              <a:solidFill>
                <a:schemeClr val="tx1">
                  <a:lumMod val="95000"/>
                  <a:lumOff val="5000"/>
                </a:schemeClr>
              </a:solidFill>
              <a:latin typeface="Liberation Mono"/>
              <a:cs typeface="Arial" panose="020B0604020202020204" pitchFamily="34" charset="0"/>
            </a:endParaRPr>
          </a:p>
          <a:p>
            <a:pPr marL="342900" indent="-342900">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dirty="0">
                <a:solidFill>
                  <a:srgbClr val="CAA496"/>
                </a:solidFill>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where_condition2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 . [ WITH ROLLUP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having_condition1 &gt; { </a:t>
            </a:r>
            <a:r>
              <a:rPr lang="en-US" sz="2000" dirty="0">
                <a:solidFill>
                  <a:srgbClr val="A67F59"/>
                </a:solidFill>
                <a:latin typeface="Liberation Mono"/>
              </a:rPr>
              <a:t>and</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A67F59"/>
                </a:solidFill>
                <a:latin typeface="Liberation Mono"/>
              </a:rPr>
              <a:t>or</a:t>
            </a:r>
            <a:r>
              <a:rPr lang="en-US" sz="2000" dirty="0">
                <a:solidFill>
                  <a:schemeClr val="tx1">
                    <a:lumMod val="95000"/>
                    <a:lumOff val="5000"/>
                  </a:schemeClr>
                </a:solidFill>
                <a:latin typeface="Liberation Mono"/>
                <a:cs typeface="Arial" panose="020B0604020202020204" pitchFamily="34" charset="0"/>
              </a:rPr>
              <a:t> } &lt; having_condition2 &gt;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 col_name | expr | position }  [ ASC | DESC ], . .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 [offset,] row_count | row_count OFFSET offset } &gt; ]</a:t>
            </a:r>
          </a:p>
          <a:p>
            <a:pPr marL="285750" indent="-285750">
              <a:lnSpc>
                <a:spcPct val="150000"/>
              </a:lnSpc>
              <a:buFont typeface="Arial" panose="020B0604020202020204" pitchFamily="34" charset="0"/>
              <a:buChar char="•"/>
            </a:pPr>
            <a:r>
              <a:rPr lang="en-US" sz="2000" b="0" dirty="0">
                <a:solidFill>
                  <a:srgbClr val="000000"/>
                </a:solidFill>
                <a:effectLst/>
                <a:latin typeface="Liberation Mono"/>
              </a:rPr>
              <a:t> [ </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OUTFILE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0" dirty="0">
                <a:solidFill>
                  <a:srgbClr val="0077AA"/>
                </a:solidFill>
                <a:effectLst/>
                <a:latin typeface="Liberation Mono"/>
              </a:rPr>
              <a:t>DUMPFILE</a:t>
            </a:r>
            <a:r>
              <a:rPr lang="en-US" sz="2000" b="0" i="0" dirty="0">
                <a:solidFill>
                  <a:srgbClr val="000000"/>
                </a:solidFill>
                <a:effectLst/>
                <a:latin typeface="Liberation Mono"/>
              </a:rPr>
              <a:t> </a:t>
            </a:r>
            <a:r>
              <a:rPr lang="en-US" sz="2000" b="0" i="0" dirty="0">
                <a:solidFill>
                  <a:srgbClr val="669900"/>
                </a:solidFill>
                <a:effectLst/>
                <a:latin typeface="Liberation Mono"/>
              </a:rPr>
              <a:t>'</a:t>
            </a:r>
            <a:r>
              <a:rPr lang="en-US" sz="2000" b="0" i="1" dirty="0">
                <a:solidFill>
                  <a:srgbClr val="669900"/>
                </a:solidFill>
                <a:effectLst/>
                <a:latin typeface="Liberation Mono"/>
              </a:rPr>
              <a:t>file_name</a:t>
            </a:r>
            <a:r>
              <a:rPr lang="en-US" sz="2000" b="0" i="0" dirty="0">
                <a:solidFill>
                  <a:srgbClr val="669900"/>
                </a:solidFill>
                <a:effectLst/>
                <a:latin typeface="Liberation Mono"/>
              </a:rPr>
              <a:t>'</a:t>
            </a:r>
            <a:r>
              <a:rPr lang="en-US" sz="2000" b="0" i="0" dirty="0">
                <a:solidFill>
                  <a:srgbClr val="000000"/>
                </a:solidFill>
                <a:effectLst/>
                <a:latin typeface="Liberation Mono"/>
              </a:rPr>
              <a:t> </a:t>
            </a:r>
            <a:r>
              <a:rPr lang="en-US" sz="2000" b="0" i="0" dirty="0">
                <a:solidFill>
                  <a:srgbClr val="A67F59"/>
                </a:solidFill>
                <a:effectLst/>
                <a:latin typeface="Liberation Mono"/>
              </a:rPr>
              <a:t>|</a:t>
            </a:r>
            <a:r>
              <a:rPr lang="en-US" sz="2000" b="0" i="0" dirty="0">
                <a:solidFill>
                  <a:srgbClr val="000000"/>
                </a:solidFill>
                <a:effectLst/>
                <a:latin typeface="Liberation Mono"/>
              </a:rPr>
              <a:t> </a:t>
            </a:r>
            <a:r>
              <a:rPr lang="en-US" sz="2000" b="0" i="0" dirty="0">
                <a:solidFill>
                  <a:srgbClr val="0077AA"/>
                </a:solidFill>
                <a:effectLst/>
                <a:latin typeface="Liberation Mono"/>
              </a:rPr>
              <a:t>INTO</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b="0" i="0" dirty="0">
                <a:solidFill>
                  <a:srgbClr val="000000"/>
                </a:solidFill>
                <a:effectLst/>
                <a:latin typeface="Liberation Mono"/>
              </a:rPr>
              <a:t> </a:t>
            </a:r>
            <a:r>
              <a:rPr lang="en-US" sz="2000" dirty="0">
                <a:solidFill>
                  <a:schemeClr val="tx1">
                    <a:lumMod val="95000"/>
                    <a:lumOff val="5000"/>
                  </a:schemeClr>
                </a:solidFill>
                <a:latin typeface="Liberation Mono"/>
                <a:cs typeface="Arial" panose="020B0604020202020204" pitchFamily="34" charset="0"/>
              </a:rPr>
              <a:t>[,</a:t>
            </a:r>
            <a:r>
              <a:rPr lang="en-US" sz="2000" b="0" i="0" dirty="0">
                <a:solidFill>
                  <a:srgbClr val="000000"/>
                </a:solidFill>
                <a:effectLst/>
                <a:latin typeface="Liberation Mono"/>
              </a:rPr>
              <a:t> </a:t>
            </a:r>
            <a:r>
              <a:rPr lang="en-US" sz="2000" b="0" i="1" dirty="0">
                <a:solidFill>
                  <a:srgbClr val="000000"/>
                </a:solidFill>
                <a:effectLst/>
                <a:latin typeface="Liberation Mono"/>
              </a:rPr>
              <a:t>var_name</a:t>
            </a:r>
            <a:r>
              <a:rPr lang="en-US" sz="2000" dirty="0">
                <a:solidFill>
                  <a:schemeClr val="tx1">
                    <a:lumMod val="95000"/>
                    <a:lumOff val="5000"/>
                  </a:schemeClr>
                </a:solidFill>
                <a:latin typeface="Liberation Mono"/>
                <a:cs typeface="Arial" panose="020B0604020202020204" pitchFamily="34" charset="0"/>
              </a:rPr>
              <a:t>], . . . </a:t>
            </a:r>
            <a:r>
              <a:rPr lang="en-US" sz="2000" b="0" i="0" dirty="0">
                <a:solidFill>
                  <a:srgbClr val="000000"/>
                </a:solidFill>
                <a:effectLst/>
                <a:latin typeface="Liberation Mono"/>
              </a:rPr>
              <a:t>}</a:t>
            </a:r>
            <a:r>
              <a:rPr lang="en-US" sz="2000" dirty="0">
                <a:solidFill>
                  <a:schemeClr val="tx1">
                    <a:lumMod val="95000"/>
                    <a:lumOff val="5000"/>
                  </a:schemeClr>
                </a:solidFill>
                <a:latin typeface="Liberation Mono"/>
                <a:cs typeface="Arial" panose="020B0604020202020204" pitchFamily="34" charset="0"/>
              </a:rPr>
              <a:t> ]</a:t>
            </a:r>
            <a:endParaRPr lang="en-IN" sz="2000" dirty="0"/>
          </a:p>
        </p:txBody>
      </p:sp>
    </p:spTree>
    <p:extLst>
      <p:ext uri="{BB962C8B-B14F-4D97-AF65-F5344CB8AC3E}">
        <p14:creationId xmlns:p14="http://schemas.microsoft.com/office/powerpoint/2010/main" xmlns="" val="21832233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94900" y="1843185"/>
            <a:ext cx="5249772" cy="2449911"/>
          </a:xfrm>
          <a:prstGeom prst="rect">
            <a:avLst/>
          </a:prstGeom>
        </p:spPr>
      </p:pic>
      <p:sp>
        <p:nvSpPr>
          <p:cNvPr id="5" name="Title 1">
            <a:extLst>
              <a:ext uri="{FF2B5EF4-FFF2-40B4-BE49-F238E27FC236}">
                <a16:creationId xmlns:a16="http://schemas.microsoft.com/office/drawing/2014/main" xmlns="" id="{B1F51FA5-2A58-475D-AF47-AFC57CC41F77}"/>
              </a:ext>
            </a:extLst>
          </p:cNvPr>
          <p:cNvSpPr txBox="1">
            <a:spLocks/>
          </p:cNvSpPr>
          <p:nvPr/>
        </p:nvSpPr>
        <p:spPr>
          <a:xfrm>
            <a:off x="335360" y="2924944"/>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xmlns="" id="{14F7D1E6-7554-458D-99D9-DD33352DBFF7}"/>
              </a:ext>
            </a:extLst>
          </p:cNvPr>
          <p:cNvGrpSpPr/>
          <p:nvPr/>
        </p:nvGrpSpPr>
        <p:grpSpPr>
          <a:xfrm>
            <a:off x="204992" y="4437112"/>
            <a:ext cx="11782016" cy="2145940"/>
            <a:chOff x="119337" y="476672"/>
            <a:chExt cx="11160178" cy="1570272"/>
          </a:xfrm>
        </p:grpSpPr>
        <p:grpSp>
          <p:nvGrpSpPr>
            <p:cNvPr id="39" name="Group 38">
              <a:extLst>
                <a:ext uri="{FF2B5EF4-FFF2-40B4-BE49-F238E27FC236}">
                  <a16:creationId xmlns:a16="http://schemas.microsoft.com/office/drawing/2014/main" xmlns=""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xmlns=""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xmlns=""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xmlns="" id="{7BE205FA-DB9C-464F-86A0-ECCDDC1102EC}"/>
                  </a:ext>
                </a:extLst>
              </p:cNvPr>
              <p:cNvSpPr txBox="1"/>
              <p:nvPr/>
            </p:nvSpPr>
            <p:spPr>
              <a:xfrm>
                <a:off x="427689" y="579200"/>
                <a:ext cx="98672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FROM</a:t>
                </a:r>
                <a:endParaRPr lang="en-IN"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xmlns=""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xmlns=""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xmlns=""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xmlns="" id="{1D99575E-5317-4E19-B29F-766BC4EEDD65}"/>
                  </a:ext>
                </a:extLst>
              </p:cNvPr>
              <p:cNvSpPr txBox="1"/>
              <p:nvPr/>
            </p:nvSpPr>
            <p:spPr>
              <a:xfrm>
                <a:off x="383035" y="579200"/>
                <a:ext cx="114697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xmlns=""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xmlns=""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xmlns=""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xmlns=""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xmlns="" id="{82C85C5D-4153-46D1-B83C-C9651E0DA45D}"/>
                    </a:ext>
                  </a:extLst>
                </p:cNvPr>
                <p:cNvSpPr txBox="1"/>
                <p:nvPr/>
              </p:nvSpPr>
              <p:spPr>
                <a:xfrm>
                  <a:off x="325631" y="579200"/>
                  <a:ext cx="1593343"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xmlns=""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xmlns=""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xmlns=""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xmlns="" id="{5DCD877B-0E86-4E91-B474-FD1024A31394}"/>
                    </a:ext>
                  </a:extLst>
                </p:cNvPr>
                <p:cNvSpPr txBox="1"/>
                <p:nvPr/>
              </p:nvSpPr>
              <p:spPr>
                <a:xfrm>
                  <a:off x="200914" y="579200"/>
                  <a:ext cx="1207100"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xmlns=""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xmlns=""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xmlns=""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xmlns=""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xmlns="" id="{C5D4695E-0114-4CED-9F52-BCF42ACE8D3C}"/>
                    </a:ext>
                  </a:extLst>
                </p:cNvPr>
                <p:cNvSpPr txBox="1"/>
                <p:nvPr/>
              </p:nvSpPr>
              <p:spPr>
                <a:xfrm>
                  <a:off x="325631" y="579201"/>
                  <a:ext cx="1186554" cy="270255"/>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SELECT</a:t>
                  </a:r>
                  <a:endParaRPr lang="en-IN"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xmlns=""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xmlns=""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xmlns="" id="{FD1D9AE9-B24B-4AA9-9263-4B5D98C52F93}"/>
                    </a:ext>
                  </a:extLst>
                </p:cNvPr>
                <p:cNvSpPr txBox="1"/>
                <p:nvPr/>
              </p:nvSpPr>
              <p:spPr>
                <a:xfrm>
                  <a:off x="-254655" y="588159"/>
                  <a:ext cx="136068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DISTINCT</a:t>
                  </a:r>
                  <a:endParaRPr lang="en-IN"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xmlns=""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xmlns=""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xmlns=""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xmlns=""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xmlns="" id="{C8BE0335-0698-49AC-80A4-45D0D4B95B02}"/>
                    </a:ext>
                  </a:extLst>
                </p:cNvPr>
                <p:cNvSpPr txBox="1"/>
                <p:nvPr/>
              </p:nvSpPr>
              <p:spPr>
                <a:xfrm>
                  <a:off x="383692" y="506630"/>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xmlns=""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xmlns=""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xmlns="" id="{D636D2A1-6182-4DFE-8311-CE689AD68145}"/>
                    </a:ext>
                  </a:extLst>
                </p:cNvPr>
                <p:cNvSpPr txBox="1"/>
                <p:nvPr/>
              </p:nvSpPr>
              <p:spPr>
                <a:xfrm>
                  <a:off x="-3453991" y="506630"/>
                  <a:ext cx="90511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xmlns=""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xmlns="" id="{1582DF31-C621-47AD-90C0-08DED0B38935}"/>
              </a:ext>
            </a:extLst>
          </p:cNvPr>
          <p:cNvGrpSpPr/>
          <p:nvPr/>
        </p:nvGrpSpPr>
        <p:grpSpPr>
          <a:xfrm>
            <a:off x="168137" y="1124744"/>
            <a:ext cx="10542377" cy="703131"/>
            <a:chOff x="1630942" y="466218"/>
            <a:chExt cx="9093584" cy="514510"/>
          </a:xfrm>
        </p:grpSpPr>
        <p:grpSp>
          <p:nvGrpSpPr>
            <p:cNvPr id="57" name="Group 56">
              <a:extLst>
                <a:ext uri="{FF2B5EF4-FFF2-40B4-BE49-F238E27FC236}">
                  <a16:creationId xmlns:a16="http://schemas.microsoft.com/office/drawing/2014/main" xmlns=""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xmlns=""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xmlns=""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xmlns="" id="{5C20ADF3-D447-4AD7-AF99-CE60A45A6538}"/>
                  </a:ext>
                </a:extLst>
              </p:cNvPr>
              <p:cNvSpPr txBox="1"/>
              <p:nvPr/>
            </p:nvSpPr>
            <p:spPr>
              <a:xfrm>
                <a:off x="383035" y="579200"/>
                <a:ext cx="1153457"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WHERE</a:t>
                </a:r>
                <a:endParaRPr lang="en-IN"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xmlns=""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xmlns=""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xmlns=""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xmlns=""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xmlns="" id="{423245F2-502A-40F4-A3FF-AD135B88BFA9}"/>
                    </a:ext>
                  </a:extLst>
                </p:cNvPr>
                <p:cNvSpPr txBox="1"/>
                <p:nvPr/>
              </p:nvSpPr>
              <p:spPr>
                <a:xfrm>
                  <a:off x="325631" y="579200"/>
                  <a:ext cx="1582105"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GROUP BY</a:t>
                  </a:r>
                  <a:endParaRPr lang="en-IN"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xmlns=""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xmlns=""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xmlns="" id="{88642C8F-B8F5-4514-9D4C-5B3267D01402}"/>
                    </a:ext>
                  </a:extLst>
                </p:cNvPr>
                <p:cNvSpPr txBox="1"/>
                <p:nvPr/>
              </p:nvSpPr>
              <p:spPr>
                <a:xfrm>
                  <a:off x="131185" y="579200"/>
                  <a:ext cx="1276829"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HAVING</a:t>
                  </a:r>
                  <a:endParaRPr lang="en-IN"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xmlns=""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xmlns=""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xmlns=""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xmlns="" id="{2ACFDE52-ABEF-40DF-98D0-0DF0E1735341}"/>
                  </a:ext>
                </a:extLst>
              </p:cNvPr>
              <p:cNvSpPr txBox="1"/>
              <p:nvPr/>
            </p:nvSpPr>
            <p:spPr>
              <a:xfrm>
                <a:off x="-1073010" y="-551961"/>
                <a:ext cx="1617024"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ORDER BY</a:t>
                </a:r>
                <a:endParaRPr lang="en-IN"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xmlns=""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xmlns="" id="{F63AC0D1-5379-4A50-8BE3-4A327A467D11}"/>
                  </a:ext>
                </a:extLst>
              </p:cNvPr>
              <p:cNvSpPr txBox="1"/>
              <p:nvPr/>
            </p:nvSpPr>
            <p:spPr>
              <a:xfrm>
                <a:off x="1003018" y="-562879"/>
                <a:ext cx="1581066" cy="270255"/>
              </a:xfrm>
              <a:prstGeom prst="rect">
                <a:avLst/>
              </a:prstGeom>
              <a:noFill/>
            </p:spPr>
            <p:txBody>
              <a:bodyPr wrap="square">
                <a:spAutoFit/>
              </a:bodyPr>
              <a:lstStyle/>
              <a:p>
                <a:pPr algn="ctr"/>
                <a:r>
                  <a:rPr lang="en-US" b="0" i="0" dirty="0">
                    <a:effectLst/>
                    <a:latin typeface="Arial" panose="020B0604020202020204" pitchFamily="34" charset="0"/>
                    <a:cs typeface="Arial" panose="020B0604020202020204" pitchFamily="34" charset="0"/>
                  </a:rPr>
                  <a:t>LIMIT</a:t>
                </a:r>
                <a:endParaRPr lang="en-IN"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xmlns=""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itle 1">
            <a:extLst>
              <a:ext uri="{FF2B5EF4-FFF2-40B4-BE49-F238E27FC236}">
                <a16:creationId xmlns:a16="http://schemas.microsoft.com/office/drawing/2014/main" xmlns="" id="{BD3B28A3-6C1F-49C5-A6BB-99E17F3B7763}"/>
              </a:ext>
            </a:extLst>
          </p:cNvPr>
          <p:cNvSpPr txBox="1">
            <a:spLocks/>
          </p:cNvSpPr>
          <p:nvPr/>
        </p:nvSpPr>
        <p:spPr>
          <a:xfrm>
            <a:off x="335360" y="138336"/>
            <a:ext cx="7776864" cy="914400"/>
          </a:xfrm>
          <a:prstGeom prst="rect">
            <a:avLst/>
          </a:prstGeom>
        </p:spPr>
        <p:txBody>
          <a:bodyPr>
            <a:normAutofit/>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sequence of clauses</a:t>
            </a:r>
          </a:p>
        </p:txBody>
      </p:sp>
    </p:spTree>
    <p:extLst>
      <p:ext uri="{BB962C8B-B14F-4D97-AF65-F5344CB8AC3E}">
        <p14:creationId xmlns:p14="http://schemas.microsoft.com/office/powerpoint/2010/main" xmlns="" val="563469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B1F51FA5-2A58-475D-AF47-AFC57CC41F77}"/>
              </a:ext>
            </a:extLst>
          </p:cNvPr>
          <p:cNvSpPr txBox="1">
            <a:spLocks/>
          </p:cNvSpPr>
          <p:nvPr/>
        </p:nvSpPr>
        <p:spPr>
          <a:xfrm>
            <a:off x="335360" y="188640"/>
            <a:ext cx="7776864" cy="914400"/>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(is checks for)</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xmlns="" id="{2A6EC85F-DA43-45D1-ACA7-B3DC111BD52C}"/>
              </a:ext>
            </a:extLst>
          </p:cNvPr>
          <p:cNvSpPr txBox="1"/>
          <p:nvPr/>
        </p:nvSpPr>
        <p:spPr>
          <a:xfrm>
            <a:off x="335360" y="1196752"/>
            <a:ext cx="11377264" cy="830997"/>
          </a:xfrm>
          <a:prstGeom prst="rect">
            <a:avLst/>
          </a:prstGeom>
          <a:noFill/>
        </p:spPr>
        <p:txBody>
          <a:bodyPr wrap="square">
            <a:spAutoFit/>
          </a:bodyPr>
          <a:lstStyle/>
          <a:p>
            <a:pPr algn="l"/>
            <a:r>
              <a:rPr lang="en-IN" sz="2000" b="1" i="0" dirty="0">
                <a:solidFill>
                  <a:srgbClr val="252525"/>
                </a:solidFill>
                <a:effectLst/>
                <a:latin typeface="Arial" panose="020B0604020202020204" pitchFamily="34" charset="0"/>
              </a:rPr>
              <a:t>Syntax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MySQL Database must check each SQL statement for syntactic validity.</a:t>
            </a:r>
            <a:endParaRPr lang="en-IN" b="0" i="0" dirty="0">
              <a:solidFill>
                <a:srgbClr val="252525"/>
              </a:solidFill>
              <a:effectLst/>
              <a:latin typeface="Arial" panose="020B0604020202020204" pitchFamily="34" charset="0"/>
            </a:endParaRPr>
          </a:p>
        </p:txBody>
      </p:sp>
      <p:sp>
        <p:nvSpPr>
          <p:cNvPr id="7" name="TextBox 6">
            <a:extLst>
              <a:ext uri="{FF2B5EF4-FFF2-40B4-BE49-F238E27FC236}">
                <a16:creationId xmlns:a16="http://schemas.microsoft.com/office/drawing/2014/main" xmlns="" id="{E95CAD2D-4A1D-42F2-B033-8626DBD26F1D}"/>
              </a:ext>
            </a:extLst>
          </p:cNvPr>
          <p:cNvSpPr txBox="1"/>
          <p:nvPr/>
        </p:nvSpPr>
        <p:spPr>
          <a:xfrm>
            <a:off x="335360" y="2252993"/>
            <a:ext cx="11377264" cy="1107996"/>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FORM</a:t>
            </a:r>
            <a:r>
              <a:rPr lang="en-IN" dirty="0">
                <a:latin typeface="Liberation Mono"/>
              </a:rPr>
              <a:t> emp;</a:t>
            </a:r>
          </a:p>
          <a:p>
            <a:endParaRPr lang="en-IN" sz="1200" dirty="0">
              <a:latin typeface="Liberation Mono"/>
            </a:endParaRPr>
          </a:p>
          <a:p>
            <a:r>
              <a:rPr lang="en-IN" dirty="0">
                <a:latin typeface="Liberation Mono"/>
              </a:rPr>
              <a:t>ERROR 1064 (42000): You have an error in your SQL syntax; check the manual that corresponds to your MySQL server version for the right syntax to use near 'FORM emp' at line 1</a:t>
            </a:r>
          </a:p>
        </p:txBody>
      </p:sp>
      <p:sp>
        <p:nvSpPr>
          <p:cNvPr id="8" name="TextBox 7">
            <a:extLst>
              <a:ext uri="{FF2B5EF4-FFF2-40B4-BE49-F238E27FC236}">
                <a16:creationId xmlns:a16="http://schemas.microsoft.com/office/drawing/2014/main" xmlns="" id="{B4C375B6-C5F1-49E4-8FB3-B33430B062E3}"/>
              </a:ext>
            </a:extLst>
          </p:cNvPr>
          <p:cNvSpPr txBox="1"/>
          <p:nvPr/>
        </p:nvSpPr>
        <p:spPr>
          <a:xfrm>
            <a:off x="335360" y="3933056"/>
            <a:ext cx="11377264" cy="1107996"/>
          </a:xfrm>
          <a:prstGeom prst="rect">
            <a:avLst/>
          </a:prstGeom>
          <a:noFill/>
        </p:spPr>
        <p:txBody>
          <a:bodyPr wrap="square">
            <a:spAutoFit/>
          </a:bodyPr>
          <a:lstStyle/>
          <a:p>
            <a:r>
              <a:rPr lang="en-IN" sz="2000" b="1" dirty="0">
                <a:solidFill>
                  <a:srgbClr val="252525"/>
                </a:solidFill>
                <a:latin typeface="Arial" panose="020B0604020202020204" pitchFamily="34" charset="0"/>
              </a:rPr>
              <a:t>Semantic Check</a:t>
            </a:r>
          </a:p>
          <a:p>
            <a:pPr algn="l"/>
            <a:endParaRPr lang="en-IN" sz="1000" b="0" i="0" dirty="0">
              <a:solidFill>
                <a:srgbClr val="252525"/>
              </a:solidFill>
              <a:effectLst/>
              <a:latin typeface="Arial" panose="020B0604020202020204" pitchFamily="34" charset="0"/>
            </a:endParaRPr>
          </a:p>
          <a:p>
            <a:pPr algn="l"/>
            <a:r>
              <a:rPr lang="en-US" b="0" i="0" dirty="0">
                <a:solidFill>
                  <a:srgbClr val="222222"/>
                </a:solidFill>
                <a:effectLst/>
                <a:latin typeface="Helvetica Neue"/>
              </a:rPr>
              <a:t>A semantic check determines whether a statement is meaningful, for example, whether the objects and columns in the statement exist.</a:t>
            </a:r>
            <a:endParaRPr lang="en-IN" b="0" i="0" dirty="0">
              <a:solidFill>
                <a:srgbClr val="252525"/>
              </a:solidFill>
              <a:effectLst/>
              <a:latin typeface="Arial" panose="020B0604020202020204" pitchFamily="34" charset="0"/>
            </a:endParaRPr>
          </a:p>
        </p:txBody>
      </p:sp>
      <p:sp>
        <p:nvSpPr>
          <p:cNvPr id="9" name="TextBox 8">
            <a:extLst>
              <a:ext uri="{FF2B5EF4-FFF2-40B4-BE49-F238E27FC236}">
                <a16:creationId xmlns:a16="http://schemas.microsoft.com/office/drawing/2014/main" xmlns="" id="{29D2D4A6-A4F9-4025-B47E-0C18CC6742CA}"/>
              </a:ext>
            </a:extLst>
          </p:cNvPr>
          <p:cNvSpPr txBox="1"/>
          <p:nvPr/>
        </p:nvSpPr>
        <p:spPr>
          <a:xfrm>
            <a:off x="335360" y="5157120"/>
            <a:ext cx="11377264" cy="830997"/>
          </a:xfrm>
          <a:prstGeom prst="rect">
            <a:avLst/>
          </a:prstGeom>
          <a:solidFill>
            <a:schemeClr val="bg1">
              <a:lumMod val="95000"/>
            </a:schemeClr>
          </a:solidFill>
        </p:spPr>
        <p:txBody>
          <a:bodyPr wrap="square">
            <a:spAutoFit/>
          </a:bodyPr>
          <a:lstStyle/>
          <a:p>
            <a:r>
              <a:rPr lang="en-IN" dirty="0">
                <a:solidFill>
                  <a:srgbClr val="5E4C34"/>
                </a:solidFill>
                <a:latin typeface="Liberation Mono"/>
              </a:rPr>
              <a:t>mysql&gt; </a:t>
            </a: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nonexistent_table;</a:t>
            </a:r>
          </a:p>
          <a:p>
            <a:endParaRPr lang="en-IN" sz="1200" dirty="0">
              <a:latin typeface="Liberation Mono"/>
            </a:endParaRPr>
          </a:p>
          <a:p>
            <a:r>
              <a:rPr lang="en-US" dirty="0">
                <a:latin typeface="Liberation Mono"/>
              </a:rPr>
              <a:t>ERROR 1146 (42S02): Table 'db1.nonexistent_table' doesn't exist</a:t>
            </a:r>
            <a:endParaRPr lang="en-IN" dirty="0">
              <a:latin typeface="Liberation Mono"/>
            </a:endParaRPr>
          </a:p>
        </p:txBody>
      </p:sp>
    </p:spTree>
    <p:extLst>
      <p:ext uri="{BB962C8B-B14F-4D97-AF65-F5344CB8AC3E}">
        <p14:creationId xmlns:p14="http://schemas.microsoft.com/office/powerpoint/2010/main" xmlns="" val="1355149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3352"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581730" y="3124200"/>
            <a:ext cx="5180925"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To sort a result, use an ORDER BY clause.</a:t>
            </a:r>
          </a:p>
        </p:txBody>
      </p:sp>
      <p:sp>
        <p:nvSpPr>
          <p:cNvPr id="6" name="Rectangle 5"/>
          <p:cNvSpPr/>
          <p:nvPr/>
        </p:nvSpPr>
        <p:spPr>
          <a:xfrm>
            <a:off x="303539" y="3645024"/>
            <a:ext cx="11737304" cy="218521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342900" indent="-34290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The default sort order is ascending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ea typeface="Calibri" panose="020F0502020204030204" pitchFamily="34" charset="0"/>
                <a:cs typeface="Arial" panose="020B0604020202020204" pitchFamily="34" charset="0"/>
              </a:rPr>
              <a:t>, with smallest values first. To sort in descending (reverse) order, add the </a:t>
            </a:r>
            <a:r>
              <a:rPr lang="en-IN" b="1" dirty="0">
                <a:latin typeface="Arial" panose="020B0604020202020204" pitchFamily="34" charset="0"/>
                <a:ea typeface="Calibri" panose="020F0502020204030204" pitchFamily="34" charset="0"/>
                <a:cs typeface="Arial" panose="020B0604020202020204" pitchFamily="34" charset="0"/>
              </a:rPr>
              <a:t>DESC</a:t>
            </a:r>
            <a:r>
              <a:rPr lang="en-IN" dirty="0">
                <a:latin typeface="Arial" panose="020B0604020202020204" pitchFamily="34" charset="0"/>
                <a:ea typeface="Calibri" panose="020F0502020204030204" pitchFamily="34" charset="0"/>
                <a:cs typeface="Arial" panose="020B0604020202020204" pitchFamily="34" charset="0"/>
              </a:rPr>
              <a:t> keyword to the name of the column you are sorting by.</a:t>
            </a:r>
          </a:p>
          <a:p>
            <a:pPr marL="171450" indent="-171450">
              <a:buFont typeface="Arial" panose="020B0604020202020204" pitchFamily="34" charset="0"/>
              <a:buChar char="•"/>
            </a:pPr>
            <a:endParaRPr lang="en-IN" sz="8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 can sort on multiple columns, and you can sort different columns in different directions.</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the </a:t>
            </a:r>
            <a:r>
              <a:rPr lang="en-IN" b="1" dirty="0">
                <a:latin typeface="Arial" panose="020B0604020202020204" pitchFamily="34" charset="0"/>
                <a:cs typeface="Arial" panose="020B0604020202020204" pitchFamily="34" charset="0"/>
              </a:rPr>
              <a:t>ASC</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DESC</a:t>
            </a:r>
            <a:r>
              <a:rPr lang="en-IN" dirty="0">
                <a:latin typeface="Arial" panose="020B0604020202020204" pitchFamily="34" charset="0"/>
                <a:cs typeface="Arial" panose="020B0604020202020204" pitchFamily="34" charset="0"/>
              </a:rPr>
              <a:t> modifier is not provided in the ORDER BY clause, the results will be sorted by expression in </a:t>
            </a:r>
            <a:r>
              <a:rPr lang="en-IN" b="1" dirty="0">
                <a:latin typeface="Arial" panose="020B0604020202020204" pitchFamily="34" charset="0"/>
                <a:cs typeface="Arial" panose="020B0604020202020204" pitchFamily="34" charset="0"/>
              </a:rPr>
              <a:t>ASC </a:t>
            </a:r>
            <a:r>
              <a:rPr lang="en-IN" dirty="0">
                <a:latin typeface="Arial" panose="020B0604020202020204" pitchFamily="34" charset="0"/>
                <a:cs typeface="Arial" panose="020B0604020202020204" pitchFamily="34" charset="0"/>
              </a:rPr>
              <a:t>(ascending) order. This is equivalent to ORDER BY expression ASC.</a:t>
            </a:r>
          </a:p>
        </p:txBody>
      </p:sp>
      <p:sp>
        <p:nvSpPr>
          <p:cNvPr id="7" name="Rectangle 6"/>
          <p:cNvSpPr/>
          <p:nvPr/>
        </p:nvSpPr>
        <p:spPr>
          <a:xfrm>
            <a:off x="314853" y="5963492"/>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id </a:t>
            </a:r>
            <a:r>
              <a:rPr lang="en-IN" dirty="0">
                <a:solidFill>
                  <a:srgbClr val="0077AA"/>
                </a:solidFill>
                <a:latin typeface="Liberation Mono"/>
                <a:cs typeface="Arial" panose="020B0604020202020204" pitchFamily="34" charset="0"/>
              </a:rPr>
              <a:t>AS</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solidFill>
                  <a:srgbClr val="000000"/>
                </a:solidFill>
                <a:latin typeface="Liberation Mono"/>
                <a:cs typeface="Arial" panose="020B0604020202020204" pitchFamily="34" charset="0"/>
              </a:rPr>
              <a:t> </a:t>
            </a:r>
            <a:r>
              <a:rPr lang="en-IN" i="1" dirty="0">
                <a:solidFill>
                  <a:srgbClr val="000000"/>
                </a:solidFill>
                <a:latin typeface="Liberation Mono"/>
                <a:cs typeface="Arial" panose="020B0604020202020204" pitchFamily="34" charset="0"/>
              </a:rPr>
              <a:t>tbl_name</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ORDER BY</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'a';</a:t>
            </a:r>
          </a:p>
        </p:txBody>
      </p:sp>
      <p:sp>
        <p:nvSpPr>
          <p:cNvPr id="8" name="Rectangle 7"/>
          <p:cNvSpPr/>
          <p:nvPr/>
        </p:nvSpPr>
        <p:spPr>
          <a:xfrm>
            <a:off x="191345" y="229116"/>
            <a:ext cx="11737304" cy="923330"/>
          </a:xfrm>
          <a:prstGeom prst="rect">
            <a:avLst/>
          </a:prstGeom>
        </p:spPr>
        <p:txBody>
          <a:bodyPr wrap="square">
            <a:spAutoFit/>
          </a:bodyPr>
          <a:lstStyle/>
          <a:p>
            <a:pPr algn="just"/>
            <a:r>
              <a:rPr lang="en-IN" dirty="0">
                <a:latin typeface="Palatino Linotype" panose="02040502050505030304" pitchFamily="18" charset="0"/>
                <a:cs typeface="Segoe UI Light" panose="020B0502040204020203" pitchFamily="34" charset="0"/>
              </a:rPr>
              <a:t>Nulls by default occur at the top, but you can use </a:t>
            </a:r>
            <a:r>
              <a:rPr lang="en-IN" i="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a:t>
            </a:r>
            <a:r>
              <a:rPr lang="en-IN" i="1" dirty="0">
                <a:latin typeface="Palatino Linotype" panose="02040502050505030304" pitchFamily="18" charset="0"/>
              </a:rPr>
              <a:t>ISNULL()</a:t>
            </a:r>
            <a:r>
              <a:rPr lang="en-IN" dirty="0">
                <a:latin typeface="Palatino Linotype" panose="02040502050505030304" pitchFamily="18" charset="0"/>
              </a:rPr>
              <a:t> function tests whether an expression is NULL. If expression is a NULL value, the ISNULL() function returns 1. Otherwise, it returns 0.</a:t>
            </a:r>
          </a:p>
        </p:txBody>
      </p:sp>
    </p:spTree>
    <p:extLst>
      <p:ext uri="{BB962C8B-B14F-4D97-AF65-F5344CB8AC3E}">
        <p14:creationId xmlns:p14="http://schemas.microsoft.com/office/powerpoint/2010/main" xmlns="" val="10571849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191346" y="1596947"/>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
        <p:nvSpPr>
          <p:cNvPr id="6" name="Rectangle 5"/>
          <p:cNvSpPr/>
          <p:nvPr/>
        </p:nvSpPr>
        <p:spPr>
          <a:xfrm>
            <a:off x="119336" y="680593"/>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1347" y="2780928"/>
            <a:ext cx="10382989" cy="2353529"/>
          </a:xfrm>
          <a:prstGeom prst="rect">
            <a:avLst/>
          </a:prstGeom>
        </p:spPr>
        <p:txBody>
          <a:bodyPr wrap="square">
            <a:spAutoFit/>
          </a:bodyPr>
          <a:lstStyle/>
          <a:p>
            <a:pPr>
              <a:lnSpc>
                <a:spcPct val="150000"/>
              </a:lnSpc>
            </a:pPr>
            <a:r>
              <a:rPr lang="en-IN" sz="2000" b="1" i="1" dirty="0">
                <a:solidFill>
                  <a:schemeClr val="accent2">
                    <a:lumMod val="50000"/>
                  </a:schemeClr>
                </a:solidFill>
                <a:latin typeface="Palatino Linotype" panose="02040502050505030304" pitchFamily="18" charset="0"/>
                <a:cs typeface="Arial" panose="020B0604020202020204" pitchFamily="34" charset="0"/>
              </a:rPr>
              <a:t>"</a:t>
            </a:r>
            <a:r>
              <a:rPr lang="en-IN" sz="2000" dirty="0">
                <a:solidFill>
                  <a:schemeClr val="accent2">
                    <a:lumMod val="50000"/>
                  </a:schemeClr>
                </a:solidFill>
                <a:latin typeface="Palatino Linotype" panose="02040502050505030304" pitchFamily="18" charset="0"/>
                <a:cs typeface="Arial" panose="020B0604020202020204" pitchFamily="34" charset="0"/>
              </a:rPr>
              <a:t>Ordered by attributes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a:t>
            </a:r>
            <a:r>
              <a:rPr lang="en-IN" sz="2000" dirty="0">
                <a:solidFill>
                  <a:schemeClr val="accent2">
                    <a:lumMod val="50000"/>
                  </a:schemeClr>
                </a:solidFill>
                <a:latin typeface="Palatino Linotype" panose="02040502050505030304" pitchFamily="18" charset="0"/>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Tuples are sorted by specified attributes</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first</a:t>
            </a:r>
          </a:p>
          <a:p>
            <a:pPr marL="285750" indent="-285750">
              <a:lnSpc>
                <a:spcPct val="150000"/>
              </a:lnSpc>
              <a:buFont typeface="Arial" panose="020B0604020202020204" pitchFamily="34" charset="0"/>
              <a:buChar char="•"/>
            </a:pPr>
            <a:r>
              <a:rPr lang="en-IN" sz="2000" dirty="0">
                <a:solidFill>
                  <a:schemeClr val="accent2">
                    <a:lumMod val="50000"/>
                  </a:schemeClr>
                </a:solidFill>
                <a:latin typeface="Palatino Linotype" panose="02040502050505030304" pitchFamily="18" charset="0"/>
                <a:cs typeface="Arial" panose="020B0604020202020204" pitchFamily="34" charset="0"/>
              </a:rPr>
              <a:t>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1</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 </a:t>
            </a:r>
            <a:r>
              <a:rPr lang="en-IN" sz="2000" dirty="0">
                <a:solidFill>
                  <a:schemeClr val="accent2">
                    <a:lumMod val="50000"/>
                  </a:schemeClr>
                </a:solidFill>
                <a:latin typeface="Palatino Linotype" panose="02040502050505030304" pitchFamily="18" charset="0"/>
                <a:cs typeface="Arial" panose="020B0604020202020204" pitchFamily="34" charset="0"/>
              </a:rPr>
              <a:t>then within each value of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2</a:t>
            </a:r>
            <a:r>
              <a:rPr lang="en-IN" sz="2000" dirty="0">
                <a:solidFill>
                  <a:schemeClr val="accent2">
                    <a:lumMod val="50000"/>
                  </a:schemeClr>
                </a:solidFill>
                <a:latin typeface="Palatino Linotype" panose="02040502050505030304" pitchFamily="18" charset="0"/>
                <a:cs typeface="Arial" panose="020B0604020202020204" pitchFamily="34" charset="0"/>
              </a:rPr>
              <a:t>, results are sorted by </a:t>
            </a:r>
            <a:r>
              <a:rPr lang="en-IN" sz="2000" i="1" dirty="0">
                <a:solidFill>
                  <a:schemeClr val="accent2">
                    <a:lumMod val="50000"/>
                  </a:schemeClr>
                </a:solidFill>
                <a:latin typeface="Palatino Linotype" panose="02040502050505030304" pitchFamily="18" charset="0"/>
                <a:cs typeface="Arial" panose="020B0604020202020204" pitchFamily="34" charset="0"/>
              </a:rPr>
              <a:t>A</a:t>
            </a:r>
            <a:r>
              <a:rPr lang="en-IN" sz="2000" baseline="-25000" dirty="0">
                <a:solidFill>
                  <a:schemeClr val="accent2">
                    <a:lumMod val="50000"/>
                  </a:schemeClr>
                </a:solidFill>
                <a:latin typeface="Palatino Linotype" panose="02040502050505030304" pitchFamily="18" charset="0"/>
                <a:cs typeface="Arial" panose="020B0604020202020204" pitchFamily="34" charset="0"/>
              </a:rPr>
              <a:t>3 </a:t>
            </a:r>
          </a:p>
        </p:txBody>
      </p:sp>
      <p:sp>
        <p:nvSpPr>
          <p:cNvPr id="7" name="TextBox 6">
            <a:extLst>
              <a:ext uri="{FF2B5EF4-FFF2-40B4-BE49-F238E27FC236}">
                <a16:creationId xmlns:a16="http://schemas.microsoft.com/office/drawing/2014/main" xmlns="" id="{A25F0689-230B-4190-A1EF-CC6F529C1D32}"/>
              </a:ext>
            </a:extLst>
          </p:cNvPr>
          <p:cNvSpPr txBox="1"/>
          <p:nvPr/>
        </p:nvSpPr>
        <p:spPr>
          <a:xfrm>
            <a:off x="191346" y="5588186"/>
            <a:ext cx="11449270" cy="70788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i="1" dirty="0">
                <a:solidFill>
                  <a:srgbClr val="000000"/>
                </a:solidFill>
                <a:latin typeface="Liberation Mono"/>
              </a:rPr>
              <a:t>, key_part2;</a:t>
            </a:r>
            <a:r>
              <a:rPr lang="en-US" b="0" i="0" dirty="0">
                <a:solidFill>
                  <a:srgbClr val="999999"/>
                </a:solidFill>
                <a:effectLst/>
                <a:latin typeface="Liberation Mono"/>
              </a:rPr>
              <a:t>			</a:t>
            </a:r>
            <a:r>
              <a:rPr lang="en-US" b="0" i="0" dirty="0">
                <a:solidFill>
                  <a:srgbClr val="39AE0A"/>
                </a:solidFill>
                <a:effectLst/>
                <a:latin typeface="Liberation Mono"/>
              </a:rPr>
              <a:t>// optimizer does not use the index.</a:t>
            </a:r>
          </a:p>
          <a:p>
            <a:pPr marL="285750" indent="-285750">
              <a:buFont typeface="Arial" panose="020B0604020202020204" pitchFamily="34" charset="0"/>
              <a:buChar char="•"/>
            </a:pPr>
            <a:endParaRPr lang="en-US" sz="400" b="0" i="0" dirty="0">
              <a:solidFill>
                <a:srgbClr val="999999"/>
              </a:solidFill>
              <a:effectLst/>
              <a:latin typeface="Liberation Mono"/>
            </a:endParaRPr>
          </a:p>
          <a:p>
            <a:pPr marL="285750" indent="-285750">
              <a:buFont typeface="Arial" panose="020B0604020202020204" pitchFamily="34" charset="0"/>
              <a:buChar char="•"/>
            </a:pP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1" i="1" dirty="0">
                <a:solidFill>
                  <a:srgbClr val="000000"/>
                </a:solidFill>
                <a:effectLst/>
                <a:latin typeface="Liberation Mono"/>
              </a:rPr>
              <a:t>r</a:t>
            </a:r>
            <a:r>
              <a:rPr lang="en-US" b="0" i="0" dirty="0">
                <a:solidFill>
                  <a:srgbClr val="000000"/>
                </a:solidFill>
                <a:effectLst/>
                <a:latin typeface="Liberation Mono"/>
              </a:rPr>
              <a:t> </a:t>
            </a:r>
            <a:r>
              <a:rPr lang="en-US" b="0" i="0" dirty="0">
                <a:solidFill>
                  <a:srgbClr val="0077AA"/>
                </a:solidFill>
                <a:effectLst/>
                <a:latin typeface="Liberation Mono"/>
              </a:rPr>
              <a:t>ORDER</a:t>
            </a:r>
            <a:r>
              <a:rPr lang="en-US" b="0" i="0" dirty="0">
                <a:solidFill>
                  <a:srgbClr val="000000"/>
                </a:solidFill>
                <a:effectLst/>
                <a:latin typeface="Liberation Mono"/>
              </a:rPr>
              <a:t> </a:t>
            </a:r>
            <a:r>
              <a:rPr lang="en-US" b="0" i="0" dirty="0">
                <a:solidFill>
                  <a:srgbClr val="0077AA"/>
                </a:solidFill>
                <a:effectLst/>
                <a:latin typeface="Liberation Mono"/>
              </a:rPr>
              <a:t>BY</a:t>
            </a:r>
            <a:r>
              <a:rPr lang="en-US" b="0" i="0" dirty="0">
                <a:solidFill>
                  <a:srgbClr val="000000"/>
                </a:solidFill>
                <a:effectLst/>
                <a:latin typeface="Liberation Mono"/>
              </a:rPr>
              <a:t> </a:t>
            </a:r>
            <a:r>
              <a:rPr lang="en-US" b="0" i="1" dirty="0">
                <a:solidFill>
                  <a:srgbClr val="000000"/>
                </a:solidFill>
                <a:effectLst/>
                <a:latin typeface="Liberation Mono"/>
              </a:rPr>
              <a:t>key_part1</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1" dirty="0">
                <a:solidFill>
                  <a:srgbClr val="000000"/>
                </a:solidFill>
                <a:effectLst/>
                <a:latin typeface="Liberation Mono"/>
              </a:rPr>
              <a:t>key_part2</a:t>
            </a:r>
            <a:r>
              <a:rPr lang="en-US" b="0" i="0" dirty="0">
                <a:solidFill>
                  <a:srgbClr val="999999"/>
                </a:solidFill>
                <a:effectLst/>
                <a:latin typeface="Liberation Mono"/>
              </a:rPr>
              <a:t>;	</a:t>
            </a:r>
            <a:r>
              <a:rPr lang="en-US" dirty="0">
                <a:solidFill>
                  <a:srgbClr val="39AE0A"/>
                </a:solidFill>
                <a:latin typeface="Liberation Mono"/>
              </a:rPr>
              <a:t>// optimizer uses the index.</a:t>
            </a:r>
            <a:endParaRPr lang="en-IN" dirty="0">
              <a:solidFill>
                <a:srgbClr val="39AE0A"/>
              </a:solidFill>
              <a:latin typeface="Liberation Mono"/>
            </a:endParaRPr>
          </a:p>
        </p:txBody>
      </p:sp>
    </p:spTree>
    <p:extLst>
      <p:ext uri="{BB962C8B-B14F-4D97-AF65-F5344CB8AC3E}">
        <p14:creationId xmlns:p14="http://schemas.microsoft.com/office/powerpoint/2010/main" xmlns="" val="16300398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grpSp>
        <p:nvGrpSpPr>
          <p:cNvPr id="3" name="Group 2">
            <a:extLst>
              <a:ext uri="{FF2B5EF4-FFF2-40B4-BE49-F238E27FC236}">
                <a16:creationId xmlns:a16="http://schemas.microsoft.com/office/drawing/2014/main" xmlns="" id="{92C88704-B6CC-417E-B786-9BD80CC0DB13}"/>
              </a:ext>
            </a:extLst>
          </p:cNvPr>
          <p:cNvGrpSpPr/>
          <p:nvPr/>
        </p:nvGrpSpPr>
        <p:grpSpPr>
          <a:xfrm>
            <a:off x="690630" y="2852936"/>
            <a:ext cx="10544285" cy="3220899"/>
            <a:chOff x="690630" y="3006340"/>
            <a:chExt cx="10544285" cy="3220899"/>
          </a:xfrm>
        </p:grpSpPr>
        <p:grpSp>
          <p:nvGrpSpPr>
            <p:cNvPr id="26" name="Group 25">
              <a:extLst>
                <a:ext uri="{FF2B5EF4-FFF2-40B4-BE49-F238E27FC236}">
                  <a16:creationId xmlns:a16="http://schemas.microsoft.com/office/drawing/2014/main" xmlns="" id="{06EE6528-7482-4030-9A7A-63F59567B0FB}"/>
                </a:ext>
              </a:extLst>
            </p:cNvPr>
            <p:cNvGrpSpPr/>
            <p:nvPr/>
          </p:nvGrpSpPr>
          <p:grpSpPr>
            <a:xfrm>
              <a:off x="690630" y="3006340"/>
              <a:ext cx="10544285" cy="1502780"/>
              <a:chOff x="690630" y="1745011"/>
              <a:chExt cx="10544285" cy="1502780"/>
            </a:xfrm>
          </p:grpSpPr>
          <p:grpSp>
            <p:nvGrpSpPr>
              <p:cNvPr id="27" name="Group 26">
                <a:extLst>
                  <a:ext uri="{FF2B5EF4-FFF2-40B4-BE49-F238E27FC236}">
                    <a16:creationId xmlns:a16="http://schemas.microsoft.com/office/drawing/2014/main" xmlns=""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xmlns=""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xmlns=""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xmlns=""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xmlns=""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xmlns=""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xmlns="" id="{E5A62CF6-BC1C-4896-B1F3-6F0D2F3E4910}"/>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ASC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DESC</a:t>
                      </a:r>
                      <a:endParaRPr lang="en-IN" sz="2000" b="1" dirty="0"/>
                    </a:p>
                  </p:txBody>
                </p:sp>
              </p:grpSp>
              <p:sp>
                <p:nvSpPr>
                  <p:cNvPr id="38" name="Arrow: Right 37">
                    <a:extLst>
                      <a:ext uri="{FF2B5EF4-FFF2-40B4-BE49-F238E27FC236}">
                        <a16:creationId xmlns:a16="http://schemas.microsoft.com/office/drawing/2014/main" xmlns="" id="{187EC880-DA91-45C4-A549-19E1D978A9A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xmlns="" id="{CD02663C-8E8E-4A93-A9A0-A1815FE6F6A9}"/>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xmlns="" id="{7976813C-D555-4DEA-97CF-DC5816AD7053}"/>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xmlns=""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xmlns=""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xmlns=""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xmlns=""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xmlns=""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xmlns=""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xmlns=""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3" name="Group 22">
              <a:extLst>
                <a:ext uri="{FF2B5EF4-FFF2-40B4-BE49-F238E27FC236}">
                  <a16:creationId xmlns:a16="http://schemas.microsoft.com/office/drawing/2014/main" xmlns="" id="{EDF05389-FC19-4A81-9ACB-B0C3744942B4}"/>
                </a:ext>
              </a:extLst>
            </p:cNvPr>
            <p:cNvGrpSpPr/>
            <p:nvPr/>
          </p:nvGrpSpPr>
          <p:grpSpPr>
            <a:xfrm>
              <a:off x="690630" y="4724459"/>
              <a:ext cx="10544285" cy="1502780"/>
              <a:chOff x="690630" y="1745011"/>
              <a:chExt cx="10544285" cy="1502780"/>
            </a:xfrm>
          </p:grpSpPr>
          <p:grpSp>
            <p:nvGrpSpPr>
              <p:cNvPr id="24" name="Group 23">
                <a:extLst>
                  <a:ext uri="{FF2B5EF4-FFF2-40B4-BE49-F238E27FC236}">
                    <a16:creationId xmlns:a16="http://schemas.microsoft.com/office/drawing/2014/main" xmlns="" id="{65A4CF2D-7982-4231-AC5D-A3E770CE651B}"/>
                  </a:ext>
                </a:extLst>
              </p:cNvPr>
              <p:cNvGrpSpPr/>
              <p:nvPr/>
            </p:nvGrpSpPr>
            <p:grpSpPr>
              <a:xfrm>
                <a:off x="690630" y="1783237"/>
                <a:ext cx="8956920" cy="1357731"/>
                <a:chOff x="262933" y="1548086"/>
                <a:chExt cx="8956920" cy="1357731"/>
              </a:xfrm>
            </p:grpSpPr>
            <p:sp>
              <p:nvSpPr>
                <p:cNvPr id="45" name="Rectangle 44">
                  <a:extLst>
                    <a:ext uri="{FF2B5EF4-FFF2-40B4-BE49-F238E27FC236}">
                      <a16:creationId xmlns:a16="http://schemas.microsoft.com/office/drawing/2014/main" xmlns="" id="{140B04E5-2F0D-432B-91BE-5FDC6341F0C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a:extLst>
                    <a:ext uri="{FF2B5EF4-FFF2-40B4-BE49-F238E27FC236}">
                      <a16:creationId xmlns:a16="http://schemas.microsoft.com/office/drawing/2014/main" xmlns="" id="{8FF88CB6-2AC4-44D0-8507-1FAF7F73C791}"/>
                    </a:ext>
                  </a:extLst>
                </p:cNvPr>
                <p:cNvGrpSpPr/>
                <p:nvPr/>
              </p:nvGrpSpPr>
              <p:grpSpPr>
                <a:xfrm>
                  <a:off x="1651832" y="1600839"/>
                  <a:ext cx="7568021" cy="1296144"/>
                  <a:chOff x="31591" y="1556792"/>
                  <a:chExt cx="7568021" cy="1296144"/>
                </a:xfrm>
              </p:grpSpPr>
              <p:grpSp>
                <p:nvGrpSpPr>
                  <p:cNvPr id="52" name="Group 51">
                    <a:extLst>
                      <a:ext uri="{FF2B5EF4-FFF2-40B4-BE49-F238E27FC236}">
                        <a16:creationId xmlns:a16="http://schemas.microsoft.com/office/drawing/2014/main" xmlns="" id="{5FC6B932-3FD2-4BB7-82F9-2056D2BFE4A5}"/>
                      </a:ext>
                    </a:extLst>
                  </p:cNvPr>
                  <p:cNvGrpSpPr/>
                  <p:nvPr/>
                </p:nvGrpSpPr>
                <p:grpSpPr>
                  <a:xfrm>
                    <a:off x="669977" y="1556792"/>
                    <a:ext cx="6238644" cy="1296144"/>
                    <a:chOff x="669977" y="1556792"/>
                    <a:chExt cx="6238644" cy="1296144"/>
                  </a:xfrm>
                </p:grpSpPr>
                <p:sp>
                  <p:nvSpPr>
                    <p:cNvPr id="56" name="Rectangle 55">
                      <a:extLst>
                        <a:ext uri="{FF2B5EF4-FFF2-40B4-BE49-F238E27FC236}">
                          <a16:creationId xmlns:a16="http://schemas.microsoft.com/office/drawing/2014/main" xmlns="" id="{A50DDB9F-5D88-44EE-A058-33AC886E658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xmlns="" id="{21D14759-C707-4DB2-824A-5D8462C679C8}"/>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58" name="TextBox 57">
                      <a:extLst>
                        <a:ext uri="{FF2B5EF4-FFF2-40B4-BE49-F238E27FC236}">
                          <a16:creationId xmlns:a16="http://schemas.microsoft.com/office/drawing/2014/main" xmlns="" id="{6DB79C00-AAD9-4CA7-82BE-B15E5DF4CFA3}"/>
                        </a:ext>
                      </a:extLst>
                    </p:cNvPr>
                    <p:cNvSpPr txBox="1"/>
                    <p:nvPr/>
                  </p:nvSpPr>
                  <p:spPr>
                    <a:xfrm>
                      <a:off x="4195535" y="2097142"/>
                      <a:ext cx="271308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b="1" dirty="0">
                          <a:latin typeface="Liberation Mono"/>
                          <a:cs typeface="Arial" panose="020B0604020202020204" pitchFamily="34" charset="0"/>
                        </a:rPr>
                        <a:t>DESC</a:t>
                      </a:r>
                      <a:r>
                        <a:rPr lang="en-IN" sz="2000" dirty="0">
                          <a:latin typeface="Liberation Mono"/>
                          <a:cs typeface="Arial" panose="020B0604020202020204" pitchFamily="34" charset="0"/>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a:t>
                      </a:r>
                      <a:r>
                        <a:rPr lang="en-IN" sz="2000" b="1" dirty="0">
                          <a:latin typeface="Liberation Mono"/>
                          <a:cs typeface="Arial" panose="020B0604020202020204" pitchFamily="34" charset="0"/>
                        </a:rPr>
                        <a:t> ASC</a:t>
                      </a:r>
                      <a:endParaRPr lang="en-IN" sz="2000" b="1" dirty="0"/>
                    </a:p>
                  </p:txBody>
                </p:sp>
              </p:grpSp>
              <p:sp>
                <p:nvSpPr>
                  <p:cNvPr id="53" name="Arrow: Right 52">
                    <a:extLst>
                      <a:ext uri="{FF2B5EF4-FFF2-40B4-BE49-F238E27FC236}">
                        <a16:creationId xmlns:a16="http://schemas.microsoft.com/office/drawing/2014/main" xmlns="" id="{F7A5FA70-A7BA-4989-AE4B-7255D8D5F8B8}"/>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Right 53">
                    <a:extLst>
                      <a:ext uri="{FF2B5EF4-FFF2-40B4-BE49-F238E27FC236}">
                        <a16:creationId xmlns:a16="http://schemas.microsoft.com/office/drawing/2014/main" xmlns="" id="{6BA39D37-BD7C-4C1C-BAFF-5B7233D4E8A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xmlns="" id="{AF1232CC-3E73-4904-B902-F8B03FAAC0DD}"/>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Flowchart: Magnetic Disk 46">
                  <a:extLst>
                    <a:ext uri="{FF2B5EF4-FFF2-40B4-BE49-F238E27FC236}">
                      <a16:creationId xmlns:a16="http://schemas.microsoft.com/office/drawing/2014/main" xmlns="" id="{A83B0FA5-FE1C-4703-92B8-863A309AAC3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xmlns="" id="{7402C2C2-C7B9-478A-B911-3A4128B8F076}"/>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9" name="TextBox 48">
                  <a:extLst>
                    <a:ext uri="{FF2B5EF4-FFF2-40B4-BE49-F238E27FC236}">
                      <a16:creationId xmlns:a16="http://schemas.microsoft.com/office/drawing/2014/main" xmlns="" id="{0ECD2B9C-2FED-48DD-9FCD-FDD9B10C8D80}"/>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0" name="TextBox 49">
                  <a:extLst>
                    <a:ext uri="{FF2B5EF4-FFF2-40B4-BE49-F238E27FC236}">
                      <a16:creationId xmlns:a16="http://schemas.microsoft.com/office/drawing/2014/main" xmlns="" id="{2FC57E58-FCE2-4C22-8196-7AF62522279F}"/>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1" name="TextBox 50">
                  <a:extLst>
                    <a:ext uri="{FF2B5EF4-FFF2-40B4-BE49-F238E27FC236}">
                      <a16:creationId xmlns:a16="http://schemas.microsoft.com/office/drawing/2014/main" xmlns="" id="{C8455A71-10DD-4DBD-ADAF-7DEDC4478409}"/>
                    </a:ext>
                  </a:extLst>
                </p:cNvPr>
                <p:cNvSpPr txBox="1"/>
                <p:nvPr/>
              </p:nvSpPr>
              <p:spPr>
                <a:xfrm>
                  <a:off x="2285448" y="2229960"/>
                  <a:ext cx="274107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 </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xmlns="" id="{99B7DFED-8B65-404F-8F32-658E7DBD9924}"/>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xmlns="" id="{5514895A-4966-491A-A1F7-A506E2972AB6}"/>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
        <p:nvSpPr>
          <p:cNvPr id="61" name="Rectangle 60">
            <a:extLst>
              <a:ext uri="{FF2B5EF4-FFF2-40B4-BE49-F238E27FC236}">
                <a16:creationId xmlns:a16="http://schemas.microsoft.com/office/drawing/2014/main" xmlns="" id="{A0754C73-2F69-44A5-BD3C-C284BFC30F58}"/>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xmlns="" val="35152434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sp>
        <p:nvSpPr>
          <p:cNvPr id="6" name="Rectangle 5"/>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a:t>
            </a:r>
          </a:p>
        </p:txBody>
      </p:sp>
      <p:sp>
        <p:nvSpPr>
          <p:cNvPr id="8" name="Rectangle 7">
            <a:extLst>
              <a:ext uri="{FF2B5EF4-FFF2-40B4-BE49-F238E27FC236}">
                <a16:creationId xmlns:a16="http://schemas.microsoft.com/office/drawing/2014/main" xmlns="" id="{7945CF57-22AA-466F-8A0C-12D787B29586}"/>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p:txBody>
      </p:sp>
      <p:grpSp>
        <p:nvGrpSpPr>
          <p:cNvPr id="4" name="Group 3">
            <a:extLst>
              <a:ext uri="{FF2B5EF4-FFF2-40B4-BE49-F238E27FC236}">
                <a16:creationId xmlns:a16="http://schemas.microsoft.com/office/drawing/2014/main" xmlns="" id="{D2A80BBE-80DC-4F44-BD63-77B15D090023}"/>
              </a:ext>
            </a:extLst>
          </p:cNvPr>
          <p:cNvGrpSpPr/>
          <p:nvPr/>
        </p:nvGrpSpPr>
        <p:grpSpPr>
          <a:xfrm>
            <a:off x="191344" y="1967113"/>
            <a:ext cx="11737304" cy="4630238"/>
            <a:chOff x="0" y="1967113"/>
            <a:chExt cx="12072664" cy="4630238"/>
          </a:xfrm>
        </p:grpSpPr>
        <p:pic>
          <p:nvPicPr>
            <p:cNvPr id="2" name="Picture 1">
              <a:extLst>
                <a:ext uri="{FF2B5EF4-FFF2-40B4-BE49-F238E27FC236}">
                  <a16:creationId xmlns:a16="http://schemas.microsoft.com/office/drawing/2014/main" xmlns="" id="{1B074D0D-113E-4251-BFFA-8C46F9D998E3}"/>
                </a:ext>
              </a:extLst>
            </p:cNvPr>
            <p:cNvPicPr>
              <a:picLocks noChangeAspect="1"/>
            </p:cNvPicPr>
            <p:nvPr/>
          </p:nvPicPr>
          <p:blipFill>
            <a:blip r:embed="rId2" cstate="print"/>
            <a:stretch>
              <a:fillRect/>
            </a:stretch>
          </p:blipFill>
          <p:spPr>
            <a:xfrm>
              <a:off x="0" y="1967113"/>
              <a:ext cx="12072664" cy="4584265"/>
            </a:xfrm>
            <a:prstGeom prst="rect">
              <a:avLst/>
            </a:prstGeom>
          </p:spPr>
        </p:pic>
        <p:sp>
          <p:nvSpPr>
            <p:cNvPr id="12" name="Rectangle 11">
              <a:extLst>
                <a:ext uri="{FF2B5EF4-FFF2-40B4-BE49-F238E27FC236}">
                  <a16:creationId xmlns:a16="http://schemas.microsoft.com/office/drawing/2014/main" xmlns="" id="{1485FC11-75C0-49E6-BBE0-5427C9203D1B}"/>
                </a:ext>
              </a:extLst>
            </p:cNvPr>
            <p:cNvSpPr/>
            <p:nvPr/>
          </p:nvSpPr>
          <p:spPr>
            <a:xfrm>
              <a:off x="6666376" y="2013086"/>
              <a:ext cx="814232" cy="4584265"/>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929971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a:t>
            </a:r>
            <a:endParaRPr lang="en-IN" sz="3200" i="1" dirty="0">
              <a:solidFill>
                <a:srgbClr val="FF9900"/>
              </a:solidFill>
              <a:latin typeface="Arial" pitchFamily="34" charset="0"/>
              <a:cs typeface="Arial" pitchFamily="34" charset="0"/>
            </a:endParaRPr>
          </a:p>
        </p:txBody>
      </p:sp>
      <p:grpSp>
        <p:nvGrpSpPr>
          <p:cNvPr id="2" name="Group 1">
            <a:extLst>
              <a:ext uri="{FF2B5EF4-FFF2-40B4-BE49-F238E27FC236}">
                <a16:creationId xmlns:a16="http://schemas.microsoft.com/office/drawing/2014/main" xmlns="" id="{44EE0087-93D8-46A9-9FC3-A31727AD9512}"/>
              </a:ext>
            </a:extLst>
          </p:cNvPr>
          <p:cNvGrpSpPr/>
          <p:nvPr/>
        </p:nvGrpSpPr>
        <p:grpSpPr>
          <a:xfrm>
            <a:off x="225273" y="1964539"/>
            <a:ext cx="11631368" cy="4536557"/>
            <a:chOff x="1549199" y="2116801"/>
            <a:chExt cx="9308388" cy="3840600"/>
          </a:xfrm>
        </p:grpSpPr>
        <p:pic>
          <p:nvPicPr>
            <p:cNvPr id="3" name="Picture 2">
              <a:extLst>
                <a:ext uri="{FF2B5EF4-FFF2-40B4-BE49-F238E27FC236}">
                  <a16:creationId xmlns:a16="http://schemas.microsoft.com/office/drawing/2014/main" xmlns="" id="{B8295FEA-B5AD-49F6-9FD9-802E6842C9BB}"/>
                </a:ext>
              </a:extLst>
            </p:cNvPr>
            <p:cNvPicPr>
              <a:picLocks noChangeAspect="1"/>
            </p:cNvPicPr>
            <p:nvPr/>
          </p:nvPicPr>
          <p:blipFill>
            <a:blip r:embed="rId2" cstate="print"/>
            <a:stretch>
              <a:fillRect/>
            </a:stretch>
          </p:blipFill>
          <p:spPr>
            <a:xfrm>
              <a:off x="1549199" y="2116802"/>
              <a:ext cx="9308388" cy="3840599"/>
            </a:xfrm>
            <a:prstGeom prst="rect">
              <a:avLst/>
            </a:prstGeom>
          </p:spPr>
        </p:pic>
        <p:sp>
          <p:nvSpPr>
            <p:cNvPr id="9" name="Rectangle 8">
              <a:extLst>
                <a:ext uri="{FF2B5EF4-FFF2-40B4-BE49-F238E27FC236}">
                  <a16:creationId xmlns:a16="http://schemas.microsoft.com/office/drawing/2014/main" xmlns="" id="{50B1CFE8-B785-430E-9A9E-2C66F2D54E79}"/>
                </a:ext>
              </a:extLst>
            </p:cNvPr>
            <p:cNvSpPr/>
            <p:nvPr/>
          </p:nvSpPr>
          <p:spPr>
            <a:xfrm>
              <a:off x="6599882" y="2116801"/>
              <a:ext cx="684843" cy="3800983"/>
            </a:xfrm>
            <a:prstGeom prst="rect">
              <a:avLst/>
            </a:prstGeom>
            <a:noFill/>
            <a:ln w="19050">
              <a:solidFill>
                <a:srgbClr val="C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a:extLst>
              <a:ext uri="{FF2B5EF4-FFF2-40B4-BE49-F238E27FC236}">
                <a16:creationId xmlns:a16="http://schemas.microsoft.com/office/drawing/2014/main" xmlns="" id="{7F9C5529-E247-4668-8D20-58282FA1F682}"/>
              </a:ext>
            </a:extLst>
          </p:cNvPr>
          <p:cNvSpPr/>
          <p:nvPr/>
        </p:nvSpPr>
        <p:spPr>
          <a:xfrm>
            <a:off x="191344" y="680591"/>
            <a:ext cx="11449271" cy="400110"/>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presented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12" name="Rectangle 11">
            <a:extLst>
              <a:ext uri="{FF2B5EF4-FFF2-40B4-BE49-F238E27FC236}">
                <a16:creationId xmlns:a16="http://schemas.microsoft.com/office/drawing/2014/main" xmlns="" id="{5378EE6B-16B9-4534-8B3B-834CFB10CA0D}"/>
              </a:ext>
            </a:extLst>
          </p:cNvPr>
          <p:cNvSpPr/>
          <p:nvPr/>
        </p:nvSpPr>
        <p:spPr>
          <a:xfrm>
            <a:off x="225273" y="1238071"/>
            <a:ext cx="8839199"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solidFill>
                  <a:srgbClr val="000000"/>
                </a:solidFill>
                <a:latin typeface="Liberation Mono"/>
                <a:ea typeface="Times New Roman" panose="02020603050405020304" pitchFamily="18" charset="0"/>
                <a:cs typeface="Arial" panose="020B0604020202020204" pitchFamily="34" charset="0"/>
              </a:rPr>
              <a:t>emp</a:t>
            </a:r>
            <a:r>
              <a:rPr lang="en-US"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comm </a:t>
            </a:r>
            <a:r>
              <a:rPr lang="en-IN" dirty="0">
                <a:solidFill>
                  <a:srgbClr val="0077AA"/>
                </a:solidFill>
                <a:latin typeface="Liberation Mono"/>
                <a:cs typeface="Arial" panose="020B0604020202020204" pitchFamily="34" charset="0"/>
              </a:rPr>
              <a:t>DESC</a:t>
            </a:r>
            <a:r>
              <a:rPr lang="en-IN" dirty="0">
                <a:latin typeface="Liberation Mono"/>
                <a:cs typeface="Arial" panose="020B0604020202020204" pitchFamily="34" charset="0"/>
              </a:rPr>
              <a:t>;</a:t>
            </a:r>
            <a:endParaRPr lang="en-IN" dirty="0">
              <a:solidFill>
                <a:srgbClr val="0077AA"/>
              </a:solidFill>
              <a:latin typeface="Liberation Mono"/>
              <a:cs typeface="Times New Roman" panose="02020603050405020304" pitchFamily="18" charset="0"/>
            </a:endParaRPr>
          </a:p>
        </p:txBody>
      </p:sp>
    </p:spTree>
    <p:extLst>
      <p:ext uri="{BB962C8B-B14F-4D97-AF65-F5344CB8AC3E}">
        <p14:creationId xmlns:p14="http://schemas.microsoft.com/office/powerpoint/2010/main" xmlns="" val="42411155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order by </a:t>
            </a:r>
            <a:endParaRPr lang="en-IN" sz="3200" i="1" dirty="0">
              <a:solidFill>
                <a:srgbClr val="FF9900"/>
              </a:solidFill>
              <a:latin typeface="Arial" pitchFamily="34" charset="0"/>
              <a:cs typeface="Arial" pitchFamily="34" charset="0"/>
            </a:endParaRPr>
          </a:p>
        </p:txBody>
      </p:sp>
      <p:sp>
        <p:nvSpPr>
          <p:cNvPr id="2" name="Rectangle 1"/>
          <p:cNvSpPr/>
          <p:nvPr/>
        </p:nvSpPr>
        <p:spPr>
          <a:xfrm>
            <a:off x="191347" y="671986"/>
            <a:ext cx="8838049"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6" name="Rectangle 5"/>
          <p:cNvSpPr/>
          <p:nvPr/>
        </p:nvSpPr>
        <p:spPr>
          <a:xfrm>
            <a:off x="193417" y="2425929"/>
            <a:ext cx="11809310" cy="420435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IN" dirty="0">
                <a:latin typeface="Liberation Mono"/>
                <a:ea typeface="Times New Roman" panose="02020603050405020304" pitchFamily="18"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NOT NULL</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DD4A68"/>
                </a:solidFill>
                <a:latin typeface="Liberation Mono"/>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cs typeface="Times New Roman" panose="02020603050405020304" pitchFamily="18" charset="0"/>
              </a:rPr>
              <a:t>DESC</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669900"/>
                </a:solidFill>
                <a:latin typeface="Liberation Mono"/>
              </a:rPr>
              <a:t>'</a:t>
            </a:r>
            <a:r>
              <a:rPr lang="en-IN" dirty="0">
                <a:solidFill>
                  <a:srgbClr val="669900"/>
                </a:solidFill>
                <a:latin typeface="Liberation Mono"/>
              </a:rPr>
              <a:t>manager'</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a:t>
            </a:r>
            <a:r>
              <a:rPr lang="en-US" dirty="0">
                <a:solidFill>
                  <a:srgbClr val="DD4A68"/>
                </a:solidFill>
                <a:latin typeface="Liberation Mono"/>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669900"/>
                </a:solidFill>
                <a:latin typeface="Liberation Mono"/>
              </a:rPr>
              <a:t>'salesman', </a:t>
            </a:r>
            <a:r>
              <a:rPr lang="en-IN" dirty="0">
                <a:solidFill>
                  <a:srgbClr val="990055"/>
                </a:solidFill>
                <a:latin typeface="Liberation Mono"/>
              </a:rPr>
              <a:t>2</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ea typeface="Times New Roman" panose="02020603050405020304" pitchFamily="18" charset="0"/>
              </a:rPr>
              <a:t> 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rPr>
              <a:t>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'manager'</a:t>
            </a:r>
            <a:r>
              <a:rPr lang="en-US" dirty="0">
                <a:latin typeface="Liberation Mono"/>
                <a:ea typeface="Times New Roman" panose="02020603050405020304" pitchFamily="18" charset="0"/>
                <a:cs typeface="Times New Roman" panose="02020603050405020304" pitchFamily="18" charset="0"/>
              </a:rPr>
              <a:t>,</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DD4A68"/>
                </a:solidFill>
                <a:latin typeface="Liberation Mono"/>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latin typeface="Liberation Mono"/>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 ;</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chemeClr val="tx1">
                    <a:lumMod val="85000"/>
                    <a:lumOff val="15000"/>
                  </a:schemeClr>
                </a:solidFill>
                <a:latin typeface="Liberation Mono"/>
                <a:ea typeface="Times New Roman" panose="02020603050405020304" pitchFamily="18" charset="0"/>
              </a:rPr>
              <a:t>'e'</a:t>
            </a:r>
            <a:r>
              <a:rPr lang="en-IN" dirty="0">
                <a:latin typeface="Liberation Mono"/>
                <a:ea typeface="Times New Roman" panose="02020603050405020304" pitchFamily="18" charset="0"/>
              </a:rPr>
              <a:t> ;</a:t>
            </a:r>
            <a:endParaRPr lang="en-IN" dirty="0">
              <a:solidFill>
                <a:schemeClr val="tx1">
                  <a:lumMod val="85000"/>
                  <a:lumOff val="15000"/>
                </a:schemeClr>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xmlns="" id="{BF1557B7-1BAB-4F9E-90BB-2E5F28D5346D}"/>
              </a:ext>
            </a:extLst>
          </p:cNvPr>
          <p:cNvSpPr/>
          <p:nvPr/>
        </p:nvSpPr>
        <p:spPr>
          <a:xfrm>
            <a:off x="191346" y="1268760"/>
            <a:ext cx="1032368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IN" sz="2000" dirty="0">
                <a:solidFill>
                  <a:srgbClr val="000000"/>
                </a:solidFill>
                <a:latin typeface="Liberation Mono"/>
              </a:rPr>
              <a:t>,</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IN" sz="2000" dirty="0">
                <a:solidFill>
                  <a:srgbClr val="000000"/>
                </a:solidFill>
                <a:latin typeface="Liberation Mono"/>
              </a:rPr>
              <a:t>, . . .</a:t>
            </a:r>
            <a:r>
              <a:rPr lang="en-US" sz="2000" dirty="0">
                <a:solidFill>
                  <a:srgbClr val="0077AA"/>
                </a:solidFill>
                <a:latin typeface="Liberation Mono"/>
              </a:rPr>
              <a:t> </a:t>
            </a:r>
            <a:r>
              <a:rPr lang="en-US" sz="2000" dirty="0">
                <a:solidFill>
                  <a:srgbClr val="000000"/>
                </a:solidFill>
                <a:latin typeface="Liberation Mono"/>
              </a:rPr>
              <a:t>|</a:t>
            </a:r>
            <a:r>
              <a:rPr lang="en-US" sz="2000" dirty="0">
                <a:solidFill>
                  <a:srgbClr val="0077AA"/>
                </a:solidFill>
                <a:latin typeface="Liberation Mono"/>
              </a:rPr>
              <a:t> expr </a:t>
            </a:r>
            <a:r>
              <a:rPr lang="en-US" sz="2000" dirty="0">
                <a:solidFill>
                  <a:srgbClr val="000000"/>
                </a:solidFill>
                <a:latin typeface="Liberation Mono"/>
              </a:rPr>
              <a:t>|</a:t>
            </a:r>
            <a:r>
              <a:rPr lang="en-US" sz="2000" dirty="0">
                <a:solidFill>
                  <a:srgbClr val="0077AA"/>
                </a:solidFill>
                <a:latin typeface="Liberation Mono"/>
              </a:rPr>
              <a:t> position}  [ASC </a:t>
            </a:r>
            <a:r>
              <a:rPr lang="en-US" sz="2000" dirty="0">
                <a:solidFill>
                  <a:srgbClr val="000000"/>
                </a:solidFill>
                <a:latin typeface="Liberation Mono"/>
              </a:rPr>
              <a:t>|</a:t>
            </a:r>
            <a:r>
              <a:rPr lang="en-US" sz="2000" dirty="0">
                <a:solidFill>
                  <a:srgbClr val="0077AA"/>
                </a:solidFill>
                <a:latin typeface="Liberation Mono"/>
              </a:rPr>
              <a:t> DESC]</a:t>
            </a:r>
            <a:r>
              <a:rPr lang="en-IN" sz="2000" dirty="0">
                <a:solidFill>
                  <a:srgbClr val="000000"/>
                </a:solidFill>
                <a:latin typeface="Liberation Mono"/>
              </a:rPr>
              <a:t> , . . .</a:t>
            </a:r>
            <a:r>
              <a:rPr lang="en-US" sz="2000" dirty="0">
                <a:solidFill>
                  <a:srgbClr val="0077AA"/>
                </a:solidFill>
                <a:latin typeface="Liberation Mono"/>
              </a:rPr>
              <a:t> ]</a:t>
            </a:r>
          </a:p>
        </p:txBody>
      </p:sp>
    </p:spTree>
    <p:extLst>
      <p:ext uri="{BB962C8B-B14F-4D97-AF65-F5344CB8AC3E}">
        <p14:creationId xmlns:p14="http://schemas.microsoft.com/office/powerpoint/2010/main" xmlns="" val="35118906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5361" y="4221089"/>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Note:</a:t>
            </a:r>
          </a:p>
          <a:p>
            <a:pPr>
              <a:lnSpc>
                <a:spcPct val="107000"/>
              </a:lnSpc>
            </a:pPr>
            <a:endParaRPr lang="en-IN" sz="800" b="1"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b="1" dirty="0">
                <a:latin typeface="Arial" panose="020B0604020202020204" pitchFamily="34"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Arithmetic</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Comparison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Logical</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operators</a:t>
            </a:r>
            <a:endParaRPr lang="en-IN" i="1" dirty="0">
              <a:latin typeface="Arial" panose="020B0604020202020204" pitchFamily="34" charset="0"/>
              <a:cs typeface="Arial" panose="020B0604020202020204" pitchFamily="34" charset="0"/>
            </a:endParaRPr>
          </a:p>
        </p:txBody>
      </p:sp>
      <p:sp>
        <p:nvSpPr>
          <p:cNvPr id="4" name="Rectangle 3"/>
          <p:cNvSpPr/>
          <p:nvPr/>
        </p:nvSpPr>
        <p:spPr>
          <a:xfrm>
            <a:off x="335361" y="116633"/>
            <a:ext cx="6336703"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Arial" panose="020B0604020202020204" pitchFamily="34" charset="0"/>
                <a:cs typeface="Arial" panose="020B0604020202020204" pitchFamily="34" charset="0"/>
              </a:rPr>
              <a:t>Remember:</a:t>
            </a:r>
          </a:p>
          <a:p>
            <a:pPr>
              <a:lnSpc>
                <a:spcPct val="107000"/>
              </a:lnSpc>
            </a:pPr>
            <a:endParaRPr lang="en-IN" sz="800" dirty="0">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IN" dirty="0">
                <a:latin typeface="Arial" panose="020B0604020202020204" pitchFamily="34" charset="0"/>
                <a:ea typeface="Calibri" panose="020F0502020204030204" pitchFamily="34" charset="0"/>
                <a:cs typeface="Arial" panose="020B0604020202020204" pitchFamily="34" charset="0"/>
              </a:rPr>
              <a:t>In </a:t>
            </a:r>
            <a:r>
              <a:rPr lang="en-IN" b="1" dirty="0">
                <a:latin typeface="Arial" panose="020B0604020202020204" pitchFamily="34" charset="0"/>
                <a:ea typeface="Calibri" panose="020F0502020204030204" pitchFamily="34" charset="0"/>
                <a:cs typeface="Arial" panose="020B0604020202020204" pitchFamily="34" charset="0"/>
              </a:rPr>
              <a:t>WHERE</a:t>
            </a:r>
            <a:r>
              <a:rPr lang="en-IN" dirty="0">
                <a:latin typeface="Arial" panose="020B0604020202020204" pitchFamily="34"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TABLE</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Arial" panose="020B0604020202020204" pitchFamily="34" charset="0"/>
                <a:ea typeface="Calibri" panose="020F0502020204030204" pitchFamily="34" charset="0"/>
                <a:cs typeface="Arial" panose="020B0604020202020204" pitchFamily="34" charset="0"/>
              </a:rPr>
              <a:t>FUNCTION</a:t>
            </a:r>
            <a:r>
              <a:rPr lang="en-IN" dirty="0">
                <a:latin typeface="Arial" panose="020B0604020202020204" pitchFamily="34" charset="0"/>
                <a:ea typeface="Calibri" panose="020F0502020204030204" pitchFamily="34" charset="0"/>
                <a:cs typeface="Arial" panose="020B0604020202020204" pitchFamily="34" charset="0"/>
              </a:rPr>
              <a:t> </a:t>
            </a:r>
            <a:r>
              <a:rPr lang="en-IN" i="1" dirty="0">
                <a:latin typeface="Arial" panose="020B0604020202020204" pitchFamily="34" charset="0"/>
                <a:ea typeface="Calibri" panose="020F0502020204030204" pitchFamily="34" charset="0"/>
                <a:cs typeface="Arial" panose="020B0604020202020204" pitchFamily="34" charset="0"/>
              </a:rPr>
              <a:t>calls (PRE-DEFINED / UDF)</a:t>
            </a:r>
          </a:p>
        </p:txBody>
      </p:sp>
      <p:sp>
        <p:nvSpPr>
          <p:cNvPr id="5" name="Rectangle 4"/>
          <p:cNvSpPr/>
          <p:nvPr/>
        </p:nvSpPr>
        <p:spPr>
          <a:xfrm>
            <a:off x="335360" y="3140968"/>
            <a:ext cx="11449272" cy="736933"/>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ea typeface="Verdana" panose="020B0604030504040204" pitchFamily="34" charset="0"/>
                <a:cs typeface="Segoe UI Light" panose="020B0502040204020203" pitchFamily="34" charset="0"/>
              </a:rPr>
              <a:t>The WHERE Clause is used when you want to retrieve specific information from a table excluding other irrelevant data.</a:t>
            </a:r>
          </a:p>
        </p:txBody>
      </p:sp>
      <p:sp>
        <p:nvSpPr>
          <p:cNvPr id="7" name="TextBox 6">
            <a:extLst>
              <a:ext uri="{FF2B5EF4-FFF2-40B4-BE49-F238E27FC236}">
                <a16:creationId xmlns:a16="http://schemas.microsoft.com/office/drawing/2014/main" xmlns="" id="{DD849229-9677-46DB-94CA-104ED5D819EA}"/>
              </a:ext>
            </a:extLst>
          </p:cNvPr>
          <p:cNvSpPr txBox="1"/>
          <p:nvPr/>
        </p:nvSpPr>
        <p:spPr>
          <a:xfrm>
            <a:off x="7392144" y="120690"/>
            <a:ext cx="4799856" cy="738664"/>
          </a:xfrm>
          <a:prstGeom prst="rect">
            <a:avLst/>
          </a:prstGeom>
          <a:solidFill>
            <a:schemeClr val="accent3">
              <a:lumMod val="20000"/>
              <a:lumOff val="80000"/>
            </a:schemeClr>
          </a:solidFill>
        </p:spPr>
        <p:txBody>
          <a:bodyPr wrap="square">
            <a:spAutoFit/>
          </a:bodyPr>
          <a:lstStyle/>
          <a:p>
            <a:pPr marL="285750" indent="-285750">
              <a:buFont typeface="Palatino Linotype" panose="02040502050505030304" pitchFamily="18" charset="0"/>
              <a:buChar char="*"/>
            </a:pPr>
            <a:r>
              <a:rPr lang="en-US" dirty="0">
                <a:latin typeface="Palatino Linotype" panose="02040502050505030304" pitchFamily="18" charset="0"/>
                <a:cs typeface="Arial" panose="020B0604020202020204" pitchFamily="34" charset="0"/>
              </a:rPr>
              <a:t>In SQL, a logical expression is often called a </a:t>
            </a:r>
            <a:r>
              <a:rPr lang="en-US" sz="2400" i="1" dirty="0">
                <a:solidFill>
                  <a:srgbClr val="7E007E"/>
                </a:solidFill>
                <a:latin typeface="Palatino Linotype" panose="02040502050505030304" pitchFamily="18" charset="0"/>
                <a:cs typeface="Arial" panose="020B0604020202020204" pitchFamily="34" charset="0"/>
              </a:rPr>
              <a:t>predicate</a:t>
            </a:r>
            <a:r>
              <a:rPr lang="en-US" dirty="0">
                <a:latin typeface="Palatino Linotype" panose="02040502050505030304" pitchFamily="18" charset="0"/>
                <a:cs typeface="Arial" panose="020B0604020202020204" pitchFamily="34" charset="0"/>
              </a:rPr>
              <a:t>.</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xmlns="" val="2009809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47B32F-2DEE-4BF6-BF71-0D507C6D1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09511" y="4941168"/>
            <a:ext cx="4362359" cy="1916832"/>
          </a:xfrm>
          <a:prstGeom prst="rect">
            <a:avLst/>
          </a:prstGeom>
        </p:spPr>
      </p:pic>
      <p:sp>
        <p:nvSpPr>
          <p:cNvPr id="5" name="Rectangle 4">
            <a:extLst>
              <a:ext uri="{FF2B5EF4-FFF2-40B4-BE49-F238E27FC236}">
                <a16:creationId xmlns:a16="http://schemas.microsoft.com/office/drawing/2014/main" xmlns="" id="{C008A4DD-53D6-43AE-A7FD-1A80ED3421CE}"/>
              </a:ext>
            </a:extLst>
          </p:cNvPr>
          <p:cNvSpPr/>
          <p:nvPr/>
        </p:nvSpPr>
        <p:spPr>
          <a:xfrm>
            <a:off x="335360" y="260648"/>
            <a:ext cx="11593288" cy="7694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xmlns="" id="{EDD29AA8-AA0C-4658-8F05-BAE35E63CA82}"/>
              </a:ext>
            </a:extLst>
          </p:cNvPr>
          <p:cNvSpPr txBox="1">
            <a:spLocks/>
          </p:cNvSpPr>
          <p:nvPr/>
        </p:nvSpPr>
        <p:spPr>
          <a:xfrm>
            <a:off x="1676182" y="1905000"/>
            <a:ext cx="8838049" cy="7694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xmlns="" id="{5643E37C-A7AB-4B13-B6A8-ACC4B9D0F70E}"/>
              </a:ext>
            </a:extLst>
          </p:cNvPr>
          <p:cNvSpPr/>
          <p:nvPr/>
        </p:nvSpPr>
        <p:spPr>
          <a:xfrm>
            <a:off x="190550" y="3573016"/>
            <a:ext cx="11881320" cy="1692771"/>
          </a:xfrm>
          <a:prstGeom prst="rect">
            <a:avLst/>
          </a:prstGeom>
        </p:spPr>
        <p:txBody>
          <a:bodyPr wrap="square">
            <a:spAutoFit/>
          </a:bodyPr>
          <a:lstStyle/>
          <a:p>
            <a:pPr marL="285750" indent="-285750">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a:t>
            </a:r>
            <a:r>
              <a:rPr lang="en-US" sz="2000" b="1" dirty="0">
                <a:latin typeface="Palatino Linotype" panose="02040502050505030304" pitchFamily="18" charset="0"/>
              </a:rPr>
              <a:t>related</a:t>
            </a:r>
            <a:r>
              <a:rPr lang="en-US" sz="2000" dirty="0">
                <a:latin typeface="Palatino Linotype" panose="02040502050505030304" pitchFamily="18" charset="0"/>
              </a:rPr>
              <a:t>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a:t>
            </a:r>
            <a:r>
              <a:rPr lang="en-US" sz="2000" dirty="0">
                <a:latin typeface="Palatino Linotype" panose="02040502050505030304" pitchFamily="18" charset="0"/>
              </a:rPr>
              <a:t>database can store and retrieve large amount of data easily, which is stored in one or more data files by one or more users, it is called as </a:t>
            </a:r>
            <a:r>
              <a:rPr lang="en-US" sz="2000" b="1" dirty="0">
                <a:solidFill>
                  <a:srgbClr val="570528"/>
                </a:solidFill>
                <a:latin typeface="Palatino Linotype" panose="02040502050505030304" pitchFamily="18" charset="0"/>
              </a:rPr>
              <a:t>structured data</a:t>
            </a:r>
            <a:r>
              <a:rPr lang="en-US" sz="2000" b="1" dirty="0">
                <a:latin typeface="Palatino Linotype" panose="02040502050505030304" pitchFamily="18" charset="0"/>
              </a:rPr>
              <a:t>.</a:t>
            </a:r>
          </a:p>
          <a:p>
            <a:pPr marL="285750" indent="-285750">
              <a:buFont typeface="Arial" panose="020B0604020202020204" pitchFamily="34" charset="0"/>
              <a:buChar char="•"/>
            </a:pPr>
            <a:endParaRPr lang="en-US" sz="400" b="1" dirty="0">
              <a:latin typeface="Palatino Linotype" panose="02040502050505030304" pitchFamily="18" charset="0"/>
            </a:endParaRPr>
          </a:p>
          <a:p>
            <a:pPr marL="285750" indent="-285750">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xmlns="" id="{74BB9E41-B291-4B0D-951B-121C6EFAB6D1}"/>
              </a:ext>
            </a:extLst>
          </p:cNvPr>
          <p:cNvSpPr txBox="1"/>
          <p:nvPr/>
        </p:nvSpPr>
        <p:spPr>
          <a:xfrm>
            <a:off x="344426" y="2780928"/>
            <a:ext cx="11573568"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dirty="0">
                <a:solidFill>
                  <a:srgbClr val="202122"/>
                </a:solidFill>
                <a:latin typeface="Arial" panose="020B0604020202020204" pitchFamily="34" charset="0"/>
              </a:rPr>
              <a:t>database management system (DBMS) is the software that interacts with </a:t>
            </a:r>
            <a:r>
              <a:rPr lang="en-US" b="1" dirty="0">
                <a:solidFill>
                  <a:srgbClr val="202122"/>
                </a:solidFill>
                <a:latin typeface="Arial" panose="020B0604020202020204" pitchFamily="34" charset="0"/>
              </a:rPr>
              <a:t>end users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applications</a:t>
            </a:r>
            <a:r>
              <a:rPr lang="en-US" dirty="0">
                <a:solidFill>
                  <a:srgbClr val="202122"/>
                </a:solidFill>
                <a:latin typeface="Arial" panose="020B0604020202020204" pitchFamily="34" charset="0"/>
              </a:rPr>
              <a:t>, and the </a:t>
            </a:r>
            <a:r>
              <a:rPr lang="en-US" b="1" dirty="0">
                <a:solidFill>
                  <a:srgbClr val="202122"/>
                </a:solidFill>
                <a:latin typeface="Arial" panose="020B0604020202020204" pitchFamily="34" charset="0"/>
              </a:rPr>
              <a:t>database</a:t>
            </a:r>
            <a:r>
              <a:rPr lang="en-US" dirty="0">
                <a:solidFill>
                  <a:srgbClr val="202122"/>
                </a:solidFill>
                <a:latin typeface="Arial" panose="020B0604020202020204" pitchFamily="34" charset="0"/>
              </a:rPr>
              <a:t> itself to store and analyze the data.</a:t>
            </a:r>
            <a:endParaRPr lang="en-IN" dirty="0">
              <a:solidFill>
                <a:srgbClr val="202122"/>
              </a:solidFill>
              <a:latin typeface="Arial" panose="020B0604020202020204" pitchFamily="34" charset="0"/>
            </a:endParaRPr>
          </a:p>
        </p:txBody>
      </p:sp>
      <p:sp>
        <p:nvSpPr>
          <p:cNvPr id="7" name="TextBox 6">
            <a:extLst>
              <a:ext uri="{FF2B5EF4-FFF2-40B4-BE49-F238E27FC236}">
                <a16:creationId xmlns:a16="http://schemas.microsoft.com/office/drawing/2014/main" xmlns="" id="{A74AAC0A-0715-4110-85DB-E3C3BABB78E1}"/>
              </a:ext>
            </a:extLst>
          </p:cNvPr>
          <p:cNvSpPr txBox="1"/>
          <p:nvPr/>
        </p:nvSpPr>
        <p:spPr>
          <a:xfrm>
            <a:off x="695400" y="5899584"/>
            <a:ext cx="6096000" cy="369332"/>
          </a:xfrm>
          <a:prstGeom prst="rect">
            <a:avLst/>
          </a:prstGeom>
          <a:noFill/>
        </p:spPr>
        <p:txBody>
          <a:bodyPr wrap="square">
            <a:spAutoFit/>
          </a:bodyPr>
          <a:lstStyle/>
          <a:p>
            <a:r>
              <a:rPr lang="en-US" b="0" i="0" dirty="0">
                <a:solidFill>
                  <a:srgbClr val="161513"/>
                </a:solidFill>
                <a:effectLst/>
                <a:latin typeface="OracleSansVF"/>
              </a:rPr>
              <a:t>A database is an organized collection of </a:t>
            </a:r>
            <a:r>
              <a:rPr lang="en-US" b="0" i="0">
                <a:solidFill>
                  <a:srgbClr val="161513"/>
                </a:solidFill>
                <a:effectLst/>
                <a:latin typeface="OracleSansVF"/>
              </a:rPr>
              <a:t>structured information.</a:t>
            </a:r>
            <a:endParaRPr lang="en-IN" dirty="0"/>
          </a:p>
        </p:txBody>
      </p:sp>
    </p:spTree>
    <p:extLst>
      <p:ext uri="{BB962C8B-B14F-4D97-AF65-F5344CB8AC3E}">
        <p14:creationId xmlns:p14="http://schemas.microsoft.com/office/powerpoint/2010/main" xmlns="" val="3395159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2" name="Rectangle 1"/>
          <p:cNvSpPr/>
          <p:nvPr/>
        </p:nvSpPr>
        <p:spPr>
          <a:xfrm>
            <a:off x="387116" y="703183"/>
            <a:ext cx="1139751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9" name="Rectangle 8"/>
          <p:cNvSpPr/>
          <p:nvPr/>
        </p:nvSpPr>
        <p:spPr>
          <a:xfrm>
            <a:off x="325234" y="4122365"/>
            <a:ext cx="11430936" cy="1477328"/>
          </a:xfrm>
          <a:prstGeom prst="rect">
            <a:avLst/>
          </a:prstGeom>
        </p:spPr>
        <p:txBody>
          <a:bodyPr wrap="square">
            <a:spAutoFit/>
          </a:bodyPr>
          <a:lstStyle/>
          <a:p>
            <a:r>
              <a:rPr lang="en-IN" sz="2000" dirty="0">
                <a:solidFill>
                  <a:srgbClr val="FF0000"/>
                </a:solidFill>
                <a:latin typeface="Arial" panose="020B0604020202020204" pitchFamily="34" charset="0"/>
                <a:cs typeface="Arial" panose="020B0604020202020204" pitchFamily="34" charset="0"/>
              </a:rPr>
              <a:t>Remember:</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latin typeface="Arial" panose="020B0604020202020204" pitchFamily="34" charset="0"/>
                <a:cs typeface="Arial" panose="020B0604020202020204" pitchFamily="34" charset="0"/>
              </a:rPr>
              <a:t>A </a:t>
            </a:r>
            <a:r>
              <a:rPr lang="en-US" dirty="0">
                <a:solidFill>
                  <a:schemeClr val="accent2">
                    <a:lumMod val="50000"/>
                  </a:schemeClr>
                </a:solidFill>
                <a:latin typeface="Arial" panose="020B0604020202020204" pitchFamily="34" charset="0"/>
                <a:cs typeface="Arial" panose="020B0604020202020204" pitchFamily="34" charset="0"/>
              </a:rPr>
              <a:t>predicate</a:t>
            </a:r>
            <a:r>
              <a:rPr lang="en-US" dirty="0">
                <a:latin typeface="Arial" panose="020B0604020202020204" pitchFamily="34" charset="0"/>
                <a:cs typeface="Arial" panose="020B0604020202020204" pitchFamily="34" charset="0"/>
              </a:rPr>
              <a:t> is a condition expression that evaluates to a boolean value, either </a:t>
            </a:r>
            <a:r>
              <a:rPr lang="en-US" b="1" dirty="0">
                <a:latin typeface="Arial" panose="020B0604020202020204" pitchFamily="34" charset="0"/>
                <a:cs typeface="Arial" panose="020B0604020202020204" pitchFamily="34" charset="0"/>
              </a:rPr>
              <a:t>true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a:t>
            </a:r>
          </a:p>
          <a:p>
            <a:pPr marL="342900" indent="-342900">
              <a:buFont typeface="Arial" pitchFamily="34" charset="0"/>
              <a:buChar char="•"/>
            </a:pPr>
            <a:endParaRPr lang="en-US" sz="800" dirty="0">
              <a:latin typeface="Arial" panose="020B0604020202020204" pitchFamily="34" charset="0"/>
              <a:cs typeface="Arial" panose="020B0604020202020204" pitchFamily="34" charset="0"/>
            </a:endParaRPr>
          </a:p>
          <a:p>
            <a:pPr marL="342900" indent="-342900">
              <a:buFont typeface="Arial" pitchFamily="34" charset="0"/>
              <a:buChar char="•"/>
            </a:pPr>
            <a:r>
              <a:rPr lang="en-US" dirty="0">
                <a:solidFill>
                  <a:schemeClr val="accent2">
                    <a:lumMod val="50000"/>
                  </a:schemeClr>
                </a:solidFill>
                <a:latin typeface="Arial" panose="020B0604020202020204" pitchFamily="34" charset="0"/>
                <a:cs typeface="Arial" panose="020B0604020202020204" pitchFamily="34" charset="0"/>
              </a:rPr>
              <a:t>Predicates</a:t>
            </a:r>
            <a:r>
              <a:rPr lang="en-US" dirty="0">
                <a:latin typeface="Arial" panose="020B0604020202020204" pitchFamily="34" charset="0"/>
                <a:cs typeface="Arial" panose="020B0604020202020204" pitchFamily="34" charset="0"/>
              </a:rPr>
              <a:t> can be used as follows: In a SELECT statement's </a:t>
            </a:r>
            <a:r>
              <a:rPr lang="en-US" b="1" i="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clause or </a:t>
            </a:r>
            <a:r>
              <a:rPr lang="en-US" b="1" i="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to determine which rows are relevant to a particular query.</a:t>
            </a:r>
          </a:p>
        </p:txBody>
      </p:sp>
      <p:sp>
        <p:nvSpPr>
          <p:cNvPr id="10" name="Rectangle 9"/>
          <p:cNvSpPr/>
          <p:nvPr/>
        </p:nvSpPr>
        <p:spPr>
          <a:xfrm>
            <a:off x="325234" y="2348880"/>
            <a:ext cx="11430936" cy="1553054"/>
          </a:xfrm>
          <a:prstGeom prst="rect">
            <a:avLst/>
          </a:prstGeom>
        </p:spPr>
        <p:txBody>
          <a:bodyPr wrap="square">
            <a:spAutoFit/>
          </a:bodyPr>
          <a:lstStyle/>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r</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the relations (tables)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A</a:t>
            </a:r>
            <a:r>
              <a:rPr lang="en-US" sz="2200" baseline="-25000" dirty="0">
                <a:solidFill>
                  <a:schemeClr val="accent2">
                    <a:lumMod val="50000"/>
                  </a:schemeClr>
                </a:solidFill>
                <a:latin typeface="Arial" panose="020B0604020202020204" pitchFamily="34" charset="0"/>
                <a:cs typeface="Arial" panose="020B0604020202020204" pitchFamily="34" charset="0"/>
              </a:rPr>
              <a:t>i</a:t>
            </a:r>
            <a:r>
              <a:rPr lang="en-US" sz="2200" dirty="0">
                <a:solidFill>
                  <a:schemeClr val="accent2">
                    <a:lumMod val="50000"/>
                  </a:schemeClr>
                </a:solidFill>
                <a:latin typeface="Arial" panose="020B0604020202020204" pitchFamily="34" charset="0"/>
                <a:cs typeface="Arial" panose="020B0604020202020204" pitchFamily="34" charset="0"/>
              </a:rPr>
              <a:t> are attributes (columns) </a:t>
            </a:r>
          </a:p>
          <a:p>
            <a:pPr>
              <a:lnSpc>
                <a:spcPct val="150000"/>
              </a:lnSpc>
              <a:buFont typeface="Wingdings" pitchFamily="2" charset="2"/>
              <a:buChar char="v"/>
            </a:pPr>
            <a:r>
              <a:rPr lang="en-US" sz="2200" dirty="0">
                <a:solidFill>
                  <a:schemeClr val="accent2">
                    <a:lumMod val="50000"/>
                  </a:schemeClr>
                </a:solidFill>
                <a:latin typeface="Arial" panose="020B0604020202020204" pitchFamily="34" charset="0"/>
                <a:cs typeface="Arial" panose="020B0604020202020204" pitchFamily="34" charset="0"/>
              </a:rPr>
              <a:t> P is the selection predicate</a:t>
            </a:r>
          </a:p>
        </p:txBody>
      </p:sp>
      <p:sp>
        <p:nvSpPr>
          <p:cNvPr id="7" name="Rectangle 6">
            <a:extLst>
              <a:ext uri="{FF2B5EF4-FFF2-40B4-BE49-F238E27FC236}">
                <a16:creationId xmlns:a16="http://schemas.microsoft.com/office/drawing/2014/main" xmlns="" id="{F10BEF0D-5199-41A1-9C81-22A94E52BF01}"/>
              </a:ext>
            </a:extLst>
          </p:cNvPr>
          <p:cNvSpPr/>
          <p:nvPr/>
        </p:nvSpPr>
        <p:spPr>
          <a:xfrm>
            <a:off x="387116" y="1626564"/>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xmlns="" id="{12C3D81E-3D2B-48DA-B46C-AA37BBC787B5}"/>
              </a:ext>
            </a:extLst>
          </p:cNvPr>
          <p:cNvSpPr/>
          <p:nvPr/>
        </p:nvSpPr>
        <p:spPr>
          <a:xfrm>
            <a:off x="325234" y="6170883"/>
            <a:ext cx="8219038" cy="369332"/>
          </a:xfrm>
          <a:prstGeom prst="rect">
            <a:avLst/>
          </a:prstGeom>
        </p:spPr>
        <p:txBody>
          <a:bodyPr wrap="square">
            <a:spAutoFit/>
          </a:bodyPr>
          <a:lstStyle/>
          <a:p>
            <a:r>
              <a:rPr lang="en-IN" dirty="0">
                <a:solidFill>
                  <a:srgbClr val="0077AA"/>
                </a:solidFill>
                <a:latin typeface="Source Code Pro" panose="020B0509030403020204" pitchFamily="49" charset="0"/>
                <a:ea typeface="Source Code Pro" panose="020B0509030403020204" pitchFamily="49" charset="0"/>
              </a:rPr>
              <a:t>SELECT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True</a:t>
            </a:r>
            <a:r>
              <a:rPr lang="en-IN" dirty="0">
                <a:solidFill>
                  <a:srgbClr val="445870"/>
                </a:solidFill>
                <a:latin typeface="Source Code Pro" panose="020B0509030403020204" pitchFamily="49" charset="0"/>
                <a:ea typeface="Source Code Pro" panose="020B0509030403020204" pitchFamily="49" charset="0"/>
              </a:rPr>
              <a:t>,</a:t>
            </a:r>
            <a:r>
              <a:rPr lang="en-IN" dirty="0">
                <a:solidFill>
                  <a:srgbClr val="006FE0"/>
                </a:solidFill>
                <a:latin typeface="Source Code Pro" panose="020B0509030403020204" pitchFamily="49" charset="0"/>
                <a:ea typeface="Source Code Pro" panose="020B0509030403020204" pitchFamily="49" charset="0"/>
              </a:rPr>
              <a:t> </a:t>
            </a:r>
            <a:r>
              <a:rPr lang="en-IN" dirty="0">
                <a:solidFill>
                  <a:srgbClr val="0077AA"/>
                </a:solidFill>
                <a:latin typeface="Source Code Pro" panose="020B0509030403020204" pitchFamily="49" charset="0"/>
                <a:ea typeface="Source Code Pro" panose="020B0509030403020204" pitchFamily="49" charset="0"/>
              </a:rPr>
              <a:t>False</a:t>
            </a:r>
            <a:r>
              <a:rPr lang="en-IN" dirty="0">
                <a:solidFill>
                  <a:srgbClr val="445870"/>
                </a:solidFill>
                <a:latin typeface="Source Code Pro" panose="020B0509030403020204" pitchFamily="49" charset="0"/>
                <a:ea typeface="Source Code Pro" panose="020B0509030403020204" pitchFamily="49" charset="0"/>
              </a:rPr>
              <a:t>;</a:t>
            </a:r>
            <a:endParaRPr lang="en-IN" dirty="0">
              <a:latin typeface="Source Code Pro" panose="020B0509030403020204" pitchFamily="49" charset="0"/>
              <a:ea typeface="Source Code Pro" panose="020B0509030403020204" pitchFamily="49" charset="0"/>
            </a:endParaRPr>
          </a:p>
        </p:txBody>
      </p:sp>
      <p:sp>
        <p:nvSpPr>
          <p:cNvPr id="12" name="Rectangle 11">
            <a:extLst>
              <a:ext uri="{FF2B5EF4-FFF2-40B4-BE49-F238E27FC236}">
                <a16:creationId xmlns:a16="http://schemas.microsoft.com/office/drawing/2014/main" xmlns="" id="{BF41C5D9-8E8A-4B01-904F-3436C6021AA5}"/>
              </a:ext>
            </a:extLst>
          </p:cNvPr>
          <p:cNvSpPr/>
          <p:nvPr/>
        </p:nvSpPr>
        <p:spPr>
          <a:xfrm>
            <a:off x="407368" y="5709218"/>
            <a:ext cx="8136904"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Tree>
    <p:extLst>
      <p:ext uri="{BB962C8B-B14F-4D97-AF65-F5344CB8AC3E}">
        <p14:creationId xmlns:p14="http://schemas.microsoft.com/office/powerpoint/2010/main" xmlns="" val="1399474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4050443053"/>
              </p:ext>
            </p:extLst>
          </p:nvPr>
        </p:nvGraphicFramePr>
        <p:xfrm>
          <a:off x="325647" y="1628800"/>
          <a:ext cx="11376000" cy="2966720"/>
        </p:xfrm>
        <a:graphic>
          <a:graphicData uri="http://schemas.openxmlformats.org/drawingml/2006/table">
            <a:tbl>
              <a:tblPr firstRow="1" bandRow="1">
                <a:tableStyleId>{7E9639D4-E3E2-4D34-9284-5A2195B3D0D7}</a:tableStyleId>
              </a:tblPr>
              <a:tblGrid>
                <a:gridCol w="2157517">
                  <a:extLst>
                    <a:ext uri="{9D8B030D-6E8A-4147-A177-3AD203B41FA5}">
                      <a16:colId xmlns:a16="http://schemas.microsoft.com/office/drawing/2014/main" xmlns="" val="20000"/>
                    </a:ext>
                  </a:extLst>
                </a:gridCol>
                <a:gridCol w="9218483">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3A2"/>
                          </a:solidFill>
                          <a:latin typeface="Liberation Mono"/>
                          <a:cs typeface="Arial" panose="020B0604020202020204" pitchFamily="34" charset="0"/>
                        </a:rPr>
                        <a:t>  =</a:t>
                      </a:r>
                    </a:p>
                  </a:txBody>
                  <a:tcPr anchor="ctr"/>
                </a:tc>
                <a:tc>
                  <a:txBody>
                    <a:bodyPr/>
                    <a:lstStyle/>
                    <a:p>
                      <a:r>
                        <a:rPr lang="en-IN" sz="1800" dirty="0">
                          <a:latin typeface="Liberation Mono"/>
                          <a:cs typeface="Arial" panose="020B0604020202020204" pitchFamily="34" charset="0"/>
                        </a:rPr>
                        <a:t>Equal operator</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operator</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3A2"/>
                          </a:solidFill>
                          <a:latin typeface="Liberation Mono"/>
                          <a:cs typeface="Arial" panose="020B0604020202020204" pitchFamily="34" charset="0"/>
                        </a:rPr>
                        <a:t>  &gt;=</a:t>
                      </a:r>
                    </a:p>
                  </a:txBody>
                  <a:tcPr anchor="ctr"/>
                </a:tc>
                <a:tc>
                  <a:txBody>
                    <a:bodyPr/>
                    <a:lstStyle/>
                    <a:p>
                      <a:r>
                        <a:rPr lang="en-IN" sz="1800" dirty="0">
                          <a:latin typeface="Liberation Mono"/>
                          <a:cs typeface="Arial" panose="020B0604020202020204" pitchFamily="34" charset="0"/>
                        </a:rPr>
                        <a:t>Greater than or equal operator</a:t>
                      </a:r>
                    </a:p>
                  </a:txBody>
                  <a:tcPr anchor="ctr"/>
                </a:tc>
                <a:extLst>
                  <a:ext uri="{0D108BD9-81ED-4DB2-BD59-A6C34878D82A}">
                    <a16:rowId xmlns:a16="http://schemas.microsoft.com/office/drawing/2014/main" xmlns="" val="10003"/>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operator</a:t>
                      </a:r>
                    </a:p>
                  </a:txBody>
                  <a:tcPr anchor="ctr"/>
                </a:tc>
                <a:extLst>
                  <a:ext uri="{0D108BD9-81ED-4DB2-BD59-A6C34878D82A}">
                    <a16:rowId xmlns:a16="http://schemas.microsoft.com/office/drawing/2014/main" xmlns="" val="10004"/>
                  </a:ext>
                </a:extLst>
              </a:tr>
              <a:tr h="370840">
                <a:tc>
                  <a:txBody>
                    <a:bodyPr/>
                    <a:lstStyle/>
                    <a:p>
                      <a:r>
                        <a:rPr lang="en-IN" sz="1800" dirty="0">
                          <a:solidFill>
                            <a:srgbClr val="0083A2"/>
                          </a:solidFill>
                          <a:latin typeface="Liberation Mono"/>
                          <a:cs typeface="Arial" panose="020B0604020202020204" pitchFamily="34" charset="0"/>
                        </a:rPr>
                        <a:t>  &lt;=</a:t>
                      </a:r>
                    </a:p>
                  </a:txBody>
                  <a:tcPr anchor="ctr"/>
                </a:tc>
                <a:tc>
                  <a:txBody>
                    <a:bodyPr/>
                    <a:lstStyle/>
                    <a:p>
                      <a:r>
                        <a:rPr lang="en-IN" sz="1800" dirty="0">
                          <a:latin typeface="Liberation Mono"/>
                          <a:cs typeface="Arial" panose="020B0604020202020204" pitchFamily="34" charset="0"/>
                        </a:rPr>
                        <a:t>Less than or equal operator</a:t>
                      </a:r>
                    </a:p>
                  </a:txBody>
                  <a:tcPr anchor="ctr"/>
                </a:tc>
                <a:extLst>
                  <a:ext uri="{0D108BD9-81ED-4DB2-BD59-A6C34878D82A}">
                    <a16:rowId xmlns:a16="http://schemas.microsoft.com/office/drawing/2014/main" xmlns="" val="10005"/>
                  </a:ext>
                </a:extLst>
              </a:tr>
              <a:tr h="370840">
                <a:tc>
                  <a:txBody>
                    <a:bodyPr/>
                    <a:lstStyle/>
                    <a:p>
                      <a:r>
                        <a:rPr lang="en-IN" sz="1800" dirty="0">
                          <a:solidFill>
                            <a:srgbClr val="0083A2"/>
                          </a:solidFill>
                          <a:latin typeface="Liberation Mono"/>
                          <a:cs typeface="Arial" panose="020B0604020202020204" pitchFamily="34" charset="0"/>
                        </a:rPr>
                        <a:t>  !=, &lt;&gt;</a:t>
                      </a:r>
                    </a:p>
                  </a:txBody>
                  <a:tcPr anchor="ctr"/>
                </a:tc>
                <a:tc>
                  <a:txBody>
                    <a:bodyPr/>
                    <a:lstStyle/>
                    <a:p>
                      <a:r>
                        <a:rPr lang="en-IN" sz="1800" dirty="0">
                          <a:latin typeface="Liberation Mono"/>
                          <a:cs typeface="Arial" panose="020B0604020202020204" pitchFamily="34" charset="0"/>
                        </a:rPr>
                        <a:t>Not equal operator</a:t>
                      </a:r>
                    </a:p>
                  </a:txBody>
                  <a:tcPr anchor="ctr"/>
                </a:tc>
                <a:extLst>
                  <a:ext uri="{0D108BD9-81ED-4DB2-BD59-A6C34878D82A}">
                    <a16:rowId xmlns:a16="http://schemas.microsoft.com/office/drawing/2014/main" xmlns="" val="10006"/>
                  </a:ext>
                </a:extLst>
              </a:tr>
              <a:tr h="370840">
                <a:tc>
                  <a:txBody>
                    <a:bodyPr/>
                    <a:lstStyle/>
                    <a:p>
                      <a:r>
                        <a:rPr lang="en-IN" sz="1800" dirty="0">
                          <a:solidFill>
                            <a:srgbClr val="0083A2"/>
                          </a:solidFill>
                          <a:latin typeface="Liberation Mono"/>
                          <a:cs typeface="Arial" panose="020B0604020202020204" pitchFamily="34" charset="0"/>
                        </a:rPr>
                        <a:t>  &lt;=&gt;</a:t>
                      </a:r>
                    </a:p>
                  </a:txBody>
                  <a:tcPr anchor="ctr"/>
                </a:tc>
                <a:tc>
                  <a:txBody>
                    <a:bodyPr/>
                    <a:lstStyle/>
                    <a:p>
                      <a:r>
                        <a:rPr lang="en-IN" sz="1800" dirty="0">
                          <a:latin typeface="Liberation Mono"/>
                          <a:cs typeface="Arial" panose="020B0604020202020204" pitchFamily="34" charset="0"/>
                        </a:rPr>
                        <a:t>NULL-safe equal to operator</a:t>
                      </a:r>
                    </a:p>
                  </a:txBody>
                  <a:tcPr anchor="ctr"/>
                </a:tc>
                <a:extLst>
                  <a:ext uri="{0D108BD9-81ED-4DB2-BD59-A6C34878D82A}">
                    <a16:rowId xmlns:a16="http://schemas.microsoft.com/office/drawing/2014/main" xmlns="" val="10007"/>
                  </a:ext>
                </a:extLst>
              </a:tr>
            </a:tbl>
          </a:graphicData>
        </a:graphic>
      </p:graphicFrame>
      <p:grpSp>
        <p:nvGrpSpPr>
          <p:cNvPr id="8" name="Group 7"/>
          <p:cNvGrpSpPr/>
          <p:nvPr/>
        </p:nvGrpSpPr>
        <p:grpSpPr>
          <a:xfrm>
            <a:off x="7902027" y="660182"/>
            <a:ext cx="3995936" cy="742950"/>
            <a:chOff x="180944" y="5500702"/>
            <a:chExt cx="5362575" cy="742950"/>
          </a:xfrm>
        </p:grpSpPr>
        <p:pic>
          <p:nvPicPr>
            <p:cNvPr id="4" name="Picture 3"/>
            <p:cNvPicPr>
              <a:picLocks noChangeAspect="1"/>
            </p:cNvPicPr>
            <p:nvPr/>
          </p:nvPicPr>
          <p:blipFill>
            <a:blip r:embed="rId2" cstate="print"/>
            <a:stretch>
              <a:fillRect/>
            </a:stretch>
          </p:blipFill>
          <p:spPr>
            <a:xfrm>
              <a:off x="180944" y="5500702"/>
              <a:ext cx="5362575" cy="342900"/>
            </a:xfrm>
            <a:prstGeom prst="rect">
              <a:avLst/>
            </a:prstGeom>
          </p:spPr>
        </p:pic>
        <p:pic>
          <p:nvPicPr>
            <p:cNvPr id="7" name="Picture 6"/>
            <p:cNvPicPr>
              <a:picLocks noChangeAspect="1"/>
            </p:cNvPicPr>
            <p:nvPr/>
          </p:nvPicPr>
          <p:blipFill>
            <a:blip r:embed="rId3" cstate="print"/>
            <a:stretch>
              <a:fillRect/>
            </a:stretch>
          </p:blipFill>
          <p:spPr>
            <a:xfrm>
              <a:off x="228600" y="5957902"/>
              <a:ext cx="4629150" cy="285750"/>
            </a:xfrm>
            <a:prstGeom prst="rect">
              <a:avLst/>
            </a:prstGeom>
          </p:spPr>
        </p:pic>
      </p:grpSp>
      <p:sp>
        <p:nvSpPr>
          <p:cNvPr id="9" name="TextBox 8">
            <a:extLst>
              <a:ext uri="{FF2B5EF4-FFF2-40B4-BE49-F238E27FC236}">
                <a16:creationId xmlns:a16="http://schemas.microsoft.com/office/drawing/2014/main" xmlns="" id="{4882F3C9-FE6A-4853-A856-C9986CE9FAC8}"/>
              </a:ext>
            </a:extLst>
          </p:cNvPr>
          <p:cNvSpPr txBox="1"/>
          <p:nvPr/>
        </p:nvSpPr>
        <p:spPr>
          <a:xfrm>
            <a:off x="320710" y="4819799"/>
            <a:ext cx="11375999"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pPr algn="l"/>
            <a:endParaRPr lang="en-US" sz="8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u="none" strike="noStrike" baseline="0" dirty="0">
                <a:latin typeface="Arial" panose="020B0604020202020204" pitchFamily="34" charset="0"/>
                <a:cs typeface="Arial" panose="020B0604020202020204" pitchFamily="34" charset="0"/>
              </a:rPr>
              <a:t>All comparisons return FALSE when either argument is NULL, so no rows </a:t>
            </a:r>
            <a:r>
              <a:rPr lang="en-IN" b="0" i="0" u="none" strike="noStrike" baseline="0" dirty="0">
                <a:latin typeface="Arial" panose="020B0604020202020204" pitchFamily="34" charset="0"/>
                <a:cs typeface="Arial" panose="020B0604020202020204" pitchFamily="34" charset="0"/>
              </a:rPr>
              <a:t>are ever selected.</a:t>
            </a:r>
            <a:endParaRPr lang="en-IN"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xmlns="" id="{C520B5CD-F99D-4289-A3E2-776883B9B6F6}"/>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1399474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C640E5DD-8DF1-42AD-82EE-0CFA98C12CFA}"/>
              </a:ext>
            </a:extLst>
          </p:cNvPr>
          <p:cNvSpPr/>
          <p:nvPr/>
        </p:nvSpPr>
        <p:spPr>
          <a:xfrm>
            <a:off x="7302106" y="5230361"/>
            <a:ext cx="4464496" cy="86177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p:txBody>
      </p:sp>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xmlns="" id="{5CA720AB-F4E8-4F13-8E16-92F6B8D40E26}"/>
              </a:ext>
            </a:extLst>
          </p:cNvPr>
          <p:cNvSpPr txBox="1"/>
          <p:nvPr/>
        </p:nvSpPr>
        <p:spPr>
          <a:xfrm>
            <a:off x="396978" y="2714583"/>
            <a:ext cx="2890710" cy="3788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1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2</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990055"/>
                </a:solidFill>
                <a:latin typeface="Liberation Mono"/>
              </a:rPr>
              <a:t>0</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0</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 </a:t>
            </a:r>
            <a:r>
              <a:rPr lang="en-IN" dirty="0">
                <a:solidFill>
                  <a:schemeClr val="accent4">
                    <a:lumMod val="50000"/>
                  </a:schemeClr>
                </a:solidFill>
                <a:latin typeface="Liberation Mono"/>
              </a:rPr>
              <a:t>=</a:t>
            </a:r>
            <a:r>
              <a:rPr lang="en-IN" dirty="0">
                <a:latin typeface="Liberation Mono"/>
              </a:rPr>
              <a:t>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1</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669900"/>
                </a:solidFill>
                <a:latin typeface="Liberation Mono"/>
              </a:rPr>
              <a:t>'a'</a:t>
            </a:r>
            <a:r>
              <a:rPr lang="en-IN" dirty="0">
                <a:latin typeface="Liberation Mono"/>
              </a:rPr>
              <a:t> = </a:t>
            </a:r>
            <a:r>
              <a:rPr lang="en-IN" dirty="0">
                <a:solidFill>
                  <a:srgbClr val="990055"/>
                </a:solidFill>
                <a:latin typeface="Liberation Mono"/>
              </a:rPr>
              <a:t>0</a:t>
            </a:r>
            <a:r>
              <a:rPr lang="en-IN" dirty="0">
                <a:latin typeface="Liberation Mono"/>
              </a:rPr>
              <a:t>;</a:t>
            </a:r>
          </a:p>
        </p:txBody>
      </p:sp>
      <p:sp>
        <p:nvSpPr>
          <p:cNvPr id="11" name="Rectangle 10">
            <a:extLst>
              <a:ext uri="{FF2B5EF4-FFF2-40B4-BE49-F238E27FC236}">
                <a16:creationId xmlns:a16="http://schemas.microsoft.com/office/drawing/2014/main" xmlns="" id="{6C3089C9-2EAC-4779-AA10-6771B698E70D}"/>
              </a:ext>
            </a:extLst>
          </p:cNvPr>
          <p:cNvSpPr/>
          <p:nvPr/>
        </p:nvSpPr>
        <p:spPr>
          <a:xfrm>
            <a:off x="407368" y="2138519"/>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6" name="TextBox 5">
            <a:extLst>
              <a:ext uri="{FF2B5EF4-FFF2-40B4-BE49-F238E27FC236}">
                <a16:creationId xmlns:a16="http://schemas.microsoft.com/office/drawing/2014/main" xmlns="" id="{CBC954AA-5E7D-4EF9-AAA2-33D79F12E8CA}"/>
              </a:ext>
            </a:extLst>
          </p:cNvPr>
          <p:cNvSpPr txBox="1"/>
          <p:nvPr/>
        </p:nvSpPr>
        <p:spPr>
          <a:xfrm>
            <a:off x="263352" y="1202415"/>
            <a:ext cx="5976664" cy="969496"/>
          </a:xfrm>
          <a:prstGeom prst="rect">
            <a:avLst/>
          </a:prstGeom>
          <a:noFill/>
        </p:spPr>
        <p:txBody>
          <a:bodyPr wrap="square">
            <a:spAutoFit/>
          </a:bodyPr>
          <a:lstStyle/>
          <a:p>
            <a:pPr marL="457200" indent="-457200">
              <a:buFont typeface="+mj-lt"/>
              <a:buAutoNum type="arabicPeriod" startAt="2"/>
            </a:pPr>
            <a:r>
              <a:rPr lang="en-IN" sz="2400" b="1" i="1" dirty="0">
                <a:solidFill>
                  <a:schemeClr val="accent6">
                    <a:lumMod val="75000"/>
                  </a:schemeClr>
                </a:solidFill>
                <a:latin typeface="Liberation Mono"/>
              </a:rPr>
              <a:t>comparison_operator: </a:t>
            </a:r>
          </a:p>
          <a:p>
            <a:pPr marL="531813"/>
            <a:r>
              <a:rPr lang="en-IN" sz="2200" dirty="0">
                <a:solidFill>
                  <a:srgbClr val="A67F59"/>
                </a:solidFill>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&lt;=&gt; </a:t>
            </a:r>
            <a:r>
              <a:rPr lang="en-IN" sz="2200" b="0" i="0" dirty="0">
                <a:solidFill>
                  <a:schemeClr val="bg1">
                    <a:lumMod val="65000"/>
                  </a:schemeClr>
                </a:solidFill>
                <a:effectLst/>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 </a:t>
            </a:r>
            <a:r>
              <a:rPr lang="en-IN" sz="2200" dirty="0">
                <a:solidFill>
                  <a:srgbClr val="A67F59"/>
                </a:solidFill>
                <a:latin typeface="Liberation Mono"/>
              </a:rPr>
              <a:t>&gt; </a:t>
            </a:r>
            <a:r>
              <a:rPr lang="en-IN" sz="2200" dirty="0">
                <a:solidFill>
                  <a:schemeClr val="bg1">
                    <a:lumMod val="65000"/>
                  </a:schemeClr>
                </a:solidFill>
                <a:latin typeface="Liberation Mono"/>
              </a:rPr>
              <a:t>|</a:t>
            </a:r>
            <a:r>
              <a:rPr lang="en-IN" sz="2200" dirty="0">
                <a:solidFill>
                  <a:srgbClr val="A67F59"/>
                </a:solidFill>
                <a:latin typeface="Liberation Mono"/>
              </a:rPr>
              <a:t> &lt;=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&lt; </a:t>
            </a:r>
            <a:r>
              <a:rPr lang="en-IN" sz="2200" dirty="0">
                <a:solidFill>
                  <a:schemeClr val="bg1">
                    <a:lumMod val="65000"/>
                  </a:schemeClr>
                </a:solidFill>
                <a:latin typeface="Liberation Mono"/>
              </a:rPr>
              <a:t>| </a:t>
            </a:r>
            <a:r>
              <a:rPr lang="en-IN" sz="2200" dirty="0">
                <a:solidFill>
                  <a:srgbClr val="A67F59"/>
                </a:solidFill>
                <a:latin typeface="Liberation Mono"/>
              </a:rPr>
              <a:t>&lt;&gt;</a:t>
            </a:r>
            <a:r>
              <a:rPr lang="en-IN" sz="2200" b="0" i="0" dirty="0">
                <a:solidFill>
                  <a:srgbClr val="000000"/>
                </a:solidFill>
                <a:effectLst/>
                <a:latin typeface="Liberation Mono"/>
              </a:rPr>
              <a:t> </a:t>
            </a:r>
            <a:r>
              <a:rPr lang="en-IN" sz="2200" dirty="0">
                <a:solidFill>
                  <a:schemeClr val="bg1">
                    <a:lumMod val="65000"/>
                  </a:schemeClr>
                </a:solidFill>
                <a:latin typeface="Liberation Mono"/>
              </a:rPr>
              <a:t>|</a:t>
            </a:r>
            <a:r>
              <a:rPr lang="en-IN" sz="2200" b="0" i="0" dirty="0">
                <a:solidFill>
                  <a:srgbClr val="000000"/>
                </a:solidFill>
                <a:effectLst/>
                <a:latin typeface="Liberation Mono"/>
              </a:rPr>
              <a:t> </a:t>
            </a:r>
            <a:r>
              <a:rPr lang="en-IN" sz="2200" dirty="0">
                <a:solidFill>
                  <a:srgbClr val="A67F59"/>
                </a:solidFill>
                <a:latin typeface="Liberation Mono"/>
              </a:rPr>
              <a:t>!=</a:t>
            </a:r>
          </a:p>
          <a:p>
            <a:endParaRPr lang="en-US" sz="900" dirty="0">
              <a:solidFill>
                <a:schemeClr val="accent6">
                  <a:lumMod val="75000"/>
                </a:schemeClr>
              </a:solidFill>
              <a:effectLst/>
              <a:latin typeface="Liberation Mono"/>
            </a:endParaRPr>
          </a:p>
        </p:txBody>
      </p:sp>
      <p:sp>
        <p:nvSpPr>
          <p:cNvPr id="7" name="TextBox 6">
            <a:extLst>
              <a:ext uri="{FF2B5EF4-FFF2-40B4-BE49-F238E27FC236}">
                <a16:creationId xmlns:a16="http://schemas.microsoft.com/office/drawing/2014/main" xmlns="" id="{4E7DB296-E8A5-4380-9DCC-E7C7FB2903F6}"/>
              </a:ext>
            </a:extLst>
          </p:cNvPr>
          <p:cNvSpPr txBox="1"/>
          <p:nvPr/>
        </p:nvSpPr>
        <p:spPr>
          <a:xfrm>
            <a:off x="3431704" y="2714583"/>
            <a:ext cx="4869958"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0</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US" dirty="0">
                <a:solidFill>
                  <a:srgbClr val="990055"/>
                </a:solidFill>
                <a:latin typeface="Liberation Mono"/>
              </a:rPr>
              <a:t>1</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False</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ename </a:t>
            </a:r>
            <a:r>
              <a:rPr lang="en-US" dirty="0">
                <a:solidFill>
                  <a:schemeClr val="accent4">
                    <a:lumMod val="50000"/>
                  </a:schemeClr>
                </a:solidFill>
                <a:latin typeface="Liberation Mono"/>
              </a:rPr>
              <a:t>=</a:t>
            </a:r>
            <a:r>
              <a:rPr lang="en-US" dirty="0">
                <a:latin typeface="Liberation Mono"/>
              </a:rPr>
              <a:t> </a:t>
            </a:r>
            <a:r>
              <a:rPr lang="en-IN" dirty="0">
                <a:solidFill>
                  <a:schemeClr val="accent4">
                    <a:lumMod val="50000"/>
                  </a:schemeClr>
                </a:solidFill>
                <a:latin typeface="Liberation Mono"/>
              </a:rPr>
              <a:t>True</a:t>
            </a:r>
            <a:r>
              <a:rPr lang="en-US" dirty="0">
                <a:latin typeface="Liberation Mono"/>
              </a:rPr>
              <a:t>;</a:t>
            </a:r>
            <a:endParaRPr lang="en-IN" dirty="0">
              <a:latin typeface="Liberation Mono"/>
            </a:endParaRPr>
          </a:p>
        </p:txBody>
      </p:sp>
      <p:sp>
        <p:nvSpPr>
          <p:cNvPr id="8" name="TextBox 7">
            <a:extLst>
              <a:ext uri="{FF2B5EF4-FFF2-40B4-BE49-F238E27FC236}">
                <a16:creationId xmlns:a16="http://schemas.microsoft.com/office/drawing/2014/main" xmlns="" id="{D1B4EBBE-E266-4A83-B7FA-9B173F3C100F}"/>
              </a:ext>
            </a:extLst>
          </p:cNvPr>
          <p:cNvSpPr txBox="1"/>
          <p:nvPr/>
        </p:nvSpPr>
        <p:spPr>
          <a:xfrm>
            <a:off x="5866683" y="1196752"/>
            <a:ext cx="4933875" cy="830997"/>
          </a:xfrm>
          <a:prstGeom prst="rect">
            <a:avLst/>
          </a:prstGeom>
          <a:noFill/>
        </p:spPr>
        <p:txBody>
          <a:bodyPr wrap="square">
            <a:spAutoFit/>
          </a:bodyPr>
          <a:lstStyle/>
          <a:p>
            <a:pPr marL="450850" indent="-450850">
              <a:buFont typeface="+mj-lt"/>
              <a:buAutoNum type="arabicPeriod" startAt="5"/>
            </a:pPr>
            <a:r>
              <a:rPr lang="en-IN" sz="2400" b="1" i="1" dirty="0">
                <a:solidFill>
                  <a:schemeClr val="accent6">
                    <a:lumMod val="75000"/>
                  </a:schemeClr>
                </a:solidFill>
                <a:latin typeface="Liberation Mono"/>
              </a:rPr>
              <a:t>logical_operators</a:t>
            </a:r>
          </a:p>
          <a:p>
            <a:pPr marL="536575"/>
            <a:r>
              <a:rPr lang="en-IN" sz="2200" dirty="0">
                <a:solidFill>
                  <a:srgbClr val="A67F59"/>
                </a:solidFill>
                <a:latin typeface="Liberation Mono"/>
              </a:rPr>
              <a:t>AND</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&amp;&amp;</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dirty="0">
                <a:solidFill>
                  <a:srgbClr val="A67F59"/>
                </a:solidFill>
                <a:latin typeface="Liberation Mono"/>
              </a:rPr>
              <a:t>OR</a:t>
            </a:r>
            <a:r>
              <a:rPr lang="en-IN" sz="2200" b="0" i="0" dirty="0">
                <a:solidFill>
                  <a:srgbClr val="000000"/>
                </a:solidFill>
                <a:effectLst/>
                <a:latin typeface="Liberation Mono"/>
              </a:rPr>
              <a:t> </a:t>
            </a:r>
            <a:r>
              <a:rPr lang="en-IN" sz="2200" b="0" i="0" dirty="0">
                <a:solidFill>
                  <a:schemeClr val="bg1">
                    <a:lumMod val="65000"/>
                  </a:schemeClr>
                </a:solidFill>
                <a:effectLst/>
                <a:latin typeface="Liberation Mono"/>
              </a:rPr>
              <a:t>| </a:t>
            </a:r>
            <a:r>
              <a:rPr lang="en-IN" sz="2200" b="0" i="0" dirty="0">
                <a:solidFill>
                  <a:srgbClr val="A67F59"/>
                </a:solidFill>
                <a:effectLst/>
                <a:latin typeface="Liberation Mono"/>
              </a:rPr>
              <a:t>||</a:t>
            </a:r>
            <a:r>
              <a:rPr lang="en-IN" sz="2200" dirty="0">
                <a:solidFill>
                  <a:schemeClr val="bg1">
                    <a:lumMod val="65000"/>
                  </a:schemeClr>
                </a:solidFill>
                <a:latin typeface="Liberation Mono"/>
              </a:rPr>
              <a:t> </a:t>
            </a:r>
          </a:p>
        </p:txBody>
      </p:sp>
      <p:sp>
        <p:nvSpPr>
          <p:cNvPr id="9" name="Rectangle 8">
            <a:extLst>
              <a:ext uri="{FF2B5EF4-FFF2-40B4-BE49-F238E27FC236}">
                <a16:creationId xmlns:a16="http://schemas.microsoft.com/office/drawing/2014/main" xmlns="" id="{8CE928B2-CC82-4905-89B0-168119B134B8}"/>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2252911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4365104"/>
            <a:ext cx="11377264" cy="2277547"/>
          </a:xfrm>
          <a:prstGeom prst="rect">
            <a:avLst/>
          </a:prstGeom>
          <a:noFill/>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AND.</a:t>
            </a:r>
            <a:r>
              <a:rPr lang="en-IN" dirty="0">
                <a:latin typeface="Arial" panose="020B0604020202020204" pitchFamily="34" charset="0"/>
                <a:cs typeface="Arial" panose="020B0604020202020204" pitchFamily="34" charset="0"/>
              </a:rPr>
              <a:t> Evaluates to 1 if all operands are nonzero and not NULL, to 0 if one or more operands are 0, otherwise NULL is returned.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OR.</a:t>
            </a:r>
            <a:r>
              <a:rPr lang="en-IN" dirty="0">
                <a:latin typeface="Arial" panose="020B0604020202020204" pitchFamily="34" charset="0"/>
                <a:cs typeface="Arial" panose="020B0604020202020204" pitchFamily="34" charset="0"/>
              </a:rPr>
              <a:t> When both operands are non-NULL, the result is 1 if any operand is nonzero, and 0 otherwise. With a NULL operand, the result is 1 if the other operand is nonzero, and NULL otherwise. If both operands are NULL, the result is NULL.</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Logical NOT.</a:t>
            </a:r>
            <a:r>
              <a:rPr lang="en-IN" dirty="0">
                <a:latin typeface="Arial" panose="020B0604020202020204" pitchFamily="34" charset="0"/>
                <a:cs typeface="Arial" panose="020B0604020202020204" pitchFamily="34" charset="0"/>
              </a:rPr>
              <a:t> Evaluates to 1 if the operand is 0, to 0 if the operand is nonzero, and NOT NULL returns NULL.</a:t>
            </a:r>
          </a:p>
        </p:txBody>
      </p:sp>
      <p:graphicFrame>
        <p:nvGraphicFramePr>
          <p:cNvPr id="2" name="Table 1">
            <a:extLst>
              <a:ext uri="{FF2B5EF4-FFF2-40B4-BE49-F238E27FC236}">
                <a16:creationId xmlns:a16="http://schemas.microsoft.com/office/drawing/2014/main" xmlns="" id="{91D6965C-3067-4116-99D3-9F5B4FC2D56D}"/>
              </a:ext>
            </a:extLst>
          </p:cNvPr>
          <p:cNvGraphicFramePr>
            <a:graphicFrameLocks noGrp="1"/>
          </p:cNvGraphicFramePr>
          <p:nvPr>
            <p:extLst>
              <p:ext uri="{D42A27DB-BD31-4B8C-83A1-F6EECF244321}">
                <p14:modId xmlns:p14="http://schemas.microsoft.com/office/powerpoint/2010/main" xmlns="" val="2081455099"/>
              </p:ext>
            </p:extLst>
          </p:nvPr>
        </p:nvGraphicFramePr>
        <p:xfrm>
          <a:off x="335360" y="1628800"/>
          <a:ext cx="11377264" cy="2595880"/>
        </p:xfrm>
        <a:graphic>
          <a:graphicData uri="http://schemas.openxmlformats.org/drawingml/2006/table">
            <a:tbl>
              <a:tblPr firstRow="1" bandRow="1">
                <a:tableStyleId>{7E9639D4-E3E2-4D34-9284-5A2195B3D0D7}</a:tableStyleId>
              </a:tblPr>
              <a:tblGrid>
                <a:gridCol w="2157757">
                  <a:extLst>
                    <a:ext uri="{9D8B030D-6E8A-4147-A177-3AD203B41FA5}">
                      <a16:colId xmlns:a16="http://schemas.microsoft.com/office/drawing/2014/main" xmlns="" val="20000"/>
                    </a:ext>
                  </a:extLst>
                </a:gridCol>
                <a:gridCol w="9219507">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Logical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rgbClr val="0083A2"/>
                          </a:solidFill>
                          <a:latin typeface="Liberation Mono"/>
                          <a:cs typeface="Arial" panose="020B0604020202020204" pitchFamily="34" charset="0"/>
                        </a:rPr>
                        <a:t>  AND</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&amp;&amp;</a:t>
                      </a:r>
                    </a:p>
                  </a:txBody>
                  <a:tcPr anchor="ctr"/>
                </a:tc>
                <a:tc>
                  <a:txBody>
                    <a:bodyPr/>
                    <a:lstStyle/>
                    <a:p>
                      <a:r>
                        <a:rPr lang="en-IN" sz="1800" dirty="0">
                          <a:latin typeface="Liberation Mono"/>
                          <a:cs typeface="Arial" panose="020B0604020202020204" pitchFamily="34" charset="0"/>
                        </a:rPr>
                        <a:t>Logical AND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lang="en-IN" sz="1800" kern="1200" dirty="0">
                          <a:solidFill>
                            <a:srgbClr val="C00000"/>
                          </a:solidFill>
                          <a:latin typeface="Liberation Mono"/>
                          <a:cs typeface="Times New Roman" panose="02020603050405020304" pitchFamily="18" charset="0"/>
                        </a:rPr>
                        <a:t>AND</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AND</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xmlns="" val="10001"/>
                  </a:ext>
                </a:extLst>
              </a:tr>
              <a:tr h="370840">
                <a:tc>
                  <a:txBody>
                    <a:bodyPr/>
                    <a:lstStyle/>
                    <a:p>
                      <a:r>
                        <a:rPr lang="en-IN" sz="1800" dirty="0">
                          <a:solidFill>
                            <a:srgbClr val="0083A2"/>
                          </a:solidFill>
                          <a:latin typeface="Liberation Mono"/>
                          <a:cs typeface="Arial" panose="020B0604020202020204" pitchFamily="34" charset="0"/>
                        </a:rPr>
                        <a:t>  OR</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Logical OR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0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0; </a:t>
                      </a:r>
                    </a:p>
                    <a:p>
                      <a:r>
                        <a:rPr lang="en-IN" sz="1800" kern="1200" dirty="0">
                          <a:solidFill>
                            <a:srgbClr val="0077AA"/>
                          </a:solidFill>
                          <a:latin typeface="Liberation Mono"/>
                          <a:cs typeface="Times New Roman" panose="02020603050405020304" pitchFamily="18" charset="0"/>
                        </a:rPr>
                        <a:t>                                 SELECT</a:t>
                      </a:r>
                      <a:r>
                        <a:rPr lang="en-IN" sz="1800" dirty="0">
                          <a:latin typeface="Liberation Mono"/>
                          <a:cs typeface="Arial" panose="020B0604020202020204" pitchFamily="34" charset="0"/>
                        </a:rPr>
                        <a:t> 1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NULL; /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NULL </a:t>
                      </a:r>
                      <a:r>
                        <a:rPr kumimoji="0" lang="en-IN" sz="1800" kern="1200" dirty="0">
                          <a:solidFill>
                            <a:srgbClr val="C00000"/>
                          </a:solidFill>
                          <a:latin typeface="Liberation Mono"/>
                          <a:ea typeface="+mn-ea"/>
                          <a:cs typeface="Times New Roman" panose="02020603050405020304" pitchFamily="18" charset="0"/>
                        </a:rPr>
                        <a:t>OR</a:t>
                      </a:r>
                      <a:r>
                        <a:rPr lang="en-IN" sz="1800" dirty="0">
                          <a:latin typeface="Liberation Mono"/>
                          <a:cs typeface="Arial" panose="020B0604020202020204" pitchFamily="34" charset="0"/>
                        </a:rPr>
                        <a:t> 1; </a:t>
                      </a:r>
                    </a:p>
                  </a:txBody>
                  <a:tcPr anchor="ctr"/>
                </a:tc>
                <a:extLst>
                  <a:ext uri="{0D108BD9-81ED-4DB2-BD59-A6C34878D82A}">
                    <a16:rowId xmlns:a16="http://schemas.microsoft.com/office/drawing/2014/main" xmlns="" val="10002"/>
                  </a:ext>
                </a:extLst>
              </a:tr>
              <a:tr h="370840">
                <a:tc>
                  <a:txBody>
                    <a:bodyPr/>
                    <a:lstStyle/>
                    <a:p>
                      <a:r>
                        <a:rPr lang="en-IN" sz="1800" dirty="0">
                          <a:solidFill>
                            <a:srgbClr val="0083A2"/>
                          </a:solidFill>
                          <a:latin typeface="Liberation Mono"/>
                          <a:cs typeface="Arial" panose="020B0604020202020204" pitchFamily="34" charset="0"/>
                        </a:rPr>
                        <a:t>  NOT</a:t>
                      </a:r>
                      <a:r>
                        <a:rPr lang="en-IN" sz="1800" dirty="0">
                          <a:solidFill>
                            <a:schemeClr val="tx1"/>
                          </a:solidFill>
                          <a:latin typeface="Liberation Mono"/>
                          <a:cs typeface="Arial" panose="020B0604020202020204" pitchFamily="34" charset="0"/>
                        </a:rPr>
                        <a:t>,</a:t>
                      </a:r>
                      <a:r>
                        <a:rPr lang="en-IN" sz="1800" dirty="0">
                          <a:solidFill>
                            <a:srgbClr val="0083A2"/>
                          </a:solidFill>
                          <a:latin typeface="Liberation Mono"/>
                          <a:cs typeface="Arial" panose="020B0604020202020204" pitchFamily="34" charset="0"/>
                        </a:rPr>
                        <a:t>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latin typeface="Liberation Mono"/>
                          <a:cs typeface="Arial" panose="020B0604020202020204" pitchFamily="34" charset="0"/>
                        </a:rPr>
                        <a:t>Negates value </a:t>
                      </a:r>
                      <a:r>
                        <a:rPr lang="en-IN" sz="1800" dirty="0">
                          <a:solidFill>
                            <a:srgbClr val="FF0000"/>
                          </a:solidFill>
                          <a:latin typeface="Liberation Mono"/>
                          <a:cs typeface="Arial" panose="020B0604020202020204" pitchFamily="34" charset="0"/>
                        </a:rPr>
                        <a:t>e.g.</a:t>
                      </a:r>
                      <a:r>
                        <a:rPr lang="en-IN" sz="1800" dirty="0">
                          <a:latin typeface="Liberation Mono"/>
                          <a:cs typeface="Arial" panose="020B0604020202020204" pitchFamily="34" charset="0"/>
                        </a:rPr>
                        <a:t> </a:t>
                      </a:r>
                      <a:r>
                        <a:rPr lang="en-IN" sz="1800" kern="1200" dirty="0">
                          <a:solidFill>
                            <a:srgbClr val="0077AA"/>
                          </a:solidFill>
                          <a:latin typeface="Liberation Mono"/>
                          <a:cs typeface="Times New Roman" panose="02020603050405020304" pitchFamily="18" charset="0"/>
                        </a:rPr>
                        <a:t>SELECT</a:t>
                      </a:r>
                      <a:r>
                        <a:rPr lang="en-IN" sz="1800" dirty="0">
                          <a:latin typeface="Liberation Mono"/>
                          <a:cs typeface="Arial" panose="020B0604020202020204" pitchFamily="34" charset="0"/>
                        </a:rPr>
                        <a:t> </a:t>
                      </a:r>
                      <a:r>
                        <a:rPr kumimoji="0" lang="en-IN" sz="1800" kern="1200" dirty="0">
                          <a:solidFill>
                            <a:srgbClr val="C00000"/>
                          </a:solidFill>
                          <a:latin typeface="Liberation Mono"/>
                          <a:ea typeface="+mn-ea"/>
                          <a:cs typeface="Times New Roman" panose="02020603050405020304" pitchFamily="18" charset="0"/>
                        </a:rPr>
                        <a:t>NOT</a:t>
                      </a:r>
                      <a:r>
                        <a:rPr lang="en-IN" sz="1800" dirty="0">
                          <a:latin typeface="Liberation Mono"/>
                          <a:cs typeface="Arial" panose="020B0604020202020204" pitchFamily="34" charset="0"/>
                        </a:rPr>
                        <a:t> 1;</a:t>
                      </a:r>
                    </a:p>
                  </a:txBody>
                  <a:tcPr anchor="ctr"/>
                </a:tc>
                <a:extLst>
                  <a:ext uri="{0D108BD9-81ED-4DB2-BD59-A6C34878D82A}">
                    <a16:rowId xmlns:a16="http://schemas.microsoft.com/office/drawing/2014/main" xmlns="" val="10003"/>
                  </a:ext>
                </a:extLst>
              </a:tr>
            </a:tbl>
          </a:graphicData>
        </a:graphic>
      </p:graphicFrame>
      <p:sp>
        <p:nvSpPr>
          <p:cNvPr id="7" name="Rectangle 6">
            <a:extLst>
              <a:ext uri="{FF2B5EF4-FFF2-40B4-BE49-F238E27FC236}">
                <a16:creationId xmlns:a16="http://schemas.microsoft.com/office/drawing/2014/main" xmlns="" id="{C5366487-8218-4A87-9657-27807048913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8" name="TextBox 7">
            <a:extLst>
              <a:ext uri="{FF2B5EF4-FFF2-40B4-BE49-F238E27FC236}">
                <a16:creationId xmlns:a16="http://schemas.microsoft.com/office/drawing/2014/main" xmlns="" id="{D622DE69-2C28-45FA-B4D6-D853EA84EE65}"/>
              </a:ext>
            </a:extLst>
          </p:cNvPr>
          <p:cNvSpPr txBox="1"/>
          <p:nvPr/>
        </p:nvSpPr>
        <p:spPr>
          <a:xfrm>
            <a:off x="7464152" y="505700"/>
            <a:ext cx="4340732" cy="1046440"/>
          </a:xfrm>
          <a:prstGeom prst="rect">
            <a:avLst/>
          </a:prstGeom>
          <a:noFill/>
        </p:spPr>
        <p:txBody>
          <a:bodyPr wrap="square">
            <a:spAutoFit/>
          </a:bodyPr>
          <a:lstStyle/>
          <a:p>
            <a:r>
              <a:rPr lang="en-IN" dirty="0">
                <a:latin typeface="Liberation Mono"/>
              </a:rPr>
              <a:t>WHERE state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669900"/>
                </a:solidFill>
                <a:latin typeface="Liberation Mono"/>
              </a:rPr>
              <a:t>'NY'</a:t>
            </a:r>
            <a:r>
              <a:rPr lang="en-IN" dirty="0">
                <a:latin typeface="Liberation Mono"/>
              </a:rPr>
              <a:t> </a:t>
            </a:r>
            <a:r>
              <a:rPr lang="en-IN" dirty="0">
                <a:solidFill>
                  <a:srgbClr val="C00000"/>
                </a:solidFill>
                <a:latin typeface="Liberation Mono"/>
                <a:cs typeface="Times New Roman" panose="02020603050405020304" pitchFamily="18" charset="0"/>
              </a:rPr>
              <a:t>OR</a:t>
            </a:r>
            <a:r>
              <a:rPr lang="en-IN" dirty="0">
                <a:latin typeface="Liberation Mono"/>
              </a:rPr>
              <a:t> </a:t>
            </a:r>
            <a:r>
              <a:rPr lang="en-IN" dirty="0">
                <a:solidFill>
                  <a:srgbClr val="669900"/>
                </a:solidFill>
                <a:latin typeface="Liberation Mono"/>
              </a:rPr>
              <a:t>'CA'</a:t>
            </a:r>
            <a:r>
              <a:rPr lang="en-IN" dirty="0">
                <a:latin typeface="Liberation Mono"/>
              </a:rPr>
              <a:t> </a:t>
            </a:r>
            <a:r>
              <a:rPr lang="en-IN" dirty="0">
                <a:solidFill>
                  <a:schemeClr val="tx1">
                    <a:lumMod val="75000"/>
                    <a:lumOff val="25000"/>
                  </a:schemeClr>
                </a:solidFill>
                <a:latin typeface="Liberation Mono"/>
              </a:rPr>
              <a:t>--Illegal</a:t>
            </a:r>
          </a:p>
          <a:p>
            <a:endParaRPr lang="en-IN" sz="400" dirty="0">
              <a:latin typeface="Liberation Mono"/>
            </a:endParaRPr>
          </a:p>
          <a:p>
            <a:r>
              <a:rPr lang="en-IN" dirty="0">
                <a:latin typeface="Liberation Mono"/>
              </a:rPr>
              <a:t>WHERE salary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20000</a:t>
            </a:r>
            <a:r>
              <a:rPr lang="en-IN" dirty="0">
                <a:latin typeface="Liberation Mono"/>
              </a:rPr>
              <a:t> </a:t>
            </a:r>
            <a:r>
              <a:rPr lang="en-IN" dirty="0">
                <a:solidFill>
                  <a:srgbClr val="C00000"/>
                </a:solidFill>
                <a:latin typeface="Liberation Mono"/>
                <a:cs typeface="Times New Roman" panose="02020603050405020304" pitchFamily="18" charset="0"/>
              </a:rPr>
              <a:t>AND</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30000</a:t>
            </a:r>
            <a:r>
              <a:rPr lang="en-IN" dirty="0">
                <a:latin typeface="Liberation Mono"/>
              </a:rPr>
              <a:t> </a:t>
            </a:r>
            <a:r>
              <a:rPr lang="en-IN" dirty="0">
                <a:solidFill>
                  <a:schemeClr val="tx1">
                    <a:lumMod val="75000"/>
                    <a:lumOff val="25000"/>
                  </a:schemeClr>
                </a:solidFill>
                <a:latin typeface="Liberation Mono"/>
              </a:rPr>
              <a:t>–Illegal</a:t>
            </a:r>
          </a:p>
          <a:p>
            <a:endParaRPr lang="en-US" sz="400" dirty="0">
              <a:solidFill>
                <a:schemeClr val="tx1">
                  <a:lumMod val="75000"/>
                  <a:lumOff val="25000"/>
                </a:schemeClr>
              </a:solidFill>
              <a:latin typeface="Liberation Mono"/>
            </a:endParaRPr>
          </a:p>
          <a:p>
            <a:r>
              <a:rPr lang="en-US" dirty="0">
                <a:latin typeface="Liberation Mono"/>
              </a:rPr>
              <a:t>WHERE</a:t>
            </a:r>
            <a:r>
              <a:rPr lang="en-US" dirty="0">
                <a:solidFill>
                  <a:schemeClr val="tx1">
                    <a:lumMod val="75000"/>
                    <a:lumOff val="25000"/>
                  </a:schemeClr>
                </a:solidFill>
                <a:latin typeface="Liberation Mono"/>
              </a:rPr>
              <a:t> </a:t>
            </a:r>
            <a:r>
              <a:rPr lang="en-US" dirty="0">
                <a:latin typeface="Liberation Mono"/>
              </a:rPr>
              <a:t>state</a:t>
            </a:r>
            <a:r>
              <a:rPr lang="en-US" dirty="0">
                <a:solidFill>
                  <a:schemeClr val="tx1">
                    <a:lumMod val="75000"/>
                    <a:lumOff val="25000"/>
                  </a:schemeClr>
                </a:solidFill>
                <a:latin typeface="Liberation Mono"/>
              </a:rPr>
              <a:t> </a:t>
            </a:r>
            <a:r>
              <a:rPr lang="en-US" dirty="0">
                <a:solidFill>
                  <a:srgbClr val="C00000"/>
                </a:solidFill>
                <a:latin typeface="Liberation Mono"/>
                <a:cs typeface="Times New Roman" panose="02020603050405020304" pitchFamily="18" charset="0"/>
              </a:rPr>
              <a:t>NOT</a:t>
            </a:r>
            <a:r>
              <a:rPr lang="en-US" dirty="0">
                <a:solidFill>
                  <a:schemeClr val="tx1">
                    <a:lumMod val="75000"/>
                    <a:lumOff val="25000"/>
                  </a:schemeClr>
                </a:solidFill>
                <a:latin typeface="Liberation Mono"/>
              </a:rPr>
              <a:t> </a:t>
            </a:r>
            <a:r>
              <a:rPr lang="en-US" dirty="0">
                <a:solidFill>
                  <a:schemeClr val="accent5">
                    <a:lumMod val="75000"/>
                  </a:schemeClr>
                </a:solidFill>
                <a:latin typeface="Liberation Mono"/>
                <a:cs typeface="Arial" panose="020B0604020202020204" pitchFamily="34" charset="0"/>
              </a:rPr>
              <a:t>=</a:t>
            </a:r>
            <a:r>
              <a:rPr lang="en-US" dirty="0">
                <a:solidFill>
                  <a:schemeClr val="tx1">
                    <a:lumMod val="75000"/>
                    <a:lumOff val="25000"/>
                  </a:schemeClr>
                </a:solidFill>
                <a:latin typeface="Liberation Mono"/>
              </a:rPr>
              <a:t> </a:t>
            </a:r>
            <a:r>
              <a:rPr lang="en-US" dirty="0">
                <a:solidFill>
                  <a:srgbClr val="669900"/>
                </a:solidFill>
                <a:latin typeface="Liberation Mono"/>
              </a:rPr>
              <a:t>'CA'</a:t>
            </a:r>
            <a:r>
              <a:rPr lang="en-US" dirty="0">
                <a:solidFill>
                  <a:schemeClr val="tx1">
                    <a:lumMod val="75000"/>
                    <a:lumOff val="25000"/>
                  </a:schemeClr>
                </a:solidFill>
                <a:latin typeface="Liberation Mono"/>
              </a:rPr>
              <a:t>     --Illegal</a:t>
            </a:r>
            <a:endParaRPr lang="en-IN" dirty="0">
              <a:solidFill>
                <a:schemeClr val="tx1">
                  <a:lumMod val="75000"/>
                  <a:lumOff val="25000"/>
                </a:schemeClr>
              </a:solidFill>
              <a:latin typeface="Liberation Mono"/>
            </a:endParaRPr>
          </a:p>
        </p:txBody>
      </p:sp>
    </p:spTree>
    <p:extLst>
      <p:ext uri="{BB962C8B-B14F-4D97-AF65-F5344CB8AC3E}">
        <p14:creationId xmlns:p14="http://schemas.microsoft.com/office/powerpoint/2010/main" xmlns="" val="40919684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062162920"/>
              </p:ext>
            </p:extLst>
          </p:nvPr>
        </p:nvGraphicFramePr>
        <p:xfrm>
          <a:off x="335360" y="1605136"/>
          <a:ext cx="11449272" cy="2514600"/>
        </p:xfrm>
        <a:graphic>
          <a:graphicData uri="http://schemas.openxmlformats.org/drawingml/2006/table">
            <a:tbl>
              <a:tblPr firstRow="1" bandRow="1">
                <a:tableStyleId>{7E9639D4-E3E2-4D34-9284-5A2195B3D0D7}</a:tableStyleId>
              </a:tblPr>
              <a:tblGrid>
                <a:gridCol w="3849324">
                  <a:extLst>
                    <a:ext uri="{9D8B030D-6E8A-4147-A177-3AD203B41FA5}">
                      <a16:colId xmlns:a16="http://schemas.microsoft.com/office/drawing/2014/main" xmlns="" val="20000"/>
                    </a:ext>
                  </a:extLst>
                </a:gridCol>
                <a:gridCol w="759994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NULL / </a:t>
                      </a:r>
                      <a:r>
                        <a:rPr kumimoji="0" lang="en-US" sz="1800" kern="1200" dirty="0">
                          <a:solidFill>
                            <a:srgbClr val="0083A2"/>
                          </a:solidFill>
                          <a:latin typeface="Liberation Mono"/>
                          <a:ea typeface="+mn-ea"/>
                          <a:cs typeface="Arial" panose="020B0604020202020204" pitchFamily="34" charset="0"/>
                        </a:rPr>
                        <a:t>IS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NULL value test</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 NOT NULL / </a:t>
                      </a:r>
                      <a:r>
                        <a:rPr kumimoji="0" lang="en-US" sz="1800" kern="1200" dirty="0">
                          <a:solidFill>
                            <a:srgbClr val="0083A2"/>
                          </a:solidFill>
                          <a:latin typeface="Liberation Mono"/>
                          <a:ea typeface="+mn-ea"/>
                          <a:cs typeface="Arial" panose="020B0604020202020204" pitchFamily="34" charset="0"/>
                        </a:rPr>
                        <a:t>IS NOT UNKNOWN</a:t>
                      </a:r>
                      <a:endParaRPr kumimoji="0" lang="en-IN" sz="1800" kern="1200" dirty="0">
                        <a:solidFill>
                          <a:srgbClr val="0083A2"/>
                        </a:solidFill>
                        <a:latin typeface="Liberation Mono"/>
                        <a:ea typeface="+mn-ea"/>
                        <a:cs typeface="Arial" panose="020B0604020202020204" pitchFamily="34" charset="0"/>
                      </a:endParaRPr>
                    </a:p>
                  </a:txBody>
                  <a:tcPr anchor="ctr"/>
                </a:tc>
                <a:tc>
                  <a:txBody>
                    <a:bodyPr/>
                    <a:lstStyle/>
                    <a:p>
                      <a:r>
                        <a:rPr lang="en-IN" sz="1800" dirty="0">
                          <a:latin typeface="Liberation Mono"/>
                          <a:cs typeface="Arial" panose="020B0604020202020204" pitchFamily="34" charset="0"/>
                        </a:rPr>
                        <a:t>NOT NULL value test</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rgbClr val="0083A2"/>
                          </a:solidFill>
                          <a:latin typeface="Liberation Mono"/>
                          <a:ea typeface="+mn-ea"/>
                          <a:cs typeface="Arial" panose="020B0604020202020204" pitchFamily="34" charset="0"/>
                        </a:rPr>
                        <a:t>  ISNULL(</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If expr is NULL, ISNULL() returns 1, otherwise it returns 0.</a:t>
                      </a:r>
                    </a:p>
                  </a:txBody>
                  <a:tcPr anchor="ctr"/>
                </a:tc>
                <a:extLst>
                  <a:ext uri="{0D108BD9-81ED-4DB2-BD59-A6C34878D82A}">
                    <a16:rowId xmlns:a16="http://schemas.microsoft.com/office/drawing/2014/main" xmlns="" val="10003"/>
                  </a:ext>
                </a:extLst>
              </a:tr>
              <a:tr h="370840">
                <a:tc>
                  <a:txBody>
                    <a:bodyPr/>
                    <a:lstStyle/>
                    <a:p>
                      <a:r>
                        <a:rPr kumimoji="0" lang="en-IN" sz="1800" kern="1200" dirty="0">
                          <a:solidFill>
                            <a:srgbClr val="0083A2"/>
                          </a:solidFill>
                          <a:latin typeface="Liberation Mono"/>
                          <a:ea typeface="+mn-ea"/>
                          <a:cs typeface="Arial" panose="020B0604020202020204" pitchFamily="34" charset="0"/>
                        </a:rPr>
                        <a:t>  LEAST(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smallest argument.</a:t>
                      </a:r>
                    </a:p>
                  </a:txBody>
                  <a:tcPr anchor="ctr"/>
                </a:tc>
                <a:extLst>
                  <a:ext uri="{0D108BD9-81ED-4DB2-BD59-A6C34878D82A}">
                    <a16:rowId xmlns:a16="http://schemas.microsoft.com/office/drawing/2014/main" xmlns="" val="10005"/>
                  </a:ext>
                </a:extLst>
              </a:tr>
              <a:tr h="304304">
                <a:tc>
                  <a:txBody>
                    <a:bodyPr/>
                    <a:lstStyle/>
                    <a:p>
                      <a:r>
                        <a:rPr kumimoji="0" lang="en-IN" sz="1800" kern="1200" dirty="0">
                          <a:solidFill>
                            <a:srgbClr val="0083A2"/>
                          </a:solidFill>
                          <a:latin typeface="Liberation Mono"/>
                          <a:ea typeface="+mn-ea"/>
                          <a:cs typeface="Arial" panose="020B0604020202020204" pitchFamily="34" charset="0"/>
                        </a:rPr>
                        <a:t>  GREATEST(</a:t>
                      </a:r>
                      <a:r>
                        <a:rPr kumimoji="0" lang="en-IN" sz="1800" kern="1200" dirty="0">
                          <a:solidFill>
                            <a:schemeClr val="tx1">
                              <a:lumMod val="65000"/>
                              <a:lumOff val="35000"/>
                            </a:schemeClr>
                          </a:solidFill>
                          <a:latin typeface="Liberation Mono"/>
                          <a:ea typeface="+mn-ea"/>
                          <a:cs typeface="Arial" panose="020B0604020202020204" pitchFamily="34" charset="0"/>
                        </a:rPr>
                        <a:t>value1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value2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chemeClr val="tx1">
                              <a:lumMod val="65000"/>
                              <a:lumOff val="35000"/>
                            </a:schemeClr>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800" dirty="0">
                          <a:latin typeface="Liberation Mono"/>
                          <a:cs typeface="Arial" panose="020B0604020202020204" pitchFamily="34" charset="0"/>
                        </a:rPr>
                        <a:t>With two or more arguments, returns the largest argument.</a:t>
                      </a:r>
                    </a:p>
                  </a:txBody>
                  <a:tcPr anchor="ctr"/>
                </a:tc>
                <a:extLst>
                  <a:ext uri="{0D108BD9-81ED-4DB2-BD59-A6C34878D82A}">
                    <a16:rowId xmlns:a16="http://schemas.microsoft.com/office/drawing/2014/main" xmlns="" val="10006"/>
                  </a:ext>
                </a:extLst>
              </a:tr>
            </a:tbl>
          </a:graphicData>
        </a:graphic>
      </p:graphicFrame>
      <p:sp>
        <p:nvSpPr>
          <p:cNvPr id="6" name="Rectangle 5"/>
          <p:cNvSpPr/>
          <p:nvPr/>
        </p:nvSpPr>
        <p:spPr>
          <a:xfrm>
            <a:off x="334032" y="4221088"/>
            <a:ext cx="8858312" cy="1477328"/>
          </a:xfrm>
          <a:prstGeom prst="rect">
            <a:avLst/>
          </a:prstGeom>
          <a:solidFill>
            <a:schemeClr val="bg1"/>
          </a:solidFill>
        </p:spPr>
        <p:txBody>
          <a:bodyPr wrap="square">
            <a:spAutoFit/>
          </a:bodyPr>
          <a:lstStyle/>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30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r>
              <a:rPr lang="en-US" dirty="0">
                <a:solidFill>
                  <a:schemeClr val="tx1">
                    <a:lumMod val="75000"/>
                    <a:lumOff val="25000"/>
                  </a:schemeClr>
                </a:solidFill>
                <a:latin typeface="Liberation Mono"/>
                <a:cs typeface="Arial" panose="020B0604020202020204" pitchFamily="34" charset="0"/>
              </a:rPr>
              <a:t>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20</a:t>
            </a:r>
            <a:r>
              <a:rPr lang="en-US" dirty="0">
                <a:solidFill>
                  <a:schemeClr val="tx1">
                    <a:lumMod val="75000"/>
                    <a:lumOff val="25000"/>
                  </a:schemeClr>
                </a:solidFill>
                <a:latin typeface="Liberation Mono"/>
                <a:cs typeface="Arial" panose="020B0604020202020204" pitchFamily="34" charset="0"/>
              </a:rPr>
              <a:t>,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10</a:t>
            </a:r>
            <a:endParaRPr lang="en-US" sz="2000" dirty="0">
              <a:solidFill>
                <a:srgbClr val="669900"/>
              </a:solidFill>
              <a:latin typeface="Liberation Mono"/>
            </a:endParaRPr>
          </a:p>
          <a:p>
            <a:pPr latinLnBrk="1"/>
            <a:r>
              <a:rPr lang="en-US" dirty="0">
                <a:solidFill>
                  <a:srgbClr val="00B0F0"/>
                </a:solidFill>
                <a:latin typeface="Liberation Mono"/>
                <a:cs typeface="Arial" panose="020B0604020202020204" pitchFamily="34" charset="0"/>
              </a:rPr>
              <a:t>  </a:t>
            </a:r>
          </a:p>
          <a:p>
            <a:pPr latinLnBrk="1"/>
            <a:r>
              <a:rPr lang="en-US" dirty="0">
                <a:solidFill>
                  <a:srgbClr val="0077AA"/>
                </a:solidFill>
                <a:latin typeface="Liberation Mono"/>
                <a:cs typeface="Times New Roman" panose="02020603050405020304" pitchFamily="18" charset="0"/>
              </a:rPr>
              <a:t>SELECT</a:t>
            </a:r>
            <a:r>
              <a:rPr lang="en-US" dirty="0">
                <a:solidFill>
                  <a:schemeClr val="tx1">
                    <a:lumMod val="75000"/>
                    <a:lumOff val="25000"/>
                  </a:schemeClr>
                </a:solidFill>
                <a:latin typeface="Liberation Mono"/>
                <a:cs typeface="Arial" panose="020B0604020202020204" pitchFamily="34" charset="0"/>
              </a:rPr>
              <a:t> GREATEST(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a:p>
            <a:pPr latinLnBrk="1"/>
            <a:r>
              <a:rPr lang="en-US" dirty="0">
                <a:solidFill>
                  <a:schemeClr val="tx1">
                    <a:lumMod val="75000"/>
                    <a:lumOff val="25000"/>
                  </a:schemeClr>
                </a:solidFill>
                <a:latin typeface="Liberation Mono"/>
                <a:cs typeface="Arial" panose="020B0604020202020204" pitchFamily="34" charset="0"/>
              </a:rPr>
              <a:t>              LEAST(</a:t>
            </a:r>
            <a:r>
              <a:rPr lang="en-US" dirty="0">
                <a:solidFill>
                  <a:srgbClr val="990055"/>
                </a:solidFill>
                <a:latin typeface="Liberation Mono"/>
              </a:rPr>
              <a:t>10</a:t>
            </a:r>
            <a:r>
              <a:rPr lang="en-US" dirty="0">
                <a:solidFill>
                  <a:schemeClr val="tx1">
                    <a:lumMod val="75000"/>
                    <a:lumOff val="25000"/>
                  </a:schemeClr>
                </a:solidFill>
                <a:latin typeface="Liberation Mono"/>
                <a:cs typeface="Arial" panose="020B0604020202020204" pitchFamily="34" charset="0"/>
              </a:rPr>
              <a:t>, null , </a:t>
            </a:r>
            <a:r>
              <a:rPr lang="en-US" dirty="0">
                <a:solidFill>
                  <a:srgbClr val="990055"/>
                </a:solidFill>
                <a:latin typeface="Liberation Mono"/>
              </a:rPr>
              <a:t>30</a:t>
            </a:r>
            <a:r>
              <a:rPr lang="en-US" dirty="0">
                <a:solidFill>
                  <a:schemeClr val="tx1">
                    <a:lumMod val="75000"/>
                    <a:lumOff val="25000"/>
                  </a:schemeClr>
                </a:solidFill>
                <a:latin typeface="Liberation Mono"/>
                <a:cs typeface="Arial" panose="020B0604020202020204" pitchFamily="34" charset="0"/>
              </a:rPr>
              <a:t>);         </a:t>
            </a:r>
            <a:r>
              <a:rPr lang="en-US" dirty="0">
                <a:solidFill>
                  <a:srgbClr val="669900"/>
                </a:solidFill>
                <a:latin typeface="Liberation Mono"/>
              </a:rPr>
              <a:t># null</a:t>
            </a:r>
            <a:endParaRPr lang="en-US" sz="2000" dirty="0">
              <a:solidFill>
                <a:srgbClr val="669900"/>
              </a:solidFill>
              <a:latin typeface="Liberation Mono"/>
            </a:endParaRPr>
          </a:p>
        </p:txBody>
      </p:sp>
      <p:sp>
        <p:nvSpPr>
          <p:cNvPr id="8" name="Rectangle 7">
            <a:extLst>
              <a:ext uri="{FF2B5EF4-FFF2-40B4-BE49-F238E27FC236}">
                <a16:creationId xmlns:a16="http://schemas.microsoft.com/office/drawing/2014/main" xmlns="" id="{0B45598B-3435-4FB4-BA9E-389C59DF1284}"/>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8877053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2502056984"/>
              </p:ext>
            </p:extLst>
          </p:nvPr>
        </p:nvGraphicFramePr>
        <p:xfrm>
          <a:off x="346786" y="1611668"/>
          <a:ext cx="11437846" cy="3520440"/>
        </p:xfrm>
        <a:graphic>
          <a:graphicData uri="http://schemas.openxmlformats.org/drawingml/2006/table">
            <a:tbl>
              <a:tblPr firstRow="1" bandRow="1">
                <a:tableStyleId>{7E9639D4-E3E2-4D34-9284-5A2195B3D0D7}</a:tableStyleId>
              </a:tblPr>
              <a:tblGrid>
                <a:gridCol w="4885118">
                  <a:extLst>
                    <a:ext uri="{9D8B030D-6E8A-4147-A177-3AD203B41FA5}">
                      <a16:colId xmlns:a16="http://schemas.microsoft.com/office/drawing/2014/main" xmlns="" val="20000"/>
                    </a:ext>
                  </a:extLst>
                </a:gridCol>
                <a:gridCol w="655272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within a range of values</a:t>
                      </a:r>
                    </a:p>
                  </a:txBody>
                  <a:tcPr anchor="ctr"/>
                </a:tc>
                <a:extLst>
                  <a:ext uri="{0D108BD9-81ED-4DB2-BD59-A6C34878D82A}">
                    <a16:rowId xmlns:a16="http://schemas.microsoft.com/office/drawing/2014/main" xmlns="" val="10001"/>
                  </a:ext>
                </a:extLst>
              </a:tr>
              <a:tr h="370840">
                <a:tc>
                  <a:txBody>
                    <a:bodyPr/>
                    <a:lstStyle/>
                    <a:p>
                      <a:r>
                        <a:rPr kumimoji="0" lang="en-IN" sz="1800" kern="1200" dirty="0">
                          <a:solidFill>
                            <a:srgbClr val="0083A2"/>
                          </a:solidFill>
                          <a:latin typeface="Liberation Mono"/>
                          <a:ea typeface="+mn-ea"/>
                          <a:cs typeface="Arial" panose="020B0604020202020204" pitchFamily="34" charset="0"/>
                        </a:rPr>
                        <a:t>  NOT BETWEEN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 AND </a:t>
                      </a:r>
                      <a:r>
                        <a:rPr kumimoji="0" lang="en-IN" sz="1800" kern="1200" dirty="0">
                          <a:solidFill>
                            <a:schemeClr val="tx1"/>
                          </a:solidFill>
                          <a:latin typeface="Liberation Mono"/>
                          <a:ea typeface="+mn-ea"/>
                          <a:cs typeface="Arial" panose="020B0604020202020204" pitchFamily="34" charset="0"/>
                        </a:rPr>
                        <a:t>. . .</a:t>
                      </a:r>
                    </a:p>
                  </a:txBody>
                  <a:tcPr anchor="ctr"/>
                </a:tc>
                <a:tc>
                  <a:txBody>
                    <a:bodyPr/>
                    <a:lstStyle/>
                    <a:p>
                      <a:r>
                        <a:rPr lang="en-IN" sz="1900" dirty="0">
                          <a:latin typeface="Liberation Mono"/>
                          <a:cs typeface="Arial" panose="020B0604020202020204" pitchFamily="34" charset="0"/>
                        </a:rPr>
                        <a:t>Check whether a value is not within a range of values</a:t>
                      </a:r>
                    </a:p>
                  </a:txBody>
                  <a:tcPr anchor="ctr"/>
                </a:tc>
                <a:extLst>
                  <a:ext uri="{0D108BD9-81ED-4DB2-BD59-A6C34878D82A}">
                    <a16:rowId xmlns:a16="http://schemas.microsoft.com/office/drawing/2014/main" xmlns="" val="10002"/>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within a set of values</a:t>
                      </a:r>
                    </a:p>
                  </a:txBody>
                  <a:tcPr anchor="ctr"/>
                </a:tc>
                <a:extLst>
                  <a:ext uri="{0D108BD9-81ED-4DB2-BD59-A6C34878D82A}">
                    <a16:rowId xmlns:a16="http://schemas.microsoft.com/office/drawing/2014/main" xmlns="" val="10003"/>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IN (</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Check whether a value is not within a set of values</a:t>
                      </a:r>
                    </a:p>
                  </a:txBody>
                  <a:tcPr anchor="ctr"/>
                </a:tc>
                <a:extLst>
                  <a:ext uri="{0D108BD9-81ED-4DB2-BD59-A6C34878D82A}">
                    <a16:rowId xmlns:a16="http://schemas.microsoft.com/office/drawing/2014/main" xmlns="" val="10004"/>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Pattern matching using an SQL pattern. Returns 1 (TRUE) or 0 (FALSE). If either expr or pat is NULL, the result is NULL.</a:t>
                      </a:r>
                    </a:p>
                  </a:txBody>
                  <a:tcPr anchor="ctr"/>
                </a:tc>
                <a:extLst>
                  <a:ext uri="{0D108BD9-81ED-4DB2-BD59-A6C34878D82A}">
                    <a16:rowId xmlns:a16="http://schemas.microsoft.com/office/drawing/2014/main" xmlns="" val="10005"/>
                  </a:ext>
                </a:extLst>
              </a:tr>
              <a:tr h="370840">
                <a:tc>
                  <a:txBody>
                    <a:bodyPr/>
                    <a:lstStyle/>
                    <a:p>
                      <a:r>
                        <a:rPr kumimoji="0" lang="en-IN" sz="1800" kern="1200" dirty="0">
                          <a:solidFill>
                            <a:schemeClr val="tx1">
                              <a:lumMod val="65000"/>
                              <a:lumOff val="35000"/>
                            </a:schemeClr>
                          </a:solidFill>
                          <a:latin typeface="Liberation Mono"/>
                          <a:ea typeface="+mn-ea"/>
                          <a:cs typeface="Arial" panose="020B0604020202020204" pitchFamily="34" charset="0"/>
                        </a:rPr>
                        <a:t>  expr</a:t>
                      </a:r>
                      <a:r>
                        <a:rPr kumimoji="0" lang="en-IN" sz="1800" kern="1200" dirty="0">
                          <a:solidFill>
                            <a:srgbClr val="0083A2"/>
                          </a:solidFill>
                          <a:latin typeface="Liberation Mono"/>
                          <a:ea typeface="+mn-ea"/>
                          <a:cs typeface="Arial" panose="020B0604020202020204" pitchFamily="34" charset="0"/>
                        </a:rPr>
                        <a:t> NOT LIKE </a:t>
                      </a:r>
                      <a:r>
                        <a:rPr lang="en-US" sz="1800" dirty="0">
                          <a:solidFill>
                            <a:srgbClr val="669900"/>
                          </a:solidFill>
                          <a:latin typeface="Liberation Mono"/>
                        </a:rPr>
                        <a:t>'pattern'</a:t>
                      </a:r>
                      <a:r>
                        <a:rPr kumimoji="0" lang="en-IN" sz="1800" kern="1200" dirty="0">
                          <a:solidFill>
                            <a:srgbClr val="0083A2"/>
                          </a:solidFill>
                          <a:latin typeface="Liberation Mono"/>
                          <a:ea typeface="+mn-ea"/>
                          <a:cs typeface="Arial" panose="020B0604020202020204" pitchFamily="34" charset="0"/>
                        </a:rPr>
                        <a:t> [ ESCAPE </a:t>
                      </a:r>
                      <a:r>
                        <a:rPr kumimoji="0" lang="en-IN" sz="1800" kern="1200" dirty="0">
                          <a:solidFill>
                            <a:schemeClr val="tx1">
                              <a:lumMod val="65000"/>
                              <a:lumOff val="35000"/>
                            </a:schemeClr>
                          </a:solidFill>
                          <a:latin typeface="Liberation Mono"/>
                          <a:ea typeface="+mn-ea"/>
                          <a:cs typeface="Arial" panose="020B0604020202020204" pitchFamily="34" charset="0"/>
                        </a:rPr>
                        <a:t>'escape_char'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r>
                        <a:rPr lang="en-IN" sz="1900" dirty="0">
                          <a:latin typeface="Liberation Mono"/>
                          <a:cs typeface="Arial" panose="020B0604020202020204" pitchFamily="34" charset="0"/>
                        </a:rPr>
                        <a:t>Negation of simple pattern matching.</a:t>
                      </a:r>
                    </a:p>
                  </a:txBody>
                  <a:tcPr anchor="ctr"/>
                </a:tc>
                <a:extLst>
                  <a:ext uri="{0D108BD9-81ED-4DB2-BD59-A6C34878D82A}">
                    <a16:rowId xmlns:a16="http://schemas.microsoft.com/office/drawing/2014/main" xmlns="" val="10006"/>
                  </a:ext>
                </a:extLst>
              </a:tr>
            </a:tbl>
          </a:graphicData>
        </a:graphic>
      </p:graphicFrame>
      <p:sp>
        <p:nvSpPr>
          <p:cNvPr id="7" name="Rectangle 6">
            <a:extLst>
              <a:ext uri="{FF2B5EF4-FFF2-40B4-BE49-F238E27FC236}">
                <a16:creationId xmlns:a16="http://schemas.microsoft.com/office/drawing/2014/main" xmlns="" id="{C0036F9D-F92F-4B1C-B079-12DAE6F7A127}"/>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31395347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236596603"/>
              </p:ext>
            </p:extLst>
          </p:nvPr>
        </p:nvGraphicFramePr>
        <p:xfrm>
          <a:off x="346786" y="1596400"/>
          <a:ext cx="11437846" cy="1158240"/>
        </p:xfrm>
        <a:graphic>
          <a:graphicData uri="http://schemas.openxmlformats.org/drawingml/2006/table">
            <a:tbl>
              <a:tblPr firstRow="1" bandRow="1">
                <a:tableStyleId>{7E9639D4-E3E2-4D34-9284-5A2195B3D0D7}</a:tableStyleId>
              </a:tblPr>
              <a:tblGrid>
                <a:gridCol w="3944085">
                  <a:extLst>
                    <a:ext uri="{9D8B030D-6E8A-4147-A177-3AD203B41FA5}">
                      <a16:colId xmlns:a16="http://schemas.microsoft.com/office/drawing/2014/main" xmlns="" val="20000"/>
                    </a:ext>
                  </a:extLst>
                </a:gridCol>
                <a:gridCol w="7493761">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Group Operators</a:t>
                      </a:r>
                    </a:p>
                  </a:txBody>
                  <a:tcPr>
                    <a:solidFill>
                      <a:srgbClr val="006C86"/>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rgbClr val="0083A2"/>
                          </a:solidFill>
                          <a:latin typeface="Liberation Mono"/>
                          <a:ea typeface="+mn-ea"/>
                          <a:cs typeface="Arial" panose="020B0604020202020204" pitchFamily="34" charset="0"/>
                        </a:rPr>
                        <a:t>  ROW(</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expr</a:t>
                      </a:r>
                      <a:r>
                        <a:rPr kumimoji="0" lang="en-IN" sz="1800" kern="1200" dirty="0">
                          <a:solidFill>
                            <a:srgbClr val="0083A2"/>
                          </a:solidFill>
                          <a:latin typeface="Liberation Mono"/>
                          <a:ea typeface="+mn-ea"/>
                          <a:cs typeface="Arial" panose="020B0604020202020204" pitchFamily="34" charset="0"/>
                        </a:rPr>
                        <a:t>]</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anchor="ctr"/>
                </a:tc>
                <a:tc>
                  <a:txBody>
                    <a:bodyPr/>
                    <a:lstStyle/>
                    <a:p>
                      <a:endParaRPr lang="en-IN" sz="1900" dirty="0">
                        <a:latin typeface="Liberation Mono"/>
                        <a:cs typeface="Arial" panose="020B0604020202020204" pitchFamily="34" charset="0"/>
                      </a:endParaRPr>
                    </a:p>
                  </a:txBody>
                  <a:tcPr anchor="ctr"/>
                </a:tc>
                <a:extLst>
                  <a:ext uri="{0D108BD9-81ED-4DB2-BD59-A6C34878D82A}">
                    <a16:rowId xmlns:a16="http://schemas.microsoft.com/office/drawing/2014/main" xmlns="" val="10002"/>
                  </a:ext>
                </a:extLst>
              </a:tr>
            </a:tbl>
          </a:graphicData>
        </a:graphic>
      </p:graphicFrame>
      <p:sp>
        <p:nvSpPr>
          <p:cNvPr id="6" name="Rectangle 5"/>
          <p:cNvSpPr/>
          <p:nvPr/>
        </p:nvSpPr>
        <p:spPr>
          <a:xfrm>
            <a:off x="346786" y="3955703"/>
            <a:ext cx="11437846" cy="76944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solidFill>
                  <a:srgbClr val="DD4A68"/>
                </a:solidFill>
                <a:latin typeface="Liberation Mono"/>
              </a:rPr>
              <a:t>ROW</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pwd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deptno</a:t>
            </a:r>
            <a:r>
              <a:rPr lang="en-IN" dirty="0">
                <a:solidFill>
                  <a:srgbClr val="0077AA"/>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 pwd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WHERE </a:t>
            </a:r>
            <a:r>
              <a:rPr lang="en-IN" dirty="0">
                <a:latin typeface="Liberation Mono"/>
                <a:ea typeface="Times New Roman" panose="02020603050405020304" pitchFamily="18" charset="0"/>
                <a:cs typeface="Arial" panose="020B0604020202020204" pitchFamily="34" charset="0"/>
              </a:rPr>
              <a:t>deptno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p:cNvSpPr/>
          <p:nvPr/>
        </p:nvSpPr>
        <p:spPr>
          <a:xfrm>
            <a:off x="346786" y="3201868"/>
            <a:ext cx="4165038" cy="43088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dirty="0">
                <a:latin typeface="Arial" panose="020B0604020202020204" pitchFamily="34" charset="0"/>
                <a:cs typeface="Arial" panose="020B0604020202020204" pitchFamily="34" charset="0"/>
              </a:rPr>
              <a:t> Both the statements are same.</a:t>
            </a:r>
          </a:p>
        </p:txBody>
      </p:sp>
      <p:sp>
        <p:nvSpPr>
          <p:cNvPr id="9" name="Rectangle 8">
            <a:extLst>
              <a:ext uri="{FF2B5EF4-FFF2-40B4-BE49-F238E27FC236}">
                <a16:creationId xmlns:a16="http://schemas.microsoft.com/office/drawing/2014/main" xmlns="" id="{C6B4E473-5C48-4CA9-B917-CB70691216BA}"/>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4189364523"/>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graphicFrame>
        <p:nvGraphicFramePr>
          <p:cNvPr id="6" name="Table 5">
            <a:extLst>
              <a:ext uri="{FF2B5EF4-FFF2-40B4-BE49-F238E27FC236}">
                <a16:creationId xmlns:a16="http://schemas.microsoft.com/office/drawing/2014/main" xmlns="" id="{CE628209-6D2A-411C-9590-E8F003C6DB5C}"/>
              </a:ext>
            </a:extLst>
          </p:cNvPr>
          <p:cNvGraphicFramePr>
            <a:graphicFrameLocks noGrp="1"/>
          </p:cNvGraphicFramePr>
          <p:nvPr>
            <p:extLst>
              <p:ext uri="{D42A27DB-BD31-4B8C-83A1-F6EECF244321}">
                <p14:modId xmlns:p14="http://schemas.microsoft.com/office/powerpoint/2010/main" xmlns="" val="713995154"/>
              </p:ext>
            </p:extLst>
          </p:nvPr>
        </p:nvGraphicFramePr>
        <p:xfrm>
          <a:off x="346740" y="1556792"/>
          <a:ext cx="11437098" cy="2026884"/>
        </p:xfrm>
        <a:graphic>
          <a:graphicData uri="http://schemas.openxmlformats.org/drawingml/2006/table">
            <a:tbl>
              <a:tblPr firstRow="1" bandRow="1">
                <a:tableStyleId>{7E9639D4-E3E2-4D34-9284-5A2195B3D0D7}</a:tableStyleId>
              </a:tblPr>
              <a:tblGrid>
                <a:gridCol w="3228186">
                  <a:extLst>
                    <a:ext uri="{9D8B030D-6E8A-4147-A177-3AD203B41FA5}">
                      <a16:colId xmlns:a16="http://schemas.microsoft.com/office/drawing/2014/main" xmlns="" val="20000"/>
                    </a:ext>
                  </a:extLst>
                </a:gridCol>
                <a:gridCol w="8208912">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20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solidFill>
                      <a:srgbClr val="006C86"/>
                    </a:solidFill>
                  </a:tcPr>
                </a:tc>
                <a:tc hMerge="1">
                  <a:txBody>
                    <a:bodyPr/>
                    <a:lstStyle/>
                    <a:p>
                      <a:endParaRPr lang="en-IN" dirty="0"/>
                    </a:p>
                  </a:txBody>
                  <a:tcPr/>
                </a:tc>
                <a:extLst>
                  <a:ext uri="{0D108BD9-81ED-4DB2-BD59-A6C34878D82A}">
                    <a16:rowId xmlns:a16="http://schemas.microsoft.com/office/drawing/2014/main" xmlns="" val="10000"/>
                  </a:ext>
                </a:extLst>
              </a:tr>
              <a:tr h="579045">
                <a:tc>
                  <a:txBody>
                    <a:bodyPr/>
                    <a:lstStyle/>
                    <a:p>
                      <a:r>
                        <a:rPr kumimoji="0" lang="en-IN" sz="1800" kern="1200" dirty="0">
                          <a:solidFill>
                            <a:srgbClr val="0083A2"/>
                          </a:solidFill>
                          <a:latin typeface="Liberation Mono"/>
                          <a:ea typeface="+mn-ea"/>
                          <a:cs typeface="Arial" panose="020B0604020202020204" pitchFamily="34" charset="0"/>
                        </a:rPr>
                        <a:t>  COALESCE(</a:t>
                      </a:r>
                      <a:r>
                        <a:rPr kumimoji="0" lang="en-IN" sz="1800" kern="1200" dirty="0">
                          <a:solidFill>
                            <a:schemeClr val="tx1">
                              <a:lumMod val="65000"/>
                              <a:lumOff val="35000"/>
                            </a:schemeClr>
                          </a:solidFill>
                          <a:latin typeface="Liberation Mono"/>
                          <a:ea typeface="+mn-ea"/>
                          <a:cs typeface="Arial" panose="020B0604020202020204" pitchFamily="34" charset="0"/>
                        </a:rPr>
                        <a:t>value</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solidFill>
                          <a:latin typeface="Liberation Mono"/>
                          <a:ea typeface="+mn-ea"/>
                          <a:cs typeface="Arial" panose="020B0604020202020204" pitchFamily="34" charset="0"/>
                        </a:rPr>
                        <a:t>.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lang="en-IN" sz="1900" dirty="0">
                          <a:latin typeface="Liberation Mono"/>
                          <a:cs typeface="Arial" panose="020B0604020202020204" pitchFamily="34" charset="0"/>
                        </a:rPr>
                        <a:t>Returns the first non-NULL value in the list, or NULL if there are no non-NULL values.</a:t>
                      </a:r>
                    </a:p>
                  </a:txBody>
                  <a:tcPr marL="91428" marR="91428" marT="45714" marB="45714" anchor="ctr"/>
                </a:tc>
                <a:extLst>
                  <a:ext uri="{0D108BD9-81ED-4DB2-BD59-A6C34878D82A}">
                    <a16:rowId xmlns:a16="http://schemas.microsoft.com/office/drawing/2014/main" xmlns="" val="10001"/>
                  </a:ext>
                </a:extLst>
              </a:tr>
              <a:tr h="822853">
                <a:tc>
                  <a:txBody>
                    <a:bodyPr/>
                    <a:lstStyle/>
                    <a:p>
                      <a:r>
                        <a:rPr kumimoji="0" lang="en-IN" sz="1800" kern="1200" dirty="0">
                          <a:solidFill>
                            <a:srgbClr val="0083A2"/>
                          </a:solidFill>
                          <a:latin typeface="Liberation Mono"/>
                          <a:ea typeface="+mn-ea"/>
                          <a:cs typeface="Arial" panose="020B0604020202020204" pitchFamily="34" charset="0"/>
                        </a:rPr>
                        <a:t>  INTERVAL(</a:t>
                      </a:r>
                      <a:r>
                        <a:rPr kumimoji="0" lang="en-IN" sz="1800" kern="1200" dirty="0">
                          <a:solidFill>
                            <a:schemeClr val="tx1">
                              <a:lumMod val="65000"/>
                              <a:lumOff val="35000"/>
                            </a:schemeClr>
                          </a:solidFill>
                          <a:latin typeface="Liberation Mono"/>
                          <a:ea typeface="+mn-ea"/>
                          <a:cs typeface="Arial" panose="020B0604020202020204" pitchFamily="34" charset="0"/>
                        </a:rPr>
                        <a:t>N</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N1</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N2</a:t>
                      </a:r>
                      <a:r>
                        <a:rPr kumimoji="0" lang="en-IN" sz="1800" kern="1200" dirty="0">
                          <a:solidFill>
                            <a:schemeClr val="tx1"/>
                          </a:solidFill>
                          <a:latin typeface="Liberation Mono"/>
                          <a:ea typeface="+mn-ea"/>
                          <a:cs typeface="Arial" panose="020B0604020202020204" pitchFamily="34" charset="0"/>
                        </a:rPr>
                        <a:t>,</a:t>
                      </a:r>
                      <a:r>
                        <a:rPr kumimoji="0" lang="en-IN" sz="1800" kern="1200" dirty="0">
                          <a:solidFill>
                            <a:srgbClr val="0083A2"/>
                          </a:solidFill>
                          <a:latin typeface="Liberation Mono"/>
                          <a:ea typeface="+mn-ea"/>
                          <a:cs typeface="Arial" panose="020B0604020202020204" pitchFamily="34" charset="0"/>
                        </a:rPr>
                        <a:t> </a:t>
                      </a:r>
                      <a:r>
                        <a:rPr kumimoji="0" lang="en-IN" sz="1800" kern="1200" dirty="0">
                          <a:solidFill>
                            <a:schemeClr val="tx1">
                              <a:lumMod val="65000"/>
                              <a:lumOff val="35000"/>
                            </a:schemeClr>
                          </a:solidFill>
                          <a:latin typeface="Liberation Mono"/>
                          <a:ea typeface="+mn-ea"/>
                          <a:cs typeface="Arial" panose="020B0604020202020204" pitchFamily="34" charset="0"/>
                        </a:rPr>
                        <a:t>N3</a:t>
                      </a:r>
                      <a:r>
                        <a:rPr kumimoji="0" lang="en-IN" sz="1800" kern="1200" dirty="0">
                          <a:solidFill>
                            <a:schemeClr val="tx1"/>
                          </a:solidFill>
                          <a:latin typeface="Liberation Mono"/>
                          <a:ea typeface="+mn-ea"/>
                          <a:cs typeface="Arial" panose="020B0604020202020204" pitchFamily="34" charset="0"/>
                        </a:rPr>
                        <a:t>, . . .</a:t>
                      </a:r>
                      <a:r>
                        <a:rPr kumimoji="0" lang="en-IN" sz="1800" kern="1200" dirty="0">
                          <a:solidFill>
                            <a:srgbClr val="0083A2"/>
                          </a:solidFill>
                          <a:latin typeface="Liberation Mono"/>
                          <a:ea typeface="+mn-ea"/>
                          <a:cs typeface="Arial" panose="020B0604020202020204" pitchFamily="34" charset="0"/>
                        </a:rPr>
                        <a:t>)</a:t>
                      </a:r>
                    </a:p>
                  </a:txBody>
                  <a:tcPr marL="91428" marR="91428" marT="45714" marB="45714" anchor="ctr"/>
                </a:tc>
                <a:tc>
                  <a:txBody>
                    <a:bodyPr/>
                    <a:lstStyle/>
                    <a:p>
                      <a:r>
                        <a:rPr kumimoji="0" lang="en-IN" sz="1900" kern="1200" dirty="0">
                          <a:solidFill>
                            <a:schemeClr val="tx1"/>
                          </a:solidFill>
                          <a:latin typeface="Liberation Mono"/>
                          <a:ea typeface="+mn-ea"/>
                          <a:cs typeface="Arial" panose="020B0604020202020204" pitchFamily="34" charset="0"/>
                        </a:rPr>
                        <a:t>Returns 0 if N &lt; N1, 1 if N &lt; N2 and so on or -1 if N is NULL. All arguments are treated as integers. It is required that N1 &lt; N2 &lt; N3 &lt; ... &lt; Nn for this function to work correctly.</a:t>
                      </a:r>
                    </a:p>
                  </a:txBody>
                  <a:tcPr marL="91428" marR="91428" marT="45714" marB="45714" anchor="ctr"/>
                </a:tc>
                <a:extLst>
                  <a:ext uri="{0D108BD9-81ED-4DB2-BD59-A6C34878D82A}">
                    <a16:rowId xmlns:a16="http://schemas.microsoft.com/office/drawing/2014/main" xmlns="" val="10002"/>
                  </a:ext>
                </a:extLst>
              </a:tr>
            </a:tbl>
          </a:graphicData>
        </a:graphic>
      </p:graphicFrame>
      <p:sp>
        <p:nvSpPr>
          <p:cNvPr id="8" name="Rectangle 7">
            <a:extLst>
              <a:ext uri="{FF2B5EF4-FFF2-40B4-BE49-F238E27FC236}">
                <a16:creationId xmlns:a16="http://schemas.microsoft.com/office/drawing/2014/main" xmlns="" id="{B67E7256-D4BB-4E84-A99A-ABBCE15FC4CC}"/>
              </a:ext>
            </a:extLst>
          </p:cNvPr>
          <p:cNvSpPr/>
          <p:nvPr/>
        </p:nvSpPr>
        <p:spPr>
          <a:xfrm>
            <a:off x="269042" y="3998077"/>
            <a:ext cx="1165391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'MANAGER'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rPr>
              <a:t>UNION</a:t>
            </a:r>
            <a:r>
              <a:rPr lang="en-IN" dirty="0">
                <a:solidFill>
                  <a:srgbClr val="FF0000"/>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solidFill>
                  <a:schemeClr val="tx1">
                    <a:lumMod val="85000"/>
                    <a:lumOff val="15000"/>
                  </a:schemeClr>
                </a:solidFill>
                <a:latin typeface="Liberation Mono"/>
                <a:cs typeface="Arial" panose="020B0604020202020204" pitchFamily="34" charset="0"/>
              </a:rPr>
              <a:t>emp</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job</a:t>
            </a:r>
            <a:r>
              <a:rPr lang="en-IN" dirty="0">
                <a:latin typeface="Liberation Mono"/>
                <a:ea typeface="Times New Roman" panose="02020603050405020304" pitchFamily="18" charset="0"/>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'SALESMAN’</a:t>
            </a:r>
            <a:r>
              <a:rPr lang="en-IN" dirty="0">
                <a:latin typeface="Liberation Mono"/>
              </a:rPr>
              <a:t>;</a:t>
            </a:r>
          </a:p>
        </p:txBody>
      </p:sp>
      <p:sp>
        <p:nvSpPr>
          <p:cNvPr id="9" name="Rectangle 8">
            <a:extLst>
              <a:ext uri="{FF2B5EF4-FFF2-40B4-BE49-F238E27FC236}">
                <a16:creationId xmlns:a16="http://schemas.microsoft.com/office/drawing/2014/main" xmlns="" id="{7AD74666-07FD-40A4-A166-F1898C3175A1}"/>
              </a:ext>
            </a:extLst>
          </p:cNvPr>
          <p:cNvSpPr/>
          <p:nvPr/>
        </p:nvSpPr>
        <p:spPr>
          <a:xfrm>
            <a:off x="387116" y="618452"/>
            <a:ext cx="8715436"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IN" sz="2000" dirty="0">
                <a:solidFill>
                  <a:srgbClr val="000000"/>
                </a:solidFill>
                <a:latin typeface="Liberation Mono"/>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3</a:t>
            </a:r>
            <a:r>
              <a:rPr lang="en-IN" sz="2000" dirty="0">
                <a:solidFill>
                  <a:srgbClr val="000000"/>
                </a:solidFill>
                <a:latin typeface="Liberation Mono"/>
              </a:rPr>
              <a:t>, . .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3680069024"/>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69F980B1-F657-4295-BD07-EA5AE25632C3}"/>
              </a:ext>
            </a:extLst>
          </p:cNvPr>
          <p:cNvSpPr/>
          <p:nvPr/>
        </p:nvSpPr>
        <p:spPr>
          <a:xfrm>
            <a:off x="551384" y="827420"/>
            <a:ext cx="900100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'MANAGER' </a:t>
            </a:r>
            <a:r>
              <a:rPr lang="en-IN" dirty="0">
                <a:solidFill>
                  <a:srgbClr val="DD4A68"/>
                </a:solidFill>
                <a:latin typeface="Liberation Mono"/>
              </a:rPr>
              <a:t>OR</a:t>
            </a:r>
            <a:r>
              <a:rPr lang="en-IN" dirty="0">
                <a:solidFill>
                  <a:srgbClr val="669900"/>
                </a:solidFill>
                <a:latin typeface="Liberation Mono"/>
              </a:rPr>
              <a:t> </a:t>
            </a:r>
            <a:r>
              <a:rPr lang="en-IN" dirty="0">
                <a:latin typeface="Liberation Mono"/>
                <a:cs typeface="Arial" panose="020B0604020202020204" pitchFamily="34" charset="0"/>
              </a:rPr>
              <a:t>job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'SALESMAN'</a:t>
            </a:r>
            <a:r>
              <a:rPr lang="en-IN" dirty="0">
                <a:latin typeface="Liberation Mono"/>
              </a:rPr>
              <a:t>;</a:t>
            </a:r>
            <a:endParaRPr lang="en-IN" dirty="0">
              <a:latin typeface="Liberation Mono"/>
              <a:cs typeface="Arial" panose="020B0604020202020204" pitchFamily="34" charset="0"/>
            </a:endParaRPr>
          </a:p>
        </p:txBody>
      </p:sp>
      <p:grpSp>
        <p:nvGrpSpPr>
          <p:cNvPr id="11" name="Group 10">
            <a:extLst>
              <a:ext uri="{FF2B5EF4-FFF2-40B4-BE49-F238E27FC236}">
                <a16:creationId xmlns:a16="http://schemas.microsoft.com/office/drawing/2014/main" xmlns="" id="{E32CCCF3-6DA6-4D0A-8360-8C72B530438F}"/>
              </a:ext>
            </a:extLst>
          </p:cNvPr>
          <p:cNvGrpSpPr/>
          <p:nvPr/>
        </p:nvGrpSpPr>
        <p:grpSpPr>
          <a:xfrm>
            <a:off x="690629" y="1745011"/>
            <a:ext cx="11166011" cy="1502780"/>
            <a:chOff x="690629" y="1745011"/>
            <a:chExt cx="11166011" cy="1502780"/>
          </a:xfrm>
        </p:grpSpPr>
        <p:grpSp>
          <p:nvGrpSpPr>
            <p:cNvPr id="7" name="Group 6">
              <a:extLst>
                <a:ext uri="{FF2B5EF4-FFF2-40B4-BE49-F238E27FC236}">
                  <a16:creationId xmlns:a16="http://schemas.microsoft.com/office/drawing/2014/main" xmlns="" id="{353CFC07-7547-4F71-99C2-60FEE7A328E4}"/>
                </a:ext>
              </a:extLst>
            </p:cNvPr>
            <p:cNvGrpSpPr/>
            <p:nvPr/>
          </p:nvGrpSpPr>
          <p:grpSpPr>
            <a:xfrm>
              <a:off x="695400" y="1745011"/>
              <a:ext cx="11161240" cy="1502780"/>
              <a:chOff x="695400" y="1745011"/>
              <a:chExt cx="11161240" cy="1502780"/>
            </a:xfrm>
          </p:grpSpPr>
          <p:grpSp>
            <p:nvGrpSpPr>
              <p:cNvPr id="45" name="Group 44">
                <a:extLst>
                  <a:ext uri="{FF2B5EF4-FFF2-40B4-BE49-F238E27FC236}">
                    <a16:creationId xmlns:a16="http://schemas.microsoft.com/office/drawing/2014/main" xmlns="" id="{CF18B854-3174-4AB7-9E8A-5E1851627448}"/>
                  </a:ext>
                </a:extLst>
              </p:cNvPr>
              <p:cNvGrpSpPr/>
              <p:nvPr/>
            </p:nvGrpSpPr>
            <p:grpSpPr>
              <a:xfrm>
                <a:off x="695400" y="1835990"/>
                <a:ext cx="9573875" cy="1304978"/>
                <a:chOff x="267703" y="1600839"/>
                <a:chExt cx="9573875" cy="1304978"/>
              </a:xfrm>
            </p:grpSpPr>
            <p:grpSp>
              <p:nvGrpSpPr>
                <p:cNvPr id="30" name="Group 29">
                  <a:extLst>
                    <a:ext uri="{FF2B5EF4-FFF2-40B4-BE49-F238E27FC236}">
                      <a16:creationId xmlns:a16="http://schemas.microsoft.com/office/drawing/2014/main" xmlns="" id="{C5BBC7C9-135B-4570-924C-9A52B3F6600D}"/>
                    </a:ext>
                  </a:extLst>
                </p:cNvPr>
                <p:cNvGrpSpPr/>
                <p:nvPr/>
              </p:nvGrpSpPr>
              <p:grpSpPr>
                <a:xfrm>
                  <a:off x="1651832" y="1600839"/>
                  <a:ext cx="8189746" cy="1303315"/>
                  <a:chOff x="31591" y="1556792"/>
                  <a:chExt cx="8189746" cy="1303315"/>
                </a:xfrm>
              </p:grpSpPr>
              <p:grpSp>
                <p:nvGrpSpPr>
                  <p:cNvPr id="29" name="Group 28">
                    <a:extLst>
                      <a:ext uri="{FF2B5EF4-FFF2-40B4-BE49-F238E27FC236}">
                        <a16:creationId xmlns:a16="http://schemas.microsoft.com/office/drawing/2014/main" xmlns="" id="{6FFF7BA7-26C1-4CEB-9EBC-6488EFA74D4B}"/>
                      </a:ext>
                    </a:extLst>
                  </p:cNvPr>
                  <p:cNvGrpSpPr/>
                  <p:nvPr/>
                </p:nvGrpSpPr>
                <p:grpSpPr>
                  <a:xfrm>
                    <a:off x="669976" y="1556792"/>
                    <a:ext cx="3286347" cy="1303315"/>
                    <a:chOff x="669976" y="1556792"/>
                    <a:chExt cx="3286347" cy="1303315"/>
                  </a:xfrm>
                </p:grpSpPr>
                <p:sp>
                  <p:nvSpPr>
                    <p:cNvPr id="23" name="Rectangle 22">
                      <a:extLst>
                        <a:ext uri="{FF2B5EF4-FFF2-40B4-BE49-F238E27FC236}">
                          <a16:creationId xmlns:a16="http://schemas.microsoft.com/office/drawing/2014/main" xmlns="" id="{945B6E97-E16D-48DC-8F01-85631D0FF45A}"/>
                        </a:ext>
                      </a:extLst>
                    </p:cNvPr>
                    <p:cNvSpPr/>
                    <p:nvPr/>
                  </p:nvSpPr>
                  <p:spPr>
                    <a:xfrm>
                      <a:off x="669976" y="1556792"/>
                      <a:ext cx="3286347"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xmlns="" id="{BA4B279B-534E-4808-9CF1-1E0D14E4FB9A}"/>
                        </a:ext>
                      </a:extLst>
                    </p:cNvPr>
                    <p:cNvSpPr txBox="1"/>
                    <p:nvPr/>
                  </p:nvSpPr>
                  <p:spPr>
                    <a:xfrm>
                      <a:off x="697841" y="1620089"/>
                      <a:ext cx="3258481"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xmlns="" id="{A8304BDE-4FAF-4376-9617-E5ACFB8F9116}"/>
                        </a:ext>
                      </a:extLst>
                    </p:cNvPr>
                    <p:cNvSpPr txBox="1"/>
                    <p:nvPr/>
                  </p:nvSpPr>
                  <p:spPr>
                    <a:xfrm>
                      <a:off x="669977" y="2152221"/>
                      <a:ext cx="3286346" cy="707886"/>
                    </a:xfrm>
                    <a:prstGeom prst="rect">
                      <a:avLst/>
                    </a:prstGeom>
                    <a:noFill/>
                  </p:spPr>
                  <p:txBody>
                    <a:bodyPr wrap="square">
                      <a:spAutoFit/>
                    </a:bodyPr>
                    <a:lstStyle/>
                    <a:p>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'MANAGER' </a:t>
                      </a:r>
                      <a:r>
                        <a:rPr lang="en-IN" sz="2000" dirty="0">
                          <a:solidFill>
                            <a:srgbClr val="C00000"/>
                          </a:solidFill>
                          <a:latin typeface="Liberation Mono"/>
                        </a:rPr>
                        <a:t>or</a:t>
                      </a:r>
                      <a:r>
                        <a:rPr lang="en-IN" sz="2000" dirty="0">
                          <a:solidFill>
                            <a:srgbClr val="669900"/>
                          </a:solidFill>
                          <a:latin typeface="Liberation Mono"/>
                        </a:rPr>
                        <a:t>  </a:t>
                      </a: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 </a:t>
                      </a:r>
                      <a:r>
                        <a:rPr lang="en-IN" sz="2000" dirty="0">
                          <a:solidFill>
                            <a:srgbClr val="669900"/>
                          </a:solidFill>
                          <a:latin typeface="Liberation Mono"/>
                        </a:rPr>
                        <a:t>'SALESMAN' </a:t>
                      </a:r>
                    </a:p>
                  </p:txBody>
                </p:sp>
              </p:grpSp>
              <p:sp>
                <p:nvSpPr>
                  <p:cNvPr id="28" name="Arrow: Right 27">
                    <a:extLst>
                      <a:ext uri="{FF2B5EF4-FFF2-40B4-BE49-F238E27FC236}">
                        <a16:creationId xmlns:a16="http://schemas.microsoft.com/office/drawing/2014/main" xmlns="" id="{521B26F1-EE04-4835-81D9-B7FFDBA4A7E4}"/>
                      </a:ext>
                    </a:extLst>
                  </p:cNvPr>
                  <p:cNvSpPr/>
                  <p:nvPr/>
                </p:nvSpPr>
                <p:spPr>
                  <a:xfrm>
                    <a:off x="405903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xmlns="" id="{7303D31D-D0BD-4737-925B-4E3D04014D6D}"/>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xmlns="" id="{7B4C9113-FD2F-4C72-9F66-915E2BF74408}"/>
                      </a:ext>
                    </a:extLst>
                  </p:cNvPr>
                  <p:cNvSpPr/>
                  <p:nvPr/>
                </p:nvSpPr>
                <p:spPr>
                  <a:xfrm>
                    <a:off x="761493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xmlns=""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xmlns="" id="{09F21F09-1A0C-4E8A-9690-FDB9A52688A9}"/>
                    </a:ext>
                  </a:extLst>
                </p:cNvPr>
                <p:cNvSpPr/>
                <p:nvPr/>
              </p:nvSpPr>
              <p:spPr>
                <a:xfrm>
                  <a:off x="6388383"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xmlns="" id="{04F4471A-5E10-4C41-B6B1-6C4B377EF728}"/>
                    </a:ext>
                  </a:extLst>
                </p:cNvPr>
                <p:cNvSpPr txBox="1"/>
                <p:nvPr/>
              </p:nvSpPr>
              <p:spPr>
                <a:xfrm>
                  <a:off x="6432728"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xmlns="" id="{58C5710E-9A9E-4F1D-93C3-13D94BB140D8}"/>
                    </a:ext>
                  </a:extLst>
                </p:cNvPr>
                <p:cNvSpPr txBox="1"/>
                <p:nvPr/>
              </p:nvSpPr>
              <p:spPr>
                <a:xfrm>
                  <a:off x="6437499"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xmlns="" id="{E5D1F3E2-F3BC-4548-AFF8-983C8A7936FE}"/>
                  </a:ext>
                </a:extLst>
              </p:cNvPr>
              <p:cNvSpPr/>
              <p:nvPr/>
            </p:nvSpPr>
            <p:spPr>
              <a:xfrm>
                <a:off x="10353860"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3D60FBB6-3DB7-4E1E-BDD6-DE8CB205FC64}"/>
                  </a:ext>
                </a:extLst>
              </p:cNvPr>
              <p:cNvSpPr txBox="1"/>
              <p:nvPr/>
            </p:nvSpPr>
            <p:spPr>
              <a:xfrm>
                <a:off x="10678472"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xmlns=""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xmlns=""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pic>
        <p:nvPicPr>
          <p:cNvPr id="14" name="Picture 13">
            <a:extLst>
              <a:ext uri="{FF2B5EF4-FFF2-40B4-BE49-F238E27FC236}">
                <a16:creationId xmlns:a16="http://schemas.microsoft.com/office/drawing/2014/main" xmlns="" id="{393C6878-BC5A-4740-8B18-69E45955895B}"/>
              </a:ext>
            </a:extLst>
          </p:cNvPr>
          <p:cNvPicPr>
            <a:picLocks noChangeAspect="1"/>
          </p:cNvPicPr>
          <p:nvPr/>
        </p:nvPicPr>
        <p:blipFill>
          <a:blip r:embed="rId2"/>
          <a:stretch>
            <a:fillRect/>
          </a:stretch>
        </p:blipFill>
        <p:spPr>
          <a:xfrm>
            <a:off x="37498" y="3779922"/>
            <a:ext cx="11404472" cy="2817429"/>
          </a:xfrm>
          <a:prstGeom prst="rect">
            <a:avLst/>
          </a:prstGeom>
        </p:spPr>
      </p:pic>
      <p:sp>
        <p:nvSpPr>
          <p:cNvPr id="32" name="Rectangle 31">
            <a:extLst>
              <a:ext uri="{FF2B5EF4-FFF2-40B4-BE49-F238E27FC236}">
                <a16:creationId xmlns:a16="http://schemas.microsoft.com/office/drawing/2014/main" xmlns="" id="{58AB6B6C-D1C4-484D-9FA6-79C5C664C4CE}"/>
              </a:ext>
            </a:extLst>
          </p:cNvPr>
          <p:cNvSpPr/>
          <p:nvPr/>
        </p:nvSpPr>
        <p:spPr>
          <a:xfrm>
            <a:off x="1976497" y="3827496"/>
            <a:ext cx="951151" cy="27222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0048188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11604CD-44B6-46E9-9273-AD61ABB4D2C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combining and &amp; or - where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69F980B1-F657-4295-BD07-EA5AE25632C3}"/>
              </a:ext>
            </a:extLst>
          </p:cNvPr>
          <p:cNvSpPr/>
          <p:nvPr/>
        </p:nvSpPr>
        <p:spPr>
          <a:xfrm>
            <a:off x="565616" y="1988840"/>
            <a:ext cx="10642952" cy="169277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andor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'saleel'</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'pune' </a:t>
            </a:r>
            <a:r>
              <a:rPr lang="en-US" dirty="0">
                <a:solidFill>
                  <a:srgbClr val="DD4A68"/>
                </a:solidFill>
                <a:latin typeface="Liberation Mono"/>
              </a:rPr>
              <a:t>OR </a:t>
            </a:r>
            <a:r>
              <a:rPr lang="en-US" dirty="0">
                <a:latin typeface="Liberation Mono"/>
                <a:cs typeface="Arial" panose="020B0604020202020204" pitchFamily="34" charset="0"/>
              </a:rPr>
              <a:t>city</a:t>
            </a:r>
            <a:r>
              <a:rPr lang="en-US" dirty="0">
                <a:solidFill>
                  <a:schemeClr val="accent5">
                    <a:lumMod val="75000"/>
                  </a:schemeClr>
                </a:solidFill>
                <a:latin typeface="Liberation Mono"/>
                <a:cs typeface="Arial" panose="020B0604020202020204" pitchFamily="34" charset="0"/>
              </a:rPr>
              <a:t>=</a:t>
            </a:r>
            <a:r>
              <a:rPr lang="en-US" dirty="0">
                <a:solidFill>
                  <a:srgbClr val="669900"/>
                </a:solidFill>
                <a:latin typeface="Liberation Mono"/>
              </a:rPr>
              <a:t>'baroda’</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endParaRPr lang="en-US"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ename, job, comm </a:t>
            </a:r>
            <a:r>
              <a:rPr lang="en-US" dirty="0">
                <a:solidFill>
                  <a:srgbClr val="0077AA"/>
                </a:solidFill>
                <a:latin typeface="Liberation Mono"/>
                <a:cs typeface="Times New Roman" panose="02020603050405020304" pitchFamily="18" charset="0"/>
              </a:rPr>
              <a:t>FROM</a:t>
            </a:r>
            <a:r>
              <a:rPr lang="en-US" dirty="0">
                <a:latin typeface="Liberation Mono"/>
              </a:rPr>
              <a:t> emp </a:t>
            </a:r>
            <a:r>
              <a:rPr lang="en-US" dirty="0">
                <a:solidFill>
                  <a:srgbClr val="0077AA"/>
                </a:solidFill>
                <a:latin typeface="Liberation Mono"/>
                <a:cs typeface="Times New Roman" panose="02020603050405020304" pitchFamily="18" charset="0"/>
              </a:rPr>
              <a:t>WHERE</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latin typeface="Liberation Mono"/>
              </a:rPr>
              <a:t>comm</a:t>
            </a:r>
            <a:r>
              <a:rPr lang="en-US" dirty="0">
                <a:solidFill>
                  <a:schemeClr val="accent4">
                    <a:lumMod val="50000"/>
                  </a:schemeClr>
                </a:solidFill>
                <a:latin typeface="Liberation Mono"/>
              </a:rPr>
              <a:t>=</a:t>
            </a:r>
            <a:r>
              <a:rPr lang="en-US" dirty="0">
                <a:solidFill>
                  <a:srgbClr val="990055"/>
                </a:solidFill>
                <a:latin typeface="Liberation Mono"/>
              </a:rPr>
              <a:t>0</a:t>
            </a:r>
            <a:r>
              <a:rPr lang="en-US" dirty="0">
                <a:latin typeface="Liberation Mono"/>
              </a:rPr>
              <a:t> </a:t>
            </a:r>
            <a:r>
              <a:rPr lang="en-US" dirty="0">
                <a:solidFill>
                  <a:srgbClr val="DD4A68"/>
                </a:solidFill>
                <a:latin typeface="Liberation Mono"/>
              </a:rPr>
              <a:t>OR</a:t>
            </a:r>
            <a:r>
              <a:rPr lang="en-US" dirty="0">
                <a:latin typeface="Liberation Mono"/>
              </a:rPr>
              <a:t> comm </a:t>
            </a:r>
            <a:r>
              <a:rPr lang="en-IN" dirty="0">
                <a:solidFill>
                  <a:schemeClr val="accent4">
                    <a:lumMod val="50000"/>
                  </a:schemeClr>
                </a:solidFill>
                <a:latin typeface="Liberation Mono"/>
                <a:cs typeface="Arial" panose="020B0604020202020204" pitchFamily="34" charset="0"/>
              </a:rPr>
              <a:t>IS NULL</a:t>
            </a:r>
            <a:r>
              <a:rPr lang="en-IN" dirty="0">
                <a:solidFill>
                  <a:schemeClr val="bg1">
                    <a:lumMod val="65000"/>
                  </a:schemeClr>
                </a:solidFill>
                <a:latin typeface="Liberation Mono"/>
                <a:cs typeface="Arial" panose="020B0604020202020204" pitchFamily="34" charset="0"/>
              </a:rPr>
              <a:t>)</a:t>
            </a:r>
            <a:r>
              <a:rPr lang="en-US" dirty="0">
                <a:latin typeface="Liberation Mono"/>
              </a:rPr>
              <a:t> </a:t>
            </a:r>
            <a:r>
              <a:rPr lang="en-US" dirty="0">
                <a:solidFill>
                  <a:srgbClr val="DD4A68"/>
                </a:solidFill>
                <a:latin typeface="Liberation Mono"/>
              </a:rPr>
              <a:t>AND</a:t>
            </a:r>
            <a:r>
              <a:rPr lang="en-US" dirty="0">
                <a:latin typeface="Liberation Mono"/>
              </a:rPr>
              <a:t> job </a:t>
            </a:r>
            <a:r>
              <a:rPr lang="en-US" dirty="0">
                <a:solidFill>
                  <a:schemeClr val="accent4">
                    <a:lumMod val="50000"/>
                  </a:schemeClr>
                </a:solidFill>
                <a:latin typeface="Liberation Mono"/>
              </a:rPr>
              <a:t>= </a:t>
            </a:r>
            <a:r>
              <a:rPr lang="en-US" dirty="0">
                <a:solidFill>
                  <a:srgbClr val="669900"/>
                </a:solidFill>
                <a:latin typeface="Liberation Mono"/>
              </a:rPr>
              <a:t>'CLERK'</a:t>
            </a:r>
            <a:r>
              <a:rPr lang="en-US" dirty="0">
                <a:latin typeface="Liberation Mono"/>
              </a:rPr>
              <a:t>;</a:t>
            </a:r>
          </a:p>
        </p:txBody>
      </p:sp>
      <p:sp>
        <p:nvSpPr>
          <p:cNvPr id="26" name="Rectangle 25">
            <a:extLst>
              <a:ext uri="{FF2B5EF4-FFF2-40B4-BE49-F238E27FC236}">
                <a16:creationId xmlns:a16="http://schemas.microsoft.com/office/drawing/2014/main" xmlns="" id="{D9C09721-8B76-468C-8E3F-20B71CD7DC23}"/>
              </a:ext>
            </a:extLst>
          </p:cNvPr>
          <p:cNvSpPr/>
          <p:nvPr/>
        </p:nvSpPr>
        <p:spPr>
          <a:xfrm>
            <a:off x="565616" y="755241"/>
            <a:ext cx="11060767" cy="98488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US" sz="1800" b="1" dirty="0">
                <a:solidFill>
                  <a:schemeClr val="tx1">
                    <a:lumMod val="85000"/>
                    <a:lumOff val="15000"/>
                  </a:schemeClr>
                </a:solidFill>
                <a:latin typeface="Arial" panose="020B0604020202020204" pitchFamily="34" charset="0"/>
                <a:cs typeface="Arial" panose="020B0604020202020204" pitchFamily="34" charset="0"/>
              </a:rPr>
              <a:t>AND</a:t>
            </a:r>
            <a:r>
              <a:rPr lang="en-US" sz="1800" dirty="0">
                <a:solidFill>
                  <a:schemeClr val="tx1">
                    <a:lumMod val="85000"/>
                    <a:lumOff val="15000"/>
                  </a:schemeClr>
                </a:solidFill>
                <a:latin typeface="Arial" panose="020B0604020202020204" pitchFamily="34" charset="0"/>
                <a:cs typeface="Arial" panose="020B0604020202020204" pitchFamily="34" charset="0"/>
              </a:rPr>
              <a:t> has higher precedence than </a:t>
            </a:r>
            <a:r>
              <a:rPr lang="en-US" sz="1800" b="1" dirty="0">
                <a:solidFill>
                  <a:schemeClr val="tx1">
                    <a:lumMod val="85000"/>
                    <a:lumOff val="15000"/>
                  </a:schemeClr>
                </a:solidFill>
                <a:latin typeface="Arial" panose="020B0604020202020204" pitchFamily="34" charset="0"/>
                <a:cs typeface="Arial" panose="020B0604020202020204" pitchFamily="34" charset="0"/>
              </a:rPr>
              <a:t>OR.</a:t>
            </a:r>
          </a:p>
          <a:p>
            <a:endParaRPr lang="en-US" sz="800"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45793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93577F8-FC1B-4AA2-83EF-F1C096585FBF}"/>
              </a:ext>
            </a:extLst>
          </p:cNvPr>
          <p:cNvSpPr/>
          <p:nvPr/>
        </p:nvSpPr>
        <p:spPr>
          <a:xfrm>
            <a:off x="232333"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xmlns="" id="{A5D25D74-3F29-49B6-9771-5A6AA38B1523}"/>
              </a:ext>
            </a:extLst>
          </p:cNvPr>
          <p:cNvSpPr/>
          <p:nvPr/>
        </p:nvSpPr>
        <p:spPr>
          <a:xfrm>
            <a:off x="263352" y="44625"/>
            <a:ext cx="11305258" cy="830997"/>
          </a:xfrm>
          <a:prstGeom prst="rect">
            <a:avLst/>
          </a:prstGeom>
        </p:spPr>
        <p:txBody>
          <a:bodyPr wrap="square">
            <a:spAutoFit/>
          </a:bodyPr>
          <a:lstStyle/>
          <a:p>
            <a:r>
              <a:rPr lang="en-US" sz="2000" b="1" dirty="0"/>
              <a:t>DIKW Model</a:t>
            </a:r>
            <a:r>
              <a:rPr lang="en-US" sz="2000" dirty="0"/>
              <a:t> describes how the data can be processed and transformed into </a:t>
            </a:r>
            <a:r>
              <a:rPr lang="en-US" sz="2400" b="1" dirty="0">
                <a:solidFill>
                  <a:schemeClr val="accent2">
                    <a:lumMod val="50000"/>
                  </a:schemeClr>
                </a:solidFill>
              </a:rPr>
              <a:t>information</a:t>
            </a:r>
            <a:r>
              <a:rPr lang="en-US" sz="2000" dirty="0"/>
              <a:t>, </a:t>
            </a:r>
            <a:r>
              <a:rPr lang="en-US" sz="2400" b="1" dirty="0">
                <a:solidFill>
                  <a:schemeClr val="accent2">
                    <a:lumMod val="50000"/>
                  </a:schemeClr>
                </a:solidFill>
              </a:rPr>
              <a:t>knowledge</a:t>
            </a:r>
            <a:r>
              <a:rPr lang="en-US" sz="2000" dirty="0"/>
              <a:t>, and </a:t>
            </a:r>
            <a:r>
              <a:rPr lang="en-US" sz="2400" b="1" dirty="0">
                <a:solidFill>
                  <a:schemeClr val="accent2">
                    <a:lumMod val="50000"/>
                  </a:schemeClr>
                </a:solidFill>
              </a:rPr>
              <a:t>wisdom</a:t>
            </a:r>
            <a:r>
              <a:rPr lang="en-US" sz="2000" dirty="0"/>
              <a:t>.</a:t>
            </a:r>
            <a:endParaRPr lang="en-US" sz="2400"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664" y="813359"/>
            <a:ext cx="4807200" cy="40324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63058" y="992229"/>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90525" y="3172907"/>
            <a:ext cx="4641720" cy="769441"/>
          </a:xfrm>
          <a:prstGeom prst="rect">
            <a:avLst/>
          </a:prstGeom>
        </p:spPr>
        <p:txBody>
          <a:bodyPr wrap="none">
            <a:spAutoFit/>
          </a:bodyPr>
          <a:lstStyle/>
          <a:p>
            <a:r>
              <a:rPr lang="en-IN" sz="2000" dirty="0"/>
              <a:t>learned about something or someone.</a:t>
            </a:r>
          </a:p>
          <a:p>
            <a:r>
              <a:rPr lang="en-IN" sz="2400" dirty="0">
                <a:solidFill>
                  <a:schemeClr val="accent6">
                    <a:lumMod val="50000"/>
                  </a:schemeClr>
                </a:solidFill>
                <a:latin typeface="-apple-system"/>
              </a:rPr>
              <a:t>as SELECT (symbol: </a:t>
            </a:r>
            <a:r>
              <a:rPr lang="el-GR" sz="2400" dirty="0">
                <a:solidFill>
                  <a:srgbClr val="FFC000"/>
                </a:solidFill>
                <a:latin typeface="-apple-system"/>
                <a:ea typeface="Verdana" panose="020B0604030504040204" pitchFamily="34" charset="0"/>
              </a:rPr>
              <a:t>σ</a:t>
            </a:r>
            <a:r>
              <a:rPr lang="el-GR" sz="2400" dirty="0">
                <a:solidFill>
                  <a:schemeClr val="accent6">
                    <a:lumMod val="50000"/>
                  </a:schemeClr>
                </a:solidFill>
                <a:latin typeface="-apple-system"/>
              </a:rPr>
              <a:t>)</a:t>
            </a:r>
            <a:r>
              <a:rPr lang="en-IN" sz="2400" dirty="0">
                <a:solidFill>
                  <a:schemeClr val="accent6">
                    <a:lumMod val="50000"/>
                  </a:schemeClr>
                </a:solidFill>
                <a:latin typeface="-apple-system"/>
              </a:rPr>
              <a:t> </a:t>
            </a:r>
            <a:r>
              <a:rPr lang="en-US" sz="2400" dirty="0">
                <a:solidFill>
                  <a:schemeClr val="accent6">
                    <a:lumMod val="50000"/>
                  </a:schemeClr>
                </a:solidFill>
                <a:latin typeface="-apple-system"/>
              </a:rPr>
              <a:t>(</a:t>
            </a:r>
            <a:r>
              <a:rPr lang="en-US" sz="2400" b="1" dirty="0">
                <a:solidFill>
                  <a:schemeClr val="accent2">
                    <a:lumMod val="50000"/>
                  </a:schemeClr>
                </a:solidFill>
                <a:latin typeface="-apple-system"/>
              </a:rPr>
              <a:t>information</a:t>
            </a:r>
            <a:r>
              <a:rPr lang="en-US" sz="2400" dirty="0">
                <a:solidFill>
                  <a:schemeClr val="accent6">
                    <a:lumMod val="50000"/>
                  </a:schemeClr>
                </a:solidFill>
                <a:latin typeface="-apple-system"/>
              </a:rPr>
              <a:t>)</a:t>
            </a:r>
          </a:p>
        </p:txBody>
      </p:sp>
      <p:sp>
        <p:nvSpPr>
          <p:cNvPr id="7" name="Rectangle 6"/>
          <p:cNvSpPr/>
          <p:nvPr/>
        </p:nvSpPr>
        <p:spPr>
          <a:xfrm>
            <a:off x="3757606" y="2060848"/>
            <a:ext cx="8315058" cy="1046440"/>
          </a:xfrm>
          <a:prstGeom prst="rect">
            <a:avLst/>
          </a:prstGeom>
        </p:spPr>
        <p:txBody>
          <a:bodyPr wrap="square">
            <a:spAutoFit/>
          </a:bodyPr>
          <a:lstStyle/>
          <a:p>
            <a:r>
              <a:rPr lang="en-IN" sz="1900" dirty="0"/>
              <a:t>skills acquired through education, </a:t>
            </a:r>
            <a:r>
              <a:rPr lang="en-US" sz="1900" dirty="0"/>
              <a:t>it can be theoretical or practical understanding of a subject.</a:t>
            </a:r>
          </a:p>
          <a:p>
            <a:r>
              <a:rPr lang="en-IN" sz="2400" dirty="0">
                <a:solidFill>
                  <a:schemeClr val="accent6">
                    <a:lumMod val="50000"/>
                  </a:schemeClr>
                </a:solidFill>
                <a:latin typeface="-apple-system"/>
              </a:rPr>
              <a:t>SELECT  </a:t>
            </a:r>
            <a:r>
              <a:rPr lang="en-US" sz="2400" dirty="0">
                <a:solidFill>
                  <a:schemeClr val="accent6">
                    <a:lumMod val="50000"/>
                  </a:schemeClr>
                </a:solidFill>
                <a:latin typeface="-apple-system"/>
              </a:rPr>
              <a:t>potential (</a:t>
            </a:r>
            <a:r>
              <a:rPr lang="en-US" sz="2400" b="1" dirty="0">
                <a:solidFill>
                  <a:schemeClr val="accent2">
                    <a:lumMod val="50000"/>
                  </a:schemeClr>
                </a:solidFill>
                <a:latin typeface="-apple-system"/>
              </a:rPr>
              <a:t>knowledge</a:t>
            </a:r>
            <a:r>
              <a:rPr lang="en-US" sz="2400" dirty="0">
                <a:solidFill>
                  <a:schemeClr val="accent6">
                    <a:lumMod val="50000"/>
                  </a:schemeClr>
                </a:solidFill>
                <a:latin typeface="-apple-system"/>
              </a:rPr>
              <a:t>)</a:t>
            </a:r>
          </a:p>
        </p:txBody>
      </p:sp>
      <p:sp>
        <p:nvSpPr>
          <p:cNvPr id="10" name="Rectangle 9"/>
          <p:cNvSpPr/>
          <p:nvPr/>
        </p:nvSpPr>
        <p:spPr>
          <a:xfrm>
            <a:off x="3206983" y="1084675"/>
            <a:ext cx="8631267" cy="769441"/>
          </a:xfrm>
          <a:prstGeom prst="rect">
            <a:avLst/>
          </a:prstGeom>
        </p:spPr>
        <p:txBody>
          <a:bodyPr wrap="square">
            <a:spAutoFit/>
          </a:bodyPr>
          <a:lstStyle/>
          <a:p>
            <a:r>
              <a:rPr lang="en-IN" sz="2000" dirty="0"/>
              <a:t>the quality of having experience, knowledge, and good judgement.</a:t>
            </a:r>
          </a:p>
          <a:p>
            <a:r>
              <a:rPr lang="en-US" sz="2400" dirty="0">
                <a:solidFill>
                  <a:schemeClr val="accent6">
                    <a:lumMod val="50000"/>
                  </a:schemeClr>
                </a:solidFill>
                <a:latin typeface="-apple-system"/>
              </a:rPr>
              <a:t>now you decide when to use and how to use(</a:t>
            </a:r>
            <a:r>
              <a:rPr lang="en-US" sz="2400" b="1" dirty="0">
                <a:solidFill>
                  <a:schemeClr val="accent2">
                    <a:lumMod val="50000"/>
                  </a:schemeClr>
                </a:solidFill>
                <a:latin typeface="-apple-system"/>
              </a:rPr>
              <a:t>wisdom</a:t>
            </a:r>
            <a:r>
              <a:rPr lang="en-US" sz="2400" dirty="0">
                <a:solidFill>
                  <a:schemeClr val="accent6">
                    <a:lumMod val="50000"/>
                  </a:schemeClr>
                </a:solidFill>
                <a:latin typeface="-apple-system"/>
              </a:rPr>
              <a:t>)</a:t>
            </a:r>
            <a:endParaRPr lang="en-IN" sz="2400" dirty="0">
              <a:solidFill>
                <a:schemeClr val="accent6">
                  <a:lumMod val="50000"/>
                </a:schemeClr>
              </a:solidFill>
            </a:endParaRPr>
          </a:p>
        </p:txBody>
      </p:sp>
      <p:sp>
        <p:nvSpPr>
          <p:cNvPr id="5" name="Rectangle 4">
            <a:extLst>
              <a:ext uri="{FF2B5EF4-FFF2-40B4-BE49-F238E27FC236}">
                <a16:creationId xmlns:a16="http://schemas.microsoft.com/office/drawing/2014/main" xmlns="" id="{05256EC0-A8C9-41D3-A488-E7C4127D2426}"/>
              </a:ext>
            </a:extLst>
          </p:cNvPr>
          <p:cNvSpPr/>
          <p:nvPr/>
        </p:nvSpPr>
        <p:spPr>
          <a:xfrm>
            <a:off x="4875641" y="4166194"/>
            <a:ext cx="2274533" cy="523220"/>
          </a:xfrm>
          <a:prstGeom prst="rect">
            <a:avLst/>
          </a:prstGeom>
        </p:spPr>
        <p:txBody>
          <a:bodyPr wrap="none">
            <a:spAutoFit/>
          </a:bodyPr>
          <a:lstStyle/>
          <a:p>
            <a:pPr algn="just"/>
            <a:r>
              <a:rPr lang="en-IN" sz="2400" dirty="0">
                <a:solidFill>
                  <a:schemeClr val="accent6">
                    <a:lumMod val="50000"/>
                  </a:schemeClr>
                </a:solidFill>
                <a:latin typeface="-apple-system"/>
              </a:rPr>
              <a:t>Sigma(</a:t>
            </a:r>
            <a:r>
              <a:rPr lang="el-GR" sz="2400" dirty="0">
                <a:solidFill>
                  <a:srgbClr val="FFC000"/>
                </a:solidFill>
                <a:latin typeface="Verdana" panose="020B0604030504040204" pitchFamily="34" charset="0"/>
                <a:ea typeface="Verdana" panose="020B0604030504040204" pitchFamily="34" charset="0"/>
              </a:rPr>
              <a:t>σ</a:t>
            </a:r>
            <a:r>
              <a:rPr lang="en-IN" sz="2400" dirty="0">
                <a:solidFill>
                  <a:schemeClr val="accent6">
                    <a:lumMod val="50000"/>
                  </a:schemeClr>
                </a:solidFill>
                <a:latin typeface="-apple-system"/>
              </a:rPr>
              <a:t>)</a:t>
            </a:r>
            <a:r>
              <a:rPr lang="en-IN" sz="2400" dirty="0">
                <a:solidFill>
                  <a:schemeClr val="accent6">
                    <a:lumMod val="50000"/>
                  </a:schemeClr>
                </a:solidFill>
                <a:latin typeface="Verdana" panose="020B0604030504040204" pitchFamily="34" charset="0"/>
                <a:ea typeface="Verdana" panose="020B0604030504040204" pitchFamily="34" charset="0"/>
              </a:rPr>
              <a:t> </a:t>
            </a:r>
            <a:r>
              <a:rPr lang="en-US" sz="2400" dirty="0">
                <a:solidFill>
                  <a:schemeClr val="accent6">
                    <a:lumMod val="50000"/>
                  </a:schemeClr>
                </a:solidFill>
                <a:latin typeface="-apple-system"/>
              </a:rPr>
              <a:t>(</a:t>
            </a:r>
            <a:r>
              <a:rPr lang="en-US" sz="2800" b="1" dirty="0">
                <a:solidFill>
                  <a:schemeClr val="accent2">
                    <a:lumMod val="50000"/>
                  </a:schemeClr>
                </a:solidFill>
                <a:latin typeface="-apple-system"/>
              </a:rPr>
              <a:t>data</a:t>
            </a:r>
            <a:r>
              <a:rPr lang="en-US" sz="2400" dirty="0">
                <a:solidFill>
                  <a:schemeClr val="accent6">
                    <a:lumMod val="50000"/>
                  </a:schemeClr>
                </a:solidFill>
                <a:latin typeface="-apple-system"/>
              </a:rPr>
              <a:t>)</a:t>
            </a:r>
          </a:p>
        </p:txBody>
      </p:sp>
      <p:sp>
        <p:nvSpPr>
          <p:cNvPr id="16" name="Rectangle 15">
            <a:extLst>
              <a:ext uri="{FF2B5EF4-FFF2-40B4-BE49-F238E27FC236}">
                <a16:creationId xmlns:a16="http://schemas.microsoft.com/office/drawing/2014/main" xmlns="" id="{39899CA7-13BF-4DA4-9F58-998AD1E51CC0}"/>
              </a:ext>
            </a:extLst>
          </p:cNvPr>
          <p:cNvSpPr/>
          <p:nvPr/>
        </p:nvSpPr>
        <p:spPr>
          <a:xfrm>
            <a:off x="119336" y="4911552"/>
            <a:ext cx="7632848" cy="461665"/>
          </a:xfrm>
          <a:prstGeom prst="rect">
            <a:avLst/>
          </a:prstGeom>
        </p:spPr>
        <p:txBody>
          <a:bodyPr wrap="square">
            <a:spAutoFit/>
          </a:bodyPr>
          <a:lstStyle/>
          <a:p>
            <a:pPr algn="just"/>
            <a:r>
              <a:rPr lang="en-IN" sz="2400" dirty="0">
                <a:solidFill>
                  <a:srgbClr val="00B050"/>
                </a:solidFill>
                <a:latin typeface="-apple-system"/>
              </a:rPr>
              <a:t>Let’s take another example.</a:t>
            </a:r>
            <a:endParaRPr lang="en-US" sz="2400" dirty="0">
              <a:solidFill>
                <a:srgbClr val="00B050"/>
              </a:solidFill>
              <a:latin typeface="-apple-system"/>
            </a:endParaRPr>
          </a:p>
        </p:txBody>
      </p:sp>
    </p:spTree>
    <p:extLst>
      <p:ext uri="{BB962C8B-B14F-4D97-AF65-F5344CB8AC3E}">
        <p14:creationId xmlns:p14="http://schemas.microsoft.com/office/powerpoint/2010/main" xmlns="" val="3331846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3505" y="260648"/>
            <a:ext cx="6298519" cy="400110"/>
          </a:xfrm>
          <a:prstGeom prst="rect">
            <a:avLst/>
          </a:prstGeom>
        </p:spPr>
        <p:txBody>
          <a:bodyPr wrap="none">
            <a:spAutoFit/>
          </a:bodyPr>
          <a:lstStyle/>
          <a:p>
            <a:pPr fontAlgn="base"/>
            <a:r>
              <a:rPr lang="en-US" sz="2000" b="1" dirty="0">
                <a:solidFill>
                  <a:srgbClr val="FF9900"/>
                </a:solidFill>
                <a:latin typeface="Verdana" panose="020B0604030504040204" pitchFamily="34" charset="0"/>
                <a:ea typeface="Verdana" panose="020B0604030504040204" pitchFamily="34" charset="0"/>
                <a:cs typeface="Arial" pitchFamily="34" charset="0"/>
              </a:rPr>
              <a:t>Difference between File System and DBMS</a:t>
            </a: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508259439"/>
              </p:ext>
            </p:extLst>
          </p:nvPr>
        </p:nvGraphicFramePr>
        <p:xfrm>
          <a:off x="119336" y="836712"/>
          <a:ext cx="11953328" cy="5071002"/>
        </p:xfrm>
        <a:graphic>
          <a:graphicData uri="http://schemas.openxmlformats.org/drawingml/2006/table">
            <a:tbl>
              <a:tblPr/>
              <a:tblGrid>
                <a:gridCol w="5976664">
                  <a:extLst>
                    <a:ext uri="{9D8B030D-6E8A-4147-A177-3AD203B41FA5}">
                      <a16:colId xmlns:a16="http://schemas.microsoft.com/office/drawing/2014/main" xmlns="" val="3406180870"/>
                    </a:ext>
                  </a:extLst>
                </a:gridCol>
                <a:gridCol w="5976664">
                  <a:extLst>
                    <a:ext uri="{9D8B030D-6E8A-4147-A177-3AD203B41FA5}">
                      <a16:colId xmlns:a16="http://schemas.microsoft.com/office/drawing/2014/main" xmlns="" val="814245111"/>
                    </a:ext>
                  </a:extLst>
                </a:gridCol>
              </a:tblGrid>
              <a:tr h="411414">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54983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68825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411414">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688255">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8" marR="50348" marT="50348" marB="50348"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spTree>
    <p:extLst>
      <p:ext uri="{BB962C8B-B14F-4D97-AF65-F5344CB8AC3E}">
        <p14:creationId xmlns:p14="http://schemas.microsoft.com/office/powerpoint/2010/main" xmlns="" val="31773190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191344" y="3319824"/>
            <a:ext cx="11737304" cy="1461939"/>
          </a:xfrm>
          <a:prstGeom prst="rect">
            <a:avLst/>
          </a:prstGeom>
          <a:noFill/>
        </p:spPr>
        <p:txBody>
          <a:bodyPr wrap="square">
            <a:spAutoFit/>
          </a:bodyPr>
          <a:lstStyle/>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sz="2000" dirty="0">
                <a:latin typeface="Palatino Linotype" panose="02040502050505030304" pitchFamily="18" charset="0"/>
                <a:cs typeface="Courier New" panose="02070309020205020404" pitchFamily="49" charset="0"/>
              </a:rPr>
              <a:t>“</a:t>
            </a:r>
            <a:r>
              <a:rPr lang="en-IN" sz="2000" i="1" dirty="0">
                <a:latin typeface="Palatino Linotype" panose="02040502050505030304" pitchFamily="18" charset="0"/>
                <a:cs typeface="Courier New" panose="02070309020205020404" pitchFamily="49" charset="0"/>
              </a:rPr>
              <a:t>IS NOT NULL</a:t>
            </a:r>
            <a:r>
              <a:rPr lang="en-IN" sz="2000"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sp>
        <p:nvSpPr>
          <p:cNvPr id="5" name="Rectangle 4">
            <a:extLst>
              <a:ext uri="{FF2B5EF4-FFF2-40B4-BE49-F238E27FC236}">
                <a16:creationId xmlns:a16="http://schemas.microsoft.com/office/drawing/2014/main" xmlns="" id="{B74EDF08-A80E-4F4F-9B22-BBE5EAC60C5C}"/>
              </a:ext>
            </a:extLst>
          </p:cNvPr>
          <p:cNvSpPr/>
          <p:nvPr/>
        </p:nvSpPr>
        <p:spPr>
          <a:xfrm>
            <a:off x="191344" y="165707"/>
            <a:ext cx="8352928"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UNKNOWN</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UNKNOWN</a:t>
            </a:r>
            <a:r>
              <a:rPr lang="en-IN" dirty="0">
                <a:latin typeface="Liberation Mono"/>
                <a:cs typeface="Arial" panose="020B0604020202020204" pitchFamily="34" charset="0"/>
              </a:rPr>
              <a:t>;</a:t>
            </a:r>
          </a:p>
        </p:txBody>
      </p:sp>
      <p:sp>
        <p:nvSpPr>
          <p:cNvPr id="7" name="TextBox 6">
            <a:extLst>
              <a:ext uri="{FF2B5EF4-FFF2-40B4-BE49-F238E27FC236}">
                <a16:creationId xmlns:a16="http://schemas.microsoft.com/office/drawing/2014/main" xmlns="" id="{350BDF37-A858-4227-BF91-9E4F158B8399}"/>
              </a:ext>
            </a:extLst>
          </p:cNvPr>
          <p:cNvSpPr txBox="1"/>
          <p:nvPr/>
        </p:nvSpPr>
        <p:spPr>
          <a:xfrm>
            <a:off x="623392" y="5220930"/>
            <a:ext cx="11305256" cy="1231106"/>
          </a:xfrm>
          <a:prstGeom prst="rect">
            <a:avLst/>
          </a:prstGeom>
          <a:noFill/>
        </p:spPr>
        <p:txBody>
          <a:bodyPr wrap="square">
            <a:spAutoFit/>
          </a:bodyPr>
          <a:lstStyle/>
          <a:p>
            <a:pPr lvl="0">
              <a:spcBef>
                <a:spcPct val="0"/>
              </a:spcBef>
              <a:defRPr/>
            </a:pPr>
            <a:r>
              <a:rPr lang="en-IN" sz="2200" dirty="0">
                <a:solidFill>
                  <a:srgbClr val="FF0000"/>
                </a:solidFill>
                <a:latin typeface="Arial" panose="020B0604020202020204" pitchFamily="34" charset="0"/>
                <a:cs typeface="Arial" panose="020B0604020202020204" pitchFamily="34" charset="0"/>
              </a:rPr>
              <a:t>Note:</a:t>
            </a:r>
            <a:endParaRPr lang="en-US" sz="2200" dirty="0">
              <a:solidFill>
                <a:schemeClr val="accent2">
                  <a:lumMod val="50000"/>
                </a:schemeClr>
              </a:solidFill>
              <a:latin typeface="Palatino Linotype" panose="02040502050505030304" pitchFamily="18" charset="0"/>
              <a:cs typeface="Arial" panose="020B0604020202020204" pitchFamily="34" charset="0"/>
            </a:endParaRPr>
          </a:p>
          <a:p>
            <a:pPr marL="285750" lvl="0" indent="-285750">
              <a:spcBef>
                <a:spcPct val="0"/>
              </a:spcBef>
              <a:buFont typeface="Arial" panose="020B0604020202020204" pitchFamily="34" charset="0"/>
              <a:buChar char="•"/>
              <a:defRPr/>
            </a:pPr>
            <a:endParaRPr lang="en-US" sz="800" dirty="0">
              <a:solidFill>
                <a:schemeClr val="accent2">
                  <a:lumMod val="50000"/>
                </a:schemeClr>
              </a:solidFill>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dirty="0">
                <a:latin typeface="Arial" panose="020B0604020202020204" pitchFamily="34" charset="0"/>
                <a:cs typeface="Arial" panose="020B0604020202020204" pitchFamily="34" charset="0"/>
              </a:rPr>
              <a:t> is synonym of </a:t>
            </a:r>
            <a:r>
              <a:rPr lang="en-US" i="1" dirty="0">
                <a:solidFill>
                  <a:schemeClr val="accent4">
                    <a:lumMod val="50000"/>
                  </a:schemeClr>
                </a:solidFill>
                <a:latin typeface="Arial" panose="020B0604020202020204" pitchFamily="34" charset="0"/>
                <a:cs typeface="Arial" panose="020B0604020202020204" pitchFamily="34" charset="0"/>
              </a:rPr>
              <a:t>IS NULL</a:t>
            </a:r>
            <a:r>
              <a:rPr lang="en-US" dirty="0">
                <a:latin typeface="Arial" panose="020B0604020202020204" pitchFamily="34" charset="0"/>
                <a:cs typeface="Arial" panose="020B0604020202020204" pitchFamily="34" charset="0"/>
              </a:rPr>
              <a:t>.</a:t>
            </a:r>
          </a:p>
          <a:p>
            <a:pPr marL="285750" lvl="0" indent="-285750">
              <a:spcBef>
                <a:spcPct val="0"/>
              </a:spcBef>
              <a:buFont typeface="Arial" panose="020B0604020202020204" pitchFamily="34" charset="0"/>
              <a:buChar char="•"/>
              <a:defRPr/>
            </a:pPr>
            <a:endParaRPr lang="en-US" sz="800" dirty="0">
              <a:latin typeface="Arial" panose="020B0604020202020204" pitchFamily="34" charset="0"/>
              <a:cs typeface="Arial" panose="020B0604020202020204" pitchFamily="34" charset="0"/>
            </a:endParaRPr>
          </a:p>
          <a:p>
            <a:pPr marL="285750" lvl="0" indent="-285750">
              <a:spcBef>
                <a:spcPct val="0"/>
              </a:spcBef>
              <a:buFont typeface="Arial" panose="020B0604020202020204" pitchFamily="34" charset="0"/>
              <a:buChar char="•"/>
              <a:defRPr/>
            </a:pPr>
            <a:r>
              <a:rPr lang="en-US" dirty="0">
                <a:solidFill>
                  <a:schemeClr val="accent4">
                    <a:lumMod val="50000"/>
                  </a:schemeClr>
                </a:solidFill>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NOT</a:t>
            </a:r>
            <a:r>
              <a:rPr lang="en-US" b="1" dirty="0">
                <a:latin typeface="Arial" panose="020B0604020202020204" pitchFamily="34" charset="0"/>
                <a:cs typeface="Arial" panose="020B0604020202020204" pitchFamily="34" charset="0"/>
              </a:rPr>
              <a:t> </a:t>
            </a:r>
            <a:r>
              <a:rPr lang="en-US" dirty="0">
                <a:solidFill>
                  <a:schemeClr val="accent4">
                    <a:lumMod val="50000"/>
                  </a:schemeClr>
                </a:solidFill>
                <a:latin typeface="Arial" panose="020B0604020202020204" pitchFamily="34" charset="0"/>
                <a:cs typeface="Arial" panose="020B0604020202020204" pitchFamily="34" charset="0"/>
              </a:rPr>
              <a:t>UNKNOWN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synonym of </a:t>
            </a:r>
            <a:r>
              <a:rPr lang="en-US" i="1" dirty="0">
                <a:solidFill>
                  <a:schemeClr val="accent4">
                    <a:lumMod val="50000"/>
                  </a:schemeClr>
                </a:solidFill>
                <a:latin typeface="Arial" panose="020B0604020202020204" pitchFamily="34" charset="0"/>
                <a:cs typeface="Arial" panose="020B0604020202020204" pitchFamily="34" charset="0"/>
              </a:rPr>
              <a:t>IS NOT NULL</a:t>
            </a:r>
            <a:r>
              <a:rPr lang="en-US"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xmlns="" id="{17D60068-140F-4EDA-8CFE-9736506E9396}"/>
              </a:ext>
            </a:extLst>
          </p:cNvPr>
          <p:cNvSpPr txBox="1"/>
          <p:nvPr/>
        </p:nvSpPr>
        <p:spPr>
          <a:xfrm>
            <a:off x="191344" y="1212442"/>
            <a:ext cx="3456384" cy="1277273"/>
          </a:xfrm>
          <a:prstGeom prst="rect">
            <a:avLst/>
          </a:prstGeom>
          <a:noFill/>
        </p:spPr>
        <p:txBody>
          <a:bodyPr wrap="square">
            <a:spAutoFit/>
          </a:bodyPr>
          <a:lstStyle/>
          <a:p>
            <a:endParaRPr lang="en-US" sz="900" dirty="0">
              <a:solidFill>
                <a:schemeClr val="accent6">
                  <a:lumMod val="75000"/>
                </a:schemeClr>
              </a:solidFill>
              <a:effectLst/>
              <a:latin typeface="Liberation Mono"/>
            </a:endParaRPr>
          </a:p>
          <a:p>
            <a:pPr marL="450850" indent="-450850">
              <a:buFont typeface="+mj-lt"/>
              <a:buAutoNum type="arabicPeriod" startAt="3"/>
            </a:pPr>
            <a:r>
              <a:rPr lang="en-US" sz="2400" b="1" i="1" dirty="0">
                <a:solidFill>
                  <a:schemeClr val="accent6">
                    <a:lumMod val="75000"/>
                  </a:schemeClr>
                </a:solidFill>
                <a:latin typeface="Liberation Mono"/>
              </a:rPr>
              <a:t>boolean_ predicate:</a:t>
            </a:r>
          </a:p>
          <a:p>
            <a:pPr marL="531813"/>
            <a:r>
              <a:rPr lang="en-US" sz="2200" b="0" i="0" dirty="0">
                <a:solidFill>
                  <a:srgbClr val="A67F59"/>
                </a:solidFill>
                <a:effectLst/>
                <a:latin typeface="Liberation Mono"/>
              </a:rPr>
              <a:t>IS</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rgbClr val="990055"/>
                </a:solidFill>
                <a:effectLst/>
                <a:latin typeface="Liberation Mono"/>
              </a:rPr>
              <a:t>NULL</a:t>
            </a:r>
            <a:r>
              <a:rPr lang="en-US" sz="2200" b="0" i="0" dirty="0">
                <a:solidFill>
                  <a:srgbClr val="000000"/>
                </a:solidFill>
                <a:effectLst/>
                <a:latin typeface="Liberation Mono"/>
              </a:rPr>
              <a:t> </a:t>
            </a:r>
          </a:p>
          <a:p>
            <a:pPr marL="723900"/>
            <a:r>
              <a:rPr lang="en-US" sz="2200" b="0" i="0" dirty="0">
                <a:solidFill>
                  <a:srgbClr val="A67F59"/>
                </a:solidFill>
                <a:effectLst/>
                <a:latin typeface="Liberation Mono"/>
              </a:rPr>
              <a:t>|</a:t>
            </a:r>
            <a:r>
              <a:rPr lang="en-US" sz="2200" b="0" i="0" dirty="0">
                <a:solidFill>
                  <a:srgbClr val="000000"/>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A67F59"/>
                </a:solidFill>
                <a:effectLst/>
                <a:latin typeface="Liberation Mono"/>
              </a:rPr>
              <a:t>&lt;=&gt;</a:t>
            </a:r>
            <a:r>
              <a:rPr lang="en-US" sz="2200" b="0" i="0" dirty="0">
                <a:solidFill>
                  <a:srgbClr val="000000"/>
                </a:solidFill>
                <a:effectLst/>
                <a:latin typeface="Liberation Mono"/>
              </a:rPr>
              <a:t> </a:t>
            </a:r>
            <a:r>
              <a:rPr lang="en-US" sz="2200" b="0" i="1" dirty="0">
                <a:solidFill>
                  <a:srgbClr val="000000"/>
                </a:solidFill>
                <a:effectLst/>
                <a:latin typeface="Liberation Mono"/>
              </a:rPr>
              <a:t>null</a:t>
            </a:r>
            <a:endParaRPr lang="en-IN" sz="2200" dirty="0"/>
          </a:p>
        </p:txBody>
      </p:sp>
      <p:sp>
        <p:nvSpPr>
          <p:cNvPr id="4" name="Rectangle 3">
            <a:extLst>
              <a:ext uri="{FF2B5EF4-FFF2-40B4-BE49-F238E27FC236}">
                <a16:creationId xmlns:a16="http://schemas.microsoft.com/office/drawing/2014/main" xmlns="" id="{BC5342C3-2FE3-467B-9E0D-C37990E78BDD}"/>
              </a:ext>
            </a:extLst>
          </p:cNvPr>
          <p:cNvSpPr/>
          <p:nvPr/>
        </p:nvSpPr>
        <p:spPr>
          <a:xfrm>
            <a:off x="8510729" y="165707"/>
            <a:ext cx="3334311" cy="461665"/>
          </a:xfrm>
          <a:prstGeom prst="rect">
            <a:avLst/>
          </a:prstGeom>
        </p:spPr>
        <p:txBody>
          <a:bodyPr wrap="none">
            <a:spAutoFit/>
          </a:bodyPr>
          <a:lstStyle/>
          <a:p>
            <a:pPr marL="285750" indent="-285750">
              <a:buFont typeface="Arial" panose="020B0604020202020204" pitchFamily="34" charset="0"/>
              <a:buChar char="•"/>
            </a:pPr>
            <a:r>
              <a:rPr lang="en-IN" sz="2400" i="1" dirty="0">
                <a:solidFill>
                  <a:srgbClr val="000000"/>
                </a:solidFill>
                <a:latin typeface="Liberation Mono"/>
              </a:rPr>
              <a:t>operand </a:t>
            </a:r>
            <a:r>
              <a:rPr lang="en-IN" sz="2400" dirty="0">
                <a:solidFill>
                  <a:srgbClr val="A67F59"/>
                </a:solidFill>
                <a:latin typeface="Liberation Mono"/>
              </a:rPr>
              <a:t>IS</a:t>
            </a:r>
            <a:r>
              <a:rPr lang="en-US" sz="2400" dirty="0">
                <a:solidFill>
                  <a:srgbClr val="999999"/>
                </a:solidFill>
                <a:latin typeface="Liberation Mono"/>
              </a:rPr>
              <a:t> [</a:t>
            </a:r>
            <a:r>
              <a:rPr lang="en-US" sz="2400" dirty="0">
                <a:solidFill>
                  <a:srgbClr val="A67F59"/>
                </a:solidFill>
                <a:latin typeface="Liberation Mono"/>
              </a:rPr>
              <a:t>NOT</a:t>
            </a:r>
            <a:r>
              <a:rPr lang="en-US" sz="2400" dirty="0">
                <a:solidFill>
                  <a:srgbClr val="999999"/>
                </a:solidFill>
                <a:latin typeface="Liberation Mono"/>
              </a:rPr>
              <a:t>]</a:t>
            </a:r>
            <a:r>
              <a:rPr lang="en-IN" sz="2400" i="1" dirty="0">
                <a:solidFill>
                  <a:srgbClr val="000000"/>
                </a:solidFill>
                <a:latin typeface="Liberation Mono"/>
              </a:rPr>
              <a:t> </a:t>
            </a:r>
            <a:r>
              <a:rPr lang="en-IN" sz="2400" i="1" dirty="0">
                <a:solidFill>
                  <a:srgbClr val="990055"/>
                </a:solidFill>
                <a:latin typeface="Liberation Mono"/>
              </a:rPr>
              <a:t>NULL</a:t>
            </a:r>
          </a:p>
        </p:txBody>
      </p:sp>
      <p:sp>
        <p:nvSpPr>
          <p:cNvPr id="8" name="TextBox 7">
            <a:extLst>
              <a:ext uri="{FF2B5EF4-FFF2-40B4-BE49-F238E27FC236}">
                <a16:creationId xmlns:a16="http://schemas.microsoft.com/office/drawing/2014/main" xmlns="" id="{8D6EF4B9-C32C-4A0F-9757-53BC15ECDDC1}"/>
              </a:ext>
            </a:extLst>
          </p:cNvPr>
          <p:cNvSpPr txBox="1"/>
          <p:nvPr/>
        </p:nvSpPr>
        <p:spPr>
          <a:xfrm>
            <a:off x="9783688" y="1465766"/>
            <a:ext cx="1463824" cy="1015663"/>
          </a:xfrm>
          <a:prstGeom prst="rect">
            <a:avLst/>
          </a:prstGeom>
          <a:noFill/>
        </p:spPr>
        <p:txBody>
          <a:bodyPr wrap="square">
            <a:spAutoFit/>
          </a:bodyPr>
          <a:lstStyle/>
          <a:p>
            <a:r>
              <a:rPr lang="en-IN" sz="2000" dirty="0">
                <a:solidFill>
                  <a:srgbClr val="000000"/>
                </a:solidFill>
                <a:latin typeface="Liberation Mono"/>
              </a:rPr>
              <a:t>tbl_name</a:t>
            </a:r>
            <a:r>
              <a:rPr lang="en-IN" sz="2000" dirty="0">
                <a:solidFill>
                  <a:srgbClr val="0077AA"/>
                </a:solidFill>
                <a:latin typeface="Liberation Mono"/>
              </a:rPr>
              <a:t> </a:t>
            </a:r>
          </a:p>
          <a:p>
            <a:r>
              <a:rPr lang="en-IN" sz="2000" dirty="0">
                <a:solidFill>
                  <a:srgbClr val="000000"/>
                </a:solidFill>
                <a:latin typeface="Liberation Mono"/>
              </a:rPr>
              <a:t>col_name</a:t>
            </a:r>
          </a:p>
          <a:p>
            <a:r>
              <a:rPr lang="en-IN" sz="2000" dirty="0">
                <a:solidFill>
                  <a:srgbClr val="000000"/>
                </a:solidFill>
                <a:latin typeface="Liberation Mono"/>
              </a:rPr>
              <a:t>, . . .</a:t>
            </a:r>
            <a:endParaRPr lang="en-IN" sz="2000" dirty="0"/>
          </a:p>
        </p:txBody>
      </p:sp>
    </p:spTree>
    <p:extLst>
      <p:ext uri="{BB962C8B-B14F-4D97-AF65-F5344CB8AC3E}">
        <p14:creationId xmlns:p14="http://schemas.microsoft.com/office/powerpoint/2010/main" xmlns="" val="497758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is null / is not null</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xmlns="" id="{A2A7F766-44E7-4F4E-941E-240A69D9AB5B}"/>
              </a:ext>
            </a:extLst>
          </p:cNvPr>
          <p:cNvSpPr/>
          <p:nvPr/>
        </p:nvSpPr>
        <p:spPr>
          <a:xfrm>
            <a:off x="90308" y="73652"/>
            <a:ext cx="6485248" cy="8002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endParaRPr lang="en-US" sz="2200" dirty="0">
              <a:solidFill>
                <a:srgbClr val="0077AA"/>
              </a:solidFill>
              <a:latin typeface="Liberation Mono"/>
              <a:ea typeface="Times New Roman" panose="02020603050405020304" pitchFamily="18" charset="0"/>
              <a:cs typeface="Arial" panose="020B0604020202020204" pitchFamily="34" charset="0"/>
            </a:endParaRPr>
          </a:p>
          <a:p>
            <a:endParaRPr lang="en-US" sz="600" dirty="0">
              <a:solidFill>
                <a:srgbClr val="0077AA"/>
              </a:solidFill>
              <a:latin typeface="Liberation Mono"/>
              <a:ea typeface="Times New Roman" panose="02020603050405020304" pitchFamily="18" charset="0"/>
              <a:cs typeface="Arial" panose="020B0604020202020204" pitchFamily="34" charset="0"/>
            </a:endParaRPr>
          </a:p>
          <a:p>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comm </a:t>
            </a:r>
            <a:r>
              <a:rPr lang="en-IN" dirty="0">
                <a:solidFill>
                  <a:schemeClr val="accent5">
                    <a:lumMod val="7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dirty="0">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rPr>
              <a:t># will return Empty set</a:t>
            </a:r>
          </a:p>
        </p:txBody>
      </p:sp>
      <p:sp>
        <p:nvSpPr>
          <p:cNvPr id="19" name="Rectangle 18">
            <a:extLst>
              <a:ext uri="{FF2B5EF4-FFF2-40B4-BE49-F238E27FC236}">
                <a16:creationId xmlns:a16="http://schemas.microsoft.com/office/drawing/2014/main" xmlns="" id="{689B237C-2146-4817-8BC7-4869ECE92CD8}"/>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chemeClr val="accent4">
                    <a:lumMod val="50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sp>
        <p:nvSpPr>
          <p:cNvPr id="21" name="Rectangle 20">
            <a:extLst>
              <a:ext uri="{FF2B5EF4-FFF2-40B4-BE49-F238E27FC236}">
                <a16:creationId xmlns:a16="http://schemas.microsoft.com/office/drawing/2014/main" xmlns="" id="{B3C49BD7-9DCB-4C92-97F8-F3432CF44439}"/>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is </a:t>
            </a:r>
            <a:r>
              <a:rPr lang="en-IN" dirty="0">
                <a:solidFill>
                  <a:schemeClr val="accent4">
                    <a:lumMod val="50000"/>
                  </a:schemeClr>
                </a:solidFill>
                <a:latin typeface="Liberation Mono"/>
                <a:cs typeface="Arial" panose="020B0604020202020204" pitchFamily="34" charset="0"/>
              </a:rPr>
              <a:t>TRUE</a:t>
            </a:r>
            <a:r>
              <a:rPr lang="en-IN" dirty="0">
                <a:latin typeface="Liberation Mono"/>
                <a:cs typeface="Arial" panose="020B0604020202020204" pitchFamily="34" charset="0"/>
              </a:rPr>
              <a:t>;</a:t>
            </a:r>
          </a:p>
        </p:txBody>
      </p:sp>
      <p:pic>
        <p:nvPicPr>
          <p:cNvPr id="24" name="Picture 23">
            <a:extLst>
              <a:ext uri="{FF2B5EF4-FFF2-40B4-BE49-F238E27FC236}">
                <a16:creationId xmlns:a16="http://schemas.microsoft.com/office/drawing/2014/main" xmlns="" id="{C8B15EA0-E2F3-4AFB-B1FF-FFA0DFE6892B}"/>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5" name="Group 24">
            <a:extLst>
              <a:ext uri="{FF2B5EF4-FFF2-40B4-BE49-F238E27FC236}">
                <a16:creationId xmlns:a16="http://schemas.microsoft.com/office/drawing/2014/main" xmlns="" id="{03F6ABE4-F730-4681-B374-41A2ADADFFEB}"/>
              </a:ext>
            </a:extLst>
          </p:cNvPr>
          <p:cNvGrpSpPr/>
          <p:nvPr/>
        </p:nvGrpSpPr>
        <p:grpSpPr>
          <a:xfrm>
            <a:off x="6096000" y="919944"/>
            <a:ext cx="5760639" cy="2725080"/>
            <a:chOff x="6689109" y="2892650"/>
            <a:chExt cx="4230634" cy="1864123"/>
          </a:xfrm>
        </p:grpSpPr>
        <p:pic>
          <p:nvPicPr>
            <p:cNvPr id="26" name="Picture 25">
              <a:extLst>
                <a:ext uri="{FF2B5EF4-FFF2-40B4-BE49-F238E27FC236}">
                  <a16:creationId xmlns:a16="http://schemas.microsoft.com/office/drawing/2014/main" xmlns="" id="{F38DAEB1-8711-4B16-88FC-71B2669A22C1}"/>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7" name="Rectangle 26">
              <a:extLst>
                <a:ext uri="{FF2B5EF4-FFF2-40B4-BE49-F238E27FC236}">
                  <a16:creationId xmlns:a16="http://schemas.microsoft.com/office/drawing/2014/main" xmlns="" id="{7C327D50-412A-46A1-A497-B5AC35EC055D}"/>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27906865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5" name="Rectangle 4"/>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7" name="Rectangle 6">
            <a:extLst>
              <a:ext uri="{FF2B5EF4-FFF2-40B4-BE49-F238E27FC236}">
                <a16:creationId xmlns:a16="http://schemas.microsoft.com/office/drawing/2014/main" xmlns="" id="{4C4B636B-E915-49A1-B3D1-60837803BA45}"/>
              </a:ext>
            </a:extLst>
          </p:cNvPr>
          <p:cNvSpPr/>
          <p:nvPr/>
        </p:nvSpPr>
        <p:spPr>
          <a:xfrm>
            <a:off x="407367" y="2357492"/>
            <a:ext cx="594723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endParaRPr lang="en-IN" dirty="0">
              <a:solidFill>
                <a:srgbClr val="0077AA"/>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True</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xmlns="" id="{C6993B56-9E5E-492B-8011-B6BCE93D8C26}"/>
              </a:ext>
            </a:extLst>
          </p:cNvPr>
          <p:cNvSpPr/>
          <p:nvPr/>
        </p:nvSpPr>
        <p:spPr>
          <a:xfrm>
            <a:off x="391297" y="4973397"/>
            <a:ext cx="583264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t>
            </a:r>
            <a:r>
              <a:rPr lang="en-IN" dirty="0">
                <a:solidFill>
                  <a:srgbClr val="DD4A68"/>
                </a:solidFill>
                <a:latin typeface="Liberation Mono"/>
              </a:rPr>
              <a:t>NOT</a:t>
            </a:r>
            <a:r>
              <a:rPr lang="en-IN" dirty="0">
                <a:latin typeface="Liberation Mono"/>
                <a:cs typeface="Arial" panose="020B0604020202020204" pitchFamily="34" charset="0"/>
              </a:rPr>
              <a:t> completed;</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is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completed = </a:t>
            </a:r>
            <a:r>
              <a:rPr lang="en-IN" dirty="0">
                <a:solidFill>
                  <a:schemeClr val="accent4">
                    <a:lumMod val="50000"/>
                  </a:schemeClr>
                </a:solidFill>
                <a:latin typeface="Liberation Mono"/>
              </a:rPr>
              <a:t>False</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xmlns="" id="{65AAF8D8-A9AA-4D65-A924-E3D8A424C7E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13" name="Rectangle 12">
            <a:extLst>
              <a:ext uri="{FF2B5EF4-FFF2-40B4-BE49-F238E27FC236}">
                <a16:creationId xmlns:a16="http://schemas.microsoft.com/office/drawing/2014/main" xmlns="" id="{A2CEB430-CE81-4A97-B468-DB2412D09680}"/>
              </a:ext>
            </a:extLst>
          </p:cNvPr>
          <p:cNvSpPr/>
          <p:nvPr/>
        </p:nvSpPr>
        <p:spPr>
          <a:xfrm>
            <a:off x="407368" y="1191577"/>
            <a:ext cx="895719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pic>
        <p:nvPicPr>
          <p:cNvPr id="15" name="Picture 14">
            <a:extLst>
              <a:ext uri="{FF2B5EF4-FFF2-40B4-BE49-F238E27FC236}">
                <a16:creationId xmlns:a16="http://schemas.microsoft.com/office/drawing/2014/main" xmlns="" id="{BC444760-A536-469F-AF9D-3D89955BE8E2}"/>
              </a:ext>
            </a:extLst>
          </p:cNvPr>
          <p:cNvPicPr>
            <a:picLocks noChangeAspect="1"/>
          </p:cNvPicPr>
          <p:nvPr/>
        </p:nvPicPr>
        <p:blipFill>
          <a:blip r:embed="rId2" cstate="print"/>
          <a:stretch>
            <a:fillRect/>
          </a:stretch>
        </p:blipFill>
        <p:spPr>
          <a:xfrm>
            <a:off x="6456040" y="4973397"/>
            <a:ext cx="3671675" cy="1753720"/>
          </a:xfrm>
          <a:prstGeom prst="rect">
            <a:avLst/>
          </a:prstGeom>
        </p:spPr>
      </p:pic>
      <p:grpSp>
        <p:nvGrpSpPr>
          <p:cNvPr id="16" name="Group 15">
            <a:extLst>
              <a:ext uri="{FF2B5EF4-FFF2-40B4-BE49-F238E27FC236}">
                <a16:creationId xmlns:a16="http://schemas.microsoft.com/office/drawing/2014/main" xmlns="" id="{3B21899B-5790-4EC1-ACD8-CF77E1AABCC6}"/>
              </a:ext>
            </a:extLst>
          </p:cNvPr>
          <p:cNvGrpSpPr/>
          <p:nvPr/>
        </p:nvGrpSpPr>
        <p:grpSpPr>
          <a:xfrm>
            <a:off x="6452934" y="2280864"/>
            <a:ext cx="5475714" cy="2516288"/>
            <a:chOff x="6859051" y="2564904"/>
            <a:chExt cx="5056094" cy="2024225"/>
          </a:xfrm>
        </p:grpSpPr>
        <p:pic>
          <p:nvPicPr>
            <p:cNvPr id="17" name="Picture 16">
              <a:extLst>
                <a:ext uri="{FF2B5EF4-FFF2-40B4-BE49-F238E27FC236}">
                  <a16:creationId xmlns:a16="http://schemas.microsoft.com/office/drawing/2014/main" xmlns="" id="{04532AF5-6B4A-4AE9-B379-17B8F19E56A2}"/>
                </a:ext>
              </a:extLst>
            </p:cNvPr>
            <p:cNvPicPr>
              <a:picLocks noChangeAspect="1"/>
            </p:cNvPicPr>
            <p:nvPr/>
          </p:nvPicPr>
          <p:blipFill>
            <a:blip r:embed="rId3" cstate="print"/>
            <a:stretch>
              <a:fillRect/>
            </a:stretch>
          </p:blipFill>
          <p:spPr>
            <a:xfrm>
              <a:off x="6859051" y="2564904"/>
              <a:ext cx="2401410" cy="2024225"/>
            </a:xfrm>
            <a:prstGeom prst="rect">
              <a:avLst/>
            </a:prstGeom>
          </p:spPr>
        </p:pic>
        <p:pic>
          <p:nvPicPr>
            <p:cNvPr id="18" name="Picture 17">
              <a:extLst>
                <a:ext uri="{FF2B5EF4-FFF2-40B4-BE49-F238E27FC236}">
                  <a16:creationId xmlns:a16="http://schemas.microsoft.com/office/drawing/2014/main" xmlns="" id="{4C76065B-EF06-4E6A-99CC-9B390F7C461C}"/>
                </a:ext>
              </a:extLst>
            </p:cNvPr>
            <p:cNvPicPr>
              <a:picLocks noChangeAspect="1"/>
            </p:cNvPicPr>
            <p:nvPr/>
          </p:nvPicPr>
          <p:blipFill>
            <a:blip r:embed="rId4" cstate="print"/>
            <a:stretch>
              <a:fillRect/>
            </a:stretch>
          </p:blipFill>
          <p:spPr>
            <a:xfrm>
              <a:off x="9351258" y="2570195"/>
              <a:ext cx="2563887" cy="1722824"/>
            </a:xfrm>
            <a:prstGeom prst="rect">
              <a:avLst/>
            </a:prstGeom>
          </p:spPr>
        </p:pic>
        <p:sp>
          <p:nvSpPr>
            <p:cNvPr id="19" name="Rectangle 18">
              <a:extLst>
                <a:ext uri="{FF2B5EF4-FFF2-40B4-BE49-F238E27FC236}">
                  <a16:creationId xmlns:a16="http://schemas.microsoft.com/office/drawing/2014/main" xmlns="" id="{61DD87D5-F2F0-47AD-B28E-C82404C06A14}"/>
                </a:ext>
              </a:extLst>
            </p:cNvPr>
            <p:cNvSpPr/>
            <p:nvPr/>
          </p:nvSpPr>
          <p:spPr>
            <a:xfrm>
              <a:off x="6895911" y="3492501"/>
              <a:ext cx="2324345" cy="445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 name="Connector: Elbow 2">
            <a:extLst>
              <a:ext uri="{FF2B5EF4-FFF2-40B4-BE49-F238E27FC236}">
                <a16:creationId xmlns:a16="http://schemas.microsoft.com/office/drawing/2014/main" xmlns="" id="{DF9E0E50-E4A7-4914-92A9-4981BC7EEBC0}"/>
              </a:ext>
            </a:extLst>
          </p:cNvPr>
          <p:cNvCxnSpPr/>
          <p:nvPr/>
        </p:nvCxnSpPr>
        <p:spPr>
          <a:xfrm>
            <a:off x="4727848" y="2636912"/>
            <a:ext cx="1725086" cy="1008112"/>
          </a:xfrm>
          <a:prstGeom prst="bentConnector3">
            <a:avLst>
              <a:gd name="adj1" fmla="val 70570"/>
            </a:avLst>
          </a:prstGeom>
          <a:ln w="28575">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xmlns="" id="{B1DAB4B7-5B4C-4BE2-A8AE-5ACF0A864AE7}"/>
              </a:ext>
            </a:extLst>
          </p:cNvPr>
          <p:cNvCxnSpPr>
            <a:cxnSpLocks/>
          </p:cNvCxnSpPr>
          <p:nvPr/>
        </p:nvCxnSpPr>
        <p:spPr>
          <a:xfrm>
            <a:off x="5303912" y="3097426"/>
            <a:ext cx="576064"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046203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07369" y="2944296"/>
            <a:ext cx="11377264" cy="295786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True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solidFill>
                  <a:schemeClr val="accent4">
                    <a:lumMod val="50000"/>
                  </a:schemeClr>
                </a:solidFill>
                <a:latin typeface="Liberation Mono"/>
              </a:rPr>
              <a:t>False</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0</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solidFill>
                  <a:srgbClr val="006C86"/>
                </a:solidFill>
                <a:latin typeface="Liberation Mono"/>
                <a:cs typeface="Arial" panose="020B0604020202020204" pitchFamily="34" charset="0"/>
              </a:rPr>
              <a:t> </a:t>
            </a:r>
            <a:r>
              <a:rPr lang="en-US" dirty="0">
                <a:solidFill>
                  <a:srgbClr val="A67F59"/>
                </a:solidFill>
                <a:latin typeface="Liberation Mono"/>
              </a:rPr>
              <a:t>*</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FROM</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emp</a:t>
            </a:r>
            <a:r>
              <a:rPr lang="en-US" dirty="0">
                <a:solidFill>
                  <a:srgbClr val="006C86"/>
                </a:solidFill>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WHERE</a:t>
            </a:r>
            <a:r>
              <a:rPr lang="en-US" dirty="0">
                <a:solidFill>
                  <a:srgbClr val="006C86"/>
                </a:solidFill>
                <a:latin typeface="Liberation Mono"/>
                <a:cs typeface="Arial" panose="020B0604020202020204" pitchFamily="34" charset="0"/>
              </a:rPr>
              <a:t> </a:t>
            </a:r>
            <a:r>
              <a:rPr lang="en-US" dirty="0">
                <a:latin typeface="Liberation Mono"/>
                <a:cs typeface="Arial" panose="020B0604020202020204" pitchFamily="34" charset="0"/>
              </a:rPr>
              <a:t>ename</a:t>
            </a:r>
            <a:r>
              <a:rPr lang="en-US" dirty="0">
                <a:solidFill>
                  <a:srgbClr val="006C86"/>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a:t>
            </a:r>
            <a:r>
              <a:rPr lang="en-US" dirty="0">
                <a:solidFill>
                  <a:srgbClr val="006C86"/>
                </a:solidFill>
                <a:latin typeface="Liberation Mono"/>
                <a:cs typeface="Arial" panose="020B0604020202020204" pitchFamily="34" charset="0"/>
              </a:rPr>
              <a:t> </a:t>
            </a:r>
            <a:r>
              <a:rPr lang="en-US" dirty="0">
                <a:solidFill>
                  <a:srgbClr val="669900"/>
                </a:solidFill>
                <a:latin typeface="Liberation Mono"/>
              </a:rPr>
              <a:t>''</a:t>
            </a:r>
            <a:r>
              <a:rPr lang="en-US" dirty="0">
                <a:latin typeface="Liberation Mono"/>
                <a:cs typeface="Arial" panose="020B0604020202020204" pitchFamily="34" charset="0"/>
              </a:rPr>
              <a:t> </a:t>
            </a:r>
            <a:r>
              <a:rPr lang="en-US" dirty="0">
                <a:solidFill>
                  <a:srgbClr val="DD4A68"/>
                </a:solidFill>
                <a:latin typeface="Liberation Mono"/>
              </a:rPr>
              <a:t>OR</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p:txBody>
      </p:sp>
      <p:sp>
        <p:nvSpPr>
          <p:cNvPr id="4" name="Rectangle 3">
            <a:extLst>
              <a:ext uri="{FF2B5EF4-FFF2-40B4-BE49-F238E27FC236}">
                <a16:creationId xmlns:a16="http://schemas.microsoft.com/office/drawing/2014/main" xmlns="" id="{6524962B-7610-4EFD-AA5E-DDE403AB8860}"/>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 boolean</a:t>
            </a:r>
          </a:p>
        </p:txBody>
      </p:sp>
      <p:sp>
        <p:nvSpPr>
          <p:cNvPr id="7" name="Rectangle 6">
            <a:extLst>
              <a:ext uri="{FF2B5EF4-FFF2-40B4-BE49-F238E27FC236}">
                <a16:creationId xmlns:a16="http://schemas.microsoft.com/office/drawing/2014/main" xmlns="" id="{F78BF946-F616-4549-A08B-2C67D0B44C75}"/>
              </a:ext>
            </a:extLst>
          </p:cNvPr>
          <p:cNvSpPr/>
          <p:nvPr/>
        </p:nvSpPr>
        <p:spPr>
          <a:xfrm>
            <a:off x="407368" y="637627"/>
            <a:ext cx="10184432" cy="369332"/>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synonym of TINYINT(1)</a:t>
            </a:r>
          </a:p>
        </p:txBody>
      </p:sp>
      <p:sp>
        <p:nvSpPr>
          <p:cNvPr id="8" name="Rectangle 7">
            <a:extLst>
              <a:ext uri="{FF2B5EF4-FFF2-40B4-BE49-F238E27FC236}">
                <a16:creationId xmlns:a16="http://schemas.microsoft.com/office/drawing/2014/main" xmlns="" id="{BBE6ECAD-0A11-4B6C-996A-63FE0663B44C}"/>
              </a:ext>
            </a:extLst>
          </p:cNvPr>
          <p:cNvSpPr/>
          <p:nvPr/>
        </p:nvSpPr>
        <p:spPr>
          <a:xfrm>
            <a:off x="407368" y="1782387"/>
            <a:ext cx="8957190" cy="369332"/>
          </a:xfrm>
          <a:prstGeom prst="rect">
            <a:avLst/>
          </a:prstGeom>
        </p:spPr>
        <p:txBody>
          <a:bodyPr wrap="square">
            <a:spAutoFit/>
          </a:bodyPr>
          <a:lstStyle/>
          <a:p>
            <a:r>
              <a:rPr lang="en-IN" dirty="0">
                <a:solidFill>
                  <a:srgbClr val="0077AA"/>
                </a:solidFill>
                <a:latin typeface="Source Code Pro"/>
              </a:rPr>
              <a:t>SELECT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True</a:t>
            </a:r>
            <a:r>
              <a:rPr lang="en-IN" dirty="0">
                <a:solidFill>
                  <a:srgbClr val="445870"/>
                </a:solidFill>
                <a:latin typeface="Source Code Pro"/>
              </a:rPr>
              <a:t>,</a:t>
            </a:r>
            <a:r>
              <a:rPr lang="en-IN" dirty="0">
                <a:solidFill>
                  <a:srgbClr val="006FE0"/>
                </a:solidFill>
                <a:latin typeface="Source Code Pro"/>
              </a:rPr>
              <a:t> </a:t>
            </a:r>
            <a:r>
              <a:rPr lang="en-IN" dirty="0">
                <a:solidFill>
                  <a:srgbClr val="0077AA"/>
                </a:solidFill>
                <a:latin typeface="Source Code Pro"/>
              </a:rPr>
              <a:t>False</a:t>
            </a:r>
            <a:r>
              <a:rPr lang="en-IN" dirty="0">
                <a:solidFill>
                  <a:srgbClr val="445870"/>
                </a:solidFill>
                <a:latin typeface="Source Code Pro"/>
              </a:rPr>
              <a:t>;</a:t>
            </a:r>
            <a:endParaRPr lang="en-IN" dirty="0"/>
          </a:p>
        </p:txBody>
      </p:sp>
      <p:sp>
        <p:nvSpPr>
          <p:cNvPr id="9" name="Rectangle 8">
            <a:extLst>
              <a:ext uri="{FF2B5EF4-FFF2-40B4-BE49-F238E27FC236}">
                <a16:creationId xmlns:a16="http://schemas.microsoft.com/office/drawing/2014/main" xmlns="" id="{B63285CB-ED3B-4052-8414-0786FAEF4CA6}"/>
              </a:ext>
            </a:extLst>
          </p:cNvPr>
          <p:cNvSpPr/>
          <p:nvPr/>
        </p:nvSpPr>
        <p:spPr>
          <a:xfrm>
            <a:off x="407368" y="1191577"/>
            <a:ext cx="8876720" cy="461665"/>
          </a:xfrm>
          <a:prstGeom prst="rect">
            <a:avLst/>
          </a:prstGeom>
        </p:spPr>
        <p:txBody>
          <a:bodyPr wrap="square">
            <a:spAutoFit/>
          </a:bodyPr>
          <a:lstStyle/>
          <a:p>
            <a:r>
              <a:rPr lang="en-IN" sz="2000" dirty="0">
                <a:latin typeface="Liberation Mono"/>
              </a:rPr>
              <a:t>A value of </a:t>
            </a:r>
            <a:r>
              <a:rPr lang="en-IN" sz="2400" dirty="0">
                <a:solidFill>
                  <a:srgbClr val="2658E6"/>
                </a:solidFill>
                <a:latin typeface="Liberation Mono"/>
              </a:rPr>
              <a:t>zero</a:t>
            </a:r>
            <a:r>
              <a:rPr lang="en-IN" sz="2000" dirty="0">
                <a:latin typeface="Liberation Mono"/>
              </a:rPr>
              <a:t> is considered </a:t>
            </a:r>
            <a:r>
              <a:rPr lang="en-IN" sz="2400" dirty="0">
                <a:solidFill>
                  <a:srgbClr val="2658E6"/>
                </a:solidFill>
                <a:latin typeface="Liberation Mono"/>
              </a:rPr>
              <a:t>false</a:t>
            </a:r>
            <a:r>
              <a:rPr lang="en-IN" sz="2000" dirty="0">
                <a:latin typeface="Liberation Mono"/>
              </a:rPr>
              <a:t>. </a:t>
            </a:r>
            <a:r>
              <a:rPr lang="en-IN" sz="2400" dirty="0">
                <a:solidFill>
                  <a:srgbClr val="2658E6"/>
                </a:solidFill>
                <a:latin typeface="Liberation Mono"/>
              </a:rPr>
              <a:t>Nonzero</a:t>
            </a:r>
            <a:r>
              <a:rPr lang="en-IN" sz="2000" dirty="0">
                <a:latin typeface="Liberation Mono"/>
              </a:rPr>
              <a:t> values are considered </a:t>
            </a:r>
            <a:r>
              <a:rPr lang="en-IN" sz="2400" dirty="0">
                <a:solidFill>
                  <a:srgbClr val="2658E6"/>
                </a:solidFill>
                <a:latin typeface="Liberation Mono"/>
              </a:rPr>
              <a:t>true</a:t>
            </a:r>
            <a:r>
              <a:rPr lang="en-IN" sz="2000" dirty="0">
                <a:latin typeface="Liberation Mono"/>
              </a:rPr>
              <a:t>.</a:t>
            </a:r>
          </a:p>
        </p:txBody>
      </p:sp>
      <p:sp>
        <p:nvSpPr>
          <p:cNvPr id="2" name="Rectangle 1">
            <a:extLst>
              <a:ext uri="{FF2B5EF4-FFF2-40B4-BE49-F238E27FC236}">
                <a16:creationId xmlns:a16="http://schemas.microsoft.com/office/drawing/2014/main" xmlns="" id="{B76ACC2D-8426-4B9D-8469-E36B7173816A}"/>
              </a:ext>
            </a:extLst>
          </p:cNvPr>
          <p:cNvSpPr/>
          <p:nvPr/>
        </p:nvSpPr>
        <p:spPr>
          <a:xfrm>
            <a:off x="407368" y="2389935"/>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10" name="TextBox 9">
            <a:extLst>
              <a:ext uri="{FF2B5EF4-FFF2-40B4-BE49-F238E27FC236}">
                <a16:creationId xmlns:a16="http://schemas.microsoft.com/office/drawing/2014/main" xmlns="" id="{2B285540-07D6-4D96-86D9-52EB6AE2A3D3}"/>
              </a:ext>
            </a:extLst>
          </p:cNvPr>
          <p:cNvSpPr txBox="1"/>
          <p:nvPr/>
        </p:nvSpPr>
        <p:spPr>
          <a:xfrm>
            <a:off x="6168008" y="2944296"/>
            <a:ext cx="5723203"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True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True</a:t>
            </a:r>
            <a:r>
              <a:rPr lang="en-IN" dirty="0">
                <a:solidFill>
                  <a:schemeClr val="bg1">
                    <a:lumMod val="65000"/>
                  </a:schemeClr>
                </a:solidFill>
                <a:latin typeface="Liberation Mono"/>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OR</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 </a:t>
            </a:r>
            <a:r>
              <a:rPr lang="en-IN" dirty="0">
                <a:solidFill>
                  <a:srgbClr val="669900"/>
                </a:solidFill>
                <a:latin typeface="Liberation Mono"/>
              </a:rPr>
              <a:t>'smith'</a:t>
            </a:r>
            <a:r>
              <a:rPr lang="en-IN" dirty="0">
                <a:latin typeface="Liberation Mono"/>
              </a:rPr>
              <a:t> </a:t>
            </a:r>
            <a:r>
              <a:rPr lang="en-IN" dirty="0">
                <a:solidFill>
                  <a:srgbClr val="DD4A68"/>
                </a:solidFill>
                <a:latin typeface="Liberation Mono"/>
              </a:rPr>
              <a:t>AND</a:t>
            </a:r>
            <a:r>
              <a:rPr lang="en-IN" dirty="0">
                <a:latin typeface="Liberation Mono"/>
              </a:rPr>
              <a:t> </a:t>
            </a:r>
            <a:r>
              <a:rPr lang="en-IN" dirty="0">
                <a:solidFill>
                  <a:schemeClr val="accent4">
                    <a:lumMod val="50000"/>
                  </a:schemeClr>
                </a:solidFill>
                <a:latin typeface="Liberation Mono"/>
              </a:rPr>
              <a:t>False</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Times New Roman" panose="02020603050405020304" pitchFamily="18" charset="0"/>
              </a:rPr>
              <a:t>FROM</a:t>
            </a:r>
            <a:r>
              <a:rPr lang="en-IN" dirty="0">
                <a:latin typeface="Liberation Mono"/>
              </a:rPr>
              <a:t> emp </a:t>
            </a:r>
            <a:r>
              <a:rPr lang="en-IN" dirty="0">
                <a:solidFill>
                  <a:srgbClr val="0077AA"/>
                </a:solidFill>
                <a:latin typeface="Liberation Mono"/>
                <a:cs typeface="Times New Roman" panose="02020603050405020304" pitchFamily="18" charset="0"/>
              </a:rPr>
              <a:t>WHERE</a:t>
            </a:r>
            <a:r>
              <a:rPr lang="en-IN" dirty="0">
                <a:latin typeface="Liberation Mono"/>
              </a:rPr>
              <a:t> ename </a:t>
            </a:r>
            <a:r>
              <a:rPr lang="en-IN"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rPr>
              <a:t>(</a:t>
            </a:r>
            <a:r>
              <a:rPr lang="en-IN" dirty="0">
                <a:solidFill>
                  <a:srgbClr val="669900"/>
                </a:solidFill>
                <a:latin typeface="Liberation Mono"/>
              </a:rPr>
              <a:t>'smith'</a:t>
            </a:r>
            <a:r>
              <a:rPr lang="en-IN" dirty="0">
                <a:latin typeface="Liberation Mono"/>
              </a:rPr>
              <a:t>, </a:t>
            </a:r>
            <a:r>
              <a:rPr lang="en-IN" dirty="0">
                <a:solidFill>
                  <a:schemeClr val="accent4">
                    <a:lumMod val="50000"/>
                  </a:schemeClr>
                </a:solidFill>
                <a:latin typeface="Liberation Mono"/>
              </a:rPr>
              <a:t>False</a:t>
            </a:r>
            <a:r>
              <a:rPr lang="en-IN" dirty="0">
                <a:solidFill>
                  <a:schemeClr val="bg1">
                    <a:lumMod val="65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xmlns="" val="32320249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xmlns="" id="{142B9D1F-A5E8-4727-8C70-76D93288CF6E}"/>
              </a:ext>
            </a:extLst>
          </p:cNvPr>
          <p:cNvSpPr txBox="1"/>
          <p:nvPr/>
        </p:nvSpPr>
        <p:spPr>
          <a:xfrm>
            <a:off x="407368" y="4289028"/>
            <a:ext cx="3240360" cy="2308324"/>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 </a:t>
            </a:r>
            <a:r>
              <a:rPr lang="en-US" dirty="0">
                <a:solidFill>
                  <a:srgbClr val="0077AA"/>
                </a:solidFill>
                <a:latin typeface="Liberation Mono"/>
                <a:cs typeface="Times New Roman" panose="02020603050405020304" pitchFamily="18" charset="0"/>
              </a:rPr>
              <a:t>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solidFill>
                  <a:srgbClr val="669900"/>
                </a:solidFill>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endParaRPr lang="en-US" dirty="0">
              <a:solidFill>
                <a:srgbClr val="669900"/>
              </a:solidFill>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xmlns="" id="{8CF94663-BBE3-4026-81B1-49A641D83E9C}"/>
              </a:ext>
            </a:extLst>
          </p:cNvPr>
          <p:cNvSpPr txBox="1"/>
          <p:nvPr/>
        </p:nvSpPr>
        <p:spPr>
          <a:xfrm>
            <a:off x="4439816" y="5085184"/>
            <a:ext cx="7330302"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IN" dirty="0">
                <a:solidFill>
                  <a:srgbClr val="669900"/>
                </a:solidFill>
                <a:latin typeface="Liberation Mono"/>
              </a:rPr>
              <a:t>'</a:t>
            </a:r>
            <a:r>
              <a:rPr lang="en-US" dirty="0">
                <a:solidFill>
                  <a:srgbClr val="669900"/>
                </a:solidFill>
                <a:latin typeface="Liberation Mono"/>
              </a:rPr>
              <a:t>VT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NH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ME</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MA</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CT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RI</a:t>
            </a:r>
            <a:r>
              <a:rPr lang="en-IN" dirty="0">
                <a:solidFill>
                  <a:srgbClr val="669900"/>
                </a:solidFill>
                <a:latin typeface="Liberation Mono"/>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 . .</a:t>
            </a:r>
            <a:r>
              <a:rPr lang="en-US" dirty="0">
                <a:solidFill>
                  <a:srgbClr val="0077AA"/>
                </a:solidFill>
                <a:latin typeface="Liberation Mono"/>
                <a:cs typeface="Times New Roman" panose="02020603050405020304" pitchFamily="18" charset="0"/>
              </a:rPr>
              <a:t> FROM </a:t>
            </a:r>
            <a:r>
              <a:rPr lang="en-US" b="1" dirty="0">
                <a:solidFill>
                  <a:srgbClr val="0077AA"/>
                </a:solidFill>
                <a:latin typeface="Liberation Mono"/>
                <a:cs typeface="Times New Roman" panose="02020603050405020304" pitchFamily="18" charset="0"/>
              </a:rPr>
              <a:t>r</a:t>
            </a:r>
            <a:r>
              <a:rPr lang="en-US" i="1" baseline="-25000" dirty="0">
                <a:solidFill>
                  <a:srgbClr val="0077AA"/>
                </a:solidFill>
                <a:latin typeface="Liberation Mono"/>
                <a:cs typeface="Times New Roman" panose="02020603050405020304" pitchFamily="18" charset="0"/>
              </a:rPr>
              <a:t>1</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chemeClr val="accent5">
                    <a:lumMod val="75000"/>
                  </a:schemeClr>
                </a:solidFill>
                <a:latin typeface="Liberation Mono"/>
                <a:cs typeface="Arial" panose="020B0604020202020204" pitchFamily="34"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latin typeface="Liberation Mono"/>
                <a:cs typeface="Times New Roman" panose="02020603050405020304" pitchFamily="18" charset="0"/>
              </a:rPr>
              <a:t>. . .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xmlns="" id="{F54D5AB8-8903-4E62-B6C5-C2E30DFBA159}"/>
              </a:ext>
            </a:extLst>
          </p:cNvPr>
          <p:cNvSpPr txBox="1"/>
          <p:nvPr/>
        </p:nvSpPr>
        <p:spPr>
          <a:xfrm>
            <a:off x="263352" y="3228945"/>
            <a:ext cx="11593288" cy="707886"/>
          </a:xfrm>
          <a:prstGeom prst="rect">
            <a:avLst/>
          </a:prstGeom>
          <a:noFill/>
        </p:spPr>
        <p:txBody>
          <a:bodyPr wrap="square">
            <a:spAutoFit/>
          </a:bodyPr>
          <a:lstStyle/>
          <a:p>
            <a:r>
              <a:rPr lang="en-US" sz="2000"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sz="2000" dirty="0">
              <a:latin typeface="Palatino Linotype" panose="02040502050505030304" pitchFamily="18" charset="0"/>
            </a:endParaRPr>
          </a:p>
        </p:txBody>
      </p:sp>
      <p:sp>
        <p:nvSpPr>
          <p:cNvPr id="6" name="Arrow: Right 5">
            <a:extLst>
              <a:ext uri="{FF2B5EF4-FFF2-40B4-BE49-F238E27FC236}">
                <a16:creationId xmlns:a16="http://schemas.microsoft.com/office/drawing/2014/main" xmlns="" id="{940FB959-5320-4C0C-AE21-59357F76CDDA}"/>
              </a:ext>
            </a:extLst>
          </p:cNvPr>
          <p:cNvSpPr/>
          <p:nvPr/>
        </p:nvSpPr>
        <p:spPr>
          <a:xfrm>
            <a:off x="2423592" y="5107612"/>
            <a:ext cx="1860508" cy="335578"/>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xmlns="" id="{A685F634-CE17-4FD4-A815-DB7ADC5987FB}"/>
              </a:ext>
            </a:extLst>
          </p:cNvPr>
          <p:cNvGrpSpPr/>
          <p:nvPr/>
        </p:nvGrpSpPr>
        <p:grpSpPr>
          <a:xfrm>
            <a:off x="781056" y="260648"/>
            <a:ext cx="10548697" cy="1502780"/>
            <a:chOff x="781056" y="404664"/>
            <a:chExt cx="10548697" cy="1502780"/>
          </a:xfrm>
        </p:grpSpPr>
        <p:grpSp>
          <p:nvGrpSpPr>
            <p:cNvPr id="15" name="Group 14">
              <a:extLst>
                <a:ext uri="{FF2B5EF4-FFF2-40B4-BE49-F238E27FC236}">
                  <a16:creationId xmlns:a16="http://schemas.microsoft.com/office/drawing/2014/main" xmlns="" id="{99619510-E2CD-42CB-B78E-F11979590D4B}"/>
                </a:ext>
              </a:extLst>
            </p:cNvPr>
            <p:cNvGrpSpPr/>
            <p:nvPr/>
          </p:nvGrpSpPr>
          <p:grpSpPr>
            <a:xfrm>
              <a:off x="781056" y="404664"/>
              <a:ext cx="10548697" cy="1502780"/>
              <a:chOff x="781056" y="404664"/>
              <a:chExt cx="10548697" cy="1502780"/>
            </a:xfrm>
          </p:grpSpPr>
          <p:grpSp>
            <p:nvGrpSpPr>
              <p:cNvPr id="8" name="Group 7">
                <a:extLst>
                  <a:ext uri="{FF2B5EF4-FFF2-40B4-BE49-F238E27FC236}">
                    <a16:creationId xmlns:a16="http://schemas.microsoft.com/office/drawing/2014/main" xmlns="" id="{E05A8F75-5F17-4A4E-965C-76FD86976BBD}"/>
                  </a:ext>
                </a:extLst>
              </p:cNvPr>
              <p:cNvGrpSpPr/>
              <p:nvPr/>
            </p:nvGrpSpPr>
            <p:grpSpPr>
              <a:xfrm>
                <a:off x="790238" y="404664"/>
                <a:ext cx="10539515" cy="1502780"/>
                <a:chOff x="695400" y="1745011"/>
                <a:chExt cx="10539515" cy="1502780"/>
              </a:xfrm>
            </p:grpSpPr>
            <p:grpSp>
              <p:nvGrpSpPr>
                <p:cNvPr id="10" name="Group 9">
                  <a:extLst>
                    <a:ext uri="{FF2B5EF4-FFF2-40B4-BE49-F238E27FC236}">
                      <a16:creationId xmlns:a16="http://schemas.microsoft.com/office/drawing/2014/main" xmlns="" id="{D7198A96-CFFC-4281-8FCE-8A9F25B91752}"/>
                    </a:ext>
                  </a:extLst>
                </p:cNvPr>
                <p:cNvGrpSpPr/>
                <p:nvPr/>
              </p:nvGrpSpPr>
              <p:grpSpPr>
                <a:xfrm>
                  <a:off x="695400" y="1835990"/>
                  <a:ext cx="8952150" cy="1304978"/>
                  <a:chOff x="267703" y="1600839"/>
                  <a:chExt cx="8952150" cy="1304978"/>
                </a:xfrm>
              </p:grpSpPr>
              <p:grpSp>
                <p:nvGrpSpPr>
                  <p:cNvPr id="13" name="Group 12">
                    <a:extLst>
                      <a:ext uri="{FF2B5EF4-FFF2-40B4-BE49-F238E27FC236}">
                        <a16:creationId xmlns:a16="http://schemas.microsoft.com/office/drawing/2014/main" xmlns="" id="{96EE135C-C8C7-439F-B244-1C9CB781AF8F}"/>
                      </a:ext>
                    </a:extLst>
                  </p:cNvPr>
                  <p:cNvGrpSpPr/>
                  <p:nvPr/>
                </p:nvGrpSpPr>
                <p:grpSpPr>
                  <a:xfrm>
                    <a:off x="1651832" y="1600839"/>
                    <a:ext cx="7568021" cy="1303315"/>
                    <a:chOff x="31591" y="1556792"/>
                    <a:chExt cx="7568021" cy="1303315"/>
                  </a:xfrm>
                </p:grpSpPr>
                <p:grpSp>
                  <p:nvGrpSpPr>
                    <p:cNvPr id="20" name="Group 19">
                      <a:extLst>
                        <a:ext uri="{FF2B5EF4-FFF2-40B4-BE49-F238E27FC236}">
                          <a16:creationId xmlns:a16="http://schemas.microsoft.com/office/drawing/2014/main" xmlns="" id="{22A1B2B3-486A-45BB-946A-6BD5254B3352}"/>
                        </a:ext>
                      </a:extLst>
                    </p:cNvPr>
                    <p:cNvGrpSpPr/>
                    <p:nvPr/>
                  </p:nvGrpSpPr>
                  <p:grpSpPr>
                    <a:xfrm>
                      <a:off x="665207" y="1556792"/>
                      <a:ext cx="2741074" cy="1303315"/>
                      <a:chOff x="665207" y="1556792"/>
                      <a:chExt cx="2741074" cy="1303315"/>
                    </a:xfrm>
                  </p:grpSpPr>
                  <p:sp>
                    <p:nvSpPr>
                      <p:cNvPr id="24" name="Rectangle 23">
                        <a:extLst>
                          <a:ext uri="{FF2B5EF4-FFF2-40B4-BE49-F238E27FC236}">
                            <a16:creationId xmlns:a16="http://schemas.microsoft.com/office/drawing/2014/main" xmlns="" id="{9C4C44B4-453A-4675-B576-69E1B342116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xmlns="" id="{4D6503B2-21EE-4A8E-B441-2A69E4115104}"/>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xmlns="" id="{03946BDF-B275-4B13-A9CE-7D34E408549C}"/>
                          </a:ext>
                        </a:extLst>
                      </p:cNvPr>
                      <p:cNvSpPr txBox="1"/>
                      <p:nvPr/>
                    </p:nvSpPr>
                    <p:spPr>
                      <a:xfrm>
                        <a:off x="665207" y="2152221"/>
                        <a:ext cx="2741074"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21" name="Arrow: Right 20">
                      <a:extLst>
                        <a:ext uri="{FF2B5EF4-FFF2-40B4-BE49-F238E27FC236}">
                          <a16:creationId xmlns:a16="http://schemas.microsoft.com/office/drawing/2014/main" xmlns="" id="{29727C98-A5EB-45FF-8E25-909E7CEE40E5}"/>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DE1650D4-6DB7-4CA8-8468-72D72A87B445}"/>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xmlns="" id="{F73E52A1-7CE7-4E61-B3F5-B1579E236EA1}"/>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xmlns="" id="{E19B5095-E32C-41A2-8F2D-D4F1590E06B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A3FAA6D5-0667-4EA6-AD63-3F580863444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xmlns="" id="{3067B566-18FA-4D94-9689-73C99944A0DB}"/>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xmlns="" id="{FF595776-0494-4B1C-874B-B0A11367FDDF}"/>
                      </a:ext>
                    </a:extLst>
                  </p:cNvPr>
                  <p:cNvSpPr txBox="1"/>
                  <p:nvPr/>
                </p:nvSpPr>
                <p:spPr>
                  <a:xfrm>
                    <a:off x="5815774" y="2229960"/>
                    <a:ext cx="2713087"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1" name="Oval 10">
                  <a:extLst>
                    <a:ext uri="{FF2B5EF4-FFF2-40B4-BE49-F238E27FC236}">
                      <a16:creationId xmlns:a16="http://schemas.microsoft.com/office/drawing/2014/main" xmlns="" id="{22CCCD58-DE1A-42BE-9F19-4CABADD2604F}"/>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xmlns="" id="{76BE5353-F47A-4339-9825-B2A7536B530F}"/>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xmlns="" id="{524F91BE-3413-40C5-BD2F-88A18BD02D6D}"/>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 name="TextBox 3">
              <a:extLst>
                <a:ext uri="{FF2B5EF4-FFF2-40B4-BE49-F238E27FC236}">
                  <a16:creationId xmlns:a16="http://schemas.microsoft.com/office/drawing/2014/main" xmlns="" id="{DD627992-2291-41C5-B3D6-4CF5BA93969D}"/>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states</a:t>
              </a:r>
              <a:endParaRPr lang="en-IN" sz="2000" dirty="0"/>
            </a:p>
          </p:txBody>
        </p:sp>
      </p:grpSp>
      <p:sp>
        <p:nvSpPr>
          <p:cNvPr id="27" name="TextBox 26">
            <a:extLst>
              <a:ext uri="{FF2B5EF4-FFF2-40B4-BE49-F238E27FC236}">
                <a16:creationId xmlns:a16="http://schemas.microsoft.com/office/drawing/2014/main" xmlns="" id="{0047E199-051D-4EE3-9E55-238193B80B8B}"/>
              </a:ext>
            </a:extLst>
          </p:cNvPr>
          <p:cNvSpPr txBox="1"/>
          <p:nvPr/>
        </p:nvSpPr>
        <p:spPr>
          <a:xfrm>
            <a:off x="226839" y="1916832"/>
            <a:ext cx="5425250" cy="1200329"/>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77AA"/>
                </a:solidFill>
                <a:effectLst/>
                <a:latin typeface="Liberation Mono"/>
              </a:rPr>
              <a:t> </a:t>
            </a:r>
            <a:r>
              <a:rPr lang="en-US" sz="2200" dirty="0">
                <a:solidFill>
                  <a:srgbClr val="999999"/>
                </a:solidFill>
                <a:latin typeface="Liberation Mono"/>
              </a:rPr>
              <a:t>(</a:t>
            </a:r>
            <a:r>
              <a:rPr lang="en-US" sz="2200" b="0" i="1" dirty="0">
                <a:solidFill>
                  <a:srgbClr val="000000"/>
                </a:solidFill>
                <a:effectLst/>
                <a:latin typeface="Liberation Mono"/>
              </a:rPr>
              <a:t>expr1, expr2, . . .</a:t>
            </a:r>
            <a:r>
              <a:rPr lang="en-US" sz="2200" b="0" i="0" dirty="0">
                <a:solidFill>
                  <a:srgbClr val="999999"/>
                </a:solidFill>
                <a:effectLst/>
                <a:latin typeface="Liberation Mono"/>
              </a:rPr>
              <a:t> )</a:t>
            </a:r>
            <a:endParaRPr lang="en-US" sz="2200" dirty="0">
              <a:solidFill>
                <a:srgbClr val="000000"/>
              </a:solidFill>
              <a:latin typeface="Liberation Mono"/>
            </a:endParaRPr>
          </a:p>
          <a:p>
            <a:pPr marL="723900"/>
            <a:r>
              <a:rPr lang="en-US" sz="2200" b="0" i="0" dirty="0">
                <a:solidFill>
                  <a:srgbClr val="A67F59"/>
                </a:solidFill>
                <a:effectLst/>
                <a:latin typeface="Liberation Mono"/>
              </a:rPr>
              <a:t>|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b="0" i="0" dirty="0">
                <a:solidFill>
                  <a:schemeClr val="accent5">
                    <a:lumMod val="75000"/>
                  </a:schemeClr>
                </a:solidFill>
                <a:effectLst/>
                <a:latin typeface="Liberation Mono"/>
              </a:rPr>
              <a:t>IN</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1" dirty="0">
                <a:solidFill>
                  <a:srgbClr val="000000"/>
                </a:solidFill>
                <a:effectLst/>
                <a:latin typeface="Liberation Mono"/>
              </a:rPr>
              <a:t>subquery</a:t>
            </a:r>
            <a:r>
              <a:rPr lang="en-US" sz="2400" b="0" i="0" dirty="0">
                <a:solidFill>
                  <a:srgbClr val="999999"/>
                </a:solidFill>
                <a:effectLst/>
                <a:latin typeface="Liberation Mono"/>
              </a:rPr>
              <a:t>)</a:t>
            </a:r>
            <a:endParaRPr lang="en-US" sz="2400" dirty="0">
              <a:solidFill>
                <a:srgbClr val="999999"/>
              </a:solidFill>
              <a:latin typeface="Liberation Mono"/>
            </a:endParaRPr>
          </a:p>
        </p:txBody>
      </p:sp>
    </p:spTree>
    <p:extLst>
      <p:ext uri="{BB962C8B-B14F-4D97-AF65-F5344CB8AC3E}">
        <p14:creationId xmlns:p14="http://schemas.microsoft.com/office/powerpoint/2010/main" xmlns="" val="3829025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48000"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1" y="910361"/>
            <a:ext cx="8640959" cy="707886"/>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a:t>
            </a:r>
            <a:r>
              <a:rPr lang="en-US" sz="2000" dirty="0">
                <a:solidFill>
                  <a:schemeClr val="tx1">
                    <a:lumMod val="65000"/>
                    <a:lumOff val="35000"/>
                  </a:schemeClr>
                </a:solidFill>
                <a:latin typeface="Liberation Mono"/>
                <a:cs typeface="Arial" panose="020B0604020202020204" pitchFamily="34" charset="0"/>
              </a:rPr>
              <a:t>v1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1">
                    <a:lumMod val="65000"/>
                    <a:lumOff val="35000"/>
                  </a:schemeClr>
                </a:solidFill>
                <a:latin typeface="Liberation Mono"/>
                <a:cs typeface="Arial" panose="020B0604020202020204" pitchFamily="34" charset="0"/>
              </a:rPr>
              <a:t>v3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r>
              <a:rPr lang="en-US" sz="2000" dirty="0">
                <a:solidFill>
                  <a:srgbClr val="0077AA"/>
                </a:solidFill>
                <a:latin typeface="Liberation Mono"/>
              </a:rPr>
              <a:t> </a:t>
            </a:r>
            <a:r>
              <a:rPr lang="en-US" sz="2000" dirty="0">
                <a:solidFill>
                  <a:srgbClr val="0077AA"/>
                </a:solidFill>
                <a:latin typeface="Liberation Mono"/>
                <a:cs typeface="Arial" panose="020B0604020202020204" pitchFamily="34" charset="0"/>
              </a:rPr>
              <a:t>)</a:t>
            </a:r>
          </a:p>
          <a:p>
            <a:r>
              <a:rPr lang="en-US" sz="2000" dirty="0">
                <a:solidFill>
                  <a:srgbClr val="0077AA"/>
                </a:solidFill>
                <a:latin typeface="Liberation Mono"/>
                <a:cs typeface="Arial" panose="020B0604020202020204" pitchFamily="34" charset="0"/>
              </a:rPr>
              <a:t>column | expression IN (</a:t>
            </a:r>
            <a:r>
              <a:rPr lang="en-US" sz="2000" dirty="0">
                <a:solidFill>
                  <a:schemeClr val="tx1">
                    <a:lumMod val="65000"/>
                    <a:lumOff val="35000"/>
                  </a:schemeClr>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
        <p:nvSpPr>
          <p:cNvPr id="3" name="Rectangle 2"/>
          <p:cNvSpPr/>
          <p:nvPr/>
        </p:nvSpPr>
        <p:spPr>
          <a:xfrm>
            <a:off x="335359" y="1598503"/>
            <a:ext cx="11665297" cy="1779974"/>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a:t>
            </a:r>
            <a:r>
              <a:rPr lang="en-US" dirty="0">
                <a:solidFill>
                  <a:schemeClr val="accent4">
                    <a:lumMod val="50000"/>
                  </a:schemeClr>
                </a:solidFill>
                <a:latin typeface="Arial" panose="020B0604020202020204" pitchFamily="34" charset="0"/>
                <a:cs typeface="Arial" panose="020B0604020202020204" pitchFamily="34" charset="0"/>
              </a:rPr>
              <a:t>OR</a:t>
            </a:r>
            <a:r>
              <a:rPr lang="en-US" dirty="0">
                <a:latin typeface="Arial" panose="020B0604020202020204" pitchFamily="34" charset="0"/>
                <a:cs typeface="Arial" panose="020B0604020202020204" pitchFamily="34" charset="0"/>
              </a:rPr>
              <a:t> operators.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a:t>
            </a:r>
            <a:r>
              <a:rPr lang="en-US" dirty="0">
                <a:solidFill>
                  <a:schemeClr val="accent4">
                    <a:lumMod val="50000"/>
                  </a:schemeClr>
                </a:solidFill>
                <a:latin typeface="Arial" panose="020B0604020202020204" pitchFamily="34" charset="0"/>
                <a:cs typeface="Arial" panose="020B0604020202020204" pitchFamily="34" charset="0"/>
              </a:rPr>
              <a:t>NOT IN </a:t>
            </a:r>
            <a:r>
              <a:rPr lang="en-US" dirty="0">
                <a:latin typeface="Arial" panose="020B0604020202020204" pitchFamily="34" charset="0"/>
                <a:cs typeface="Arial" panose="020B0604020202020204" pitchFamily="34" charset="0"/>
              </a:rPr>
              <a:t>operator.</a:t>
            </a:r>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8E3A278B-47A7-4045-9D6A-7A78258C1322}"/>
              </a:ext>
            </a:extLst>
          </p:cNvPr>
          <p:cNvPicPr>
            <a:picLocks noChangeAspect="1"/>
          </p:cNvPicPr>
          <p:nvPr/>
        </p:nvPicPr>
        <p:blipFill>
          <a:blip r:embed="rId2"/>
          <a:stretch>
            <a:fillRect/>
          </a:stretch>
        </p:blipFill>
        <p:spPr>
          <a:xfrm>
            <a:off x="314782" y="4365104"/>
            <a:ext cx="8013465" cy="2236191"/>
          </a:xfrm>
          <a:prstGeom prst="rect">
            <a:avLst/>
          </a:prstGeom>
        </p:spPr>
      </p:pic>
      <p:grpSp>
        <p:nvGrpSpPr>
          <p:cNvPr id="6" name="Group 5">
            <a:extLst>
              <a:ext uri="{FF2B5EF4-FFF2-40B4-BE49-F238E27FC236}">
                <a16:creationId xmlns:a16="http://schemas.microsoft.com/office/drawing/2014/main" xmlns="" id="{CC50830C-84FE-4811-9605-CB343CCA287D}"/>
              </a:ext>
            </a:extLst>
          </p:cNvPr>
          <p:cNvGrpSpPr/>
          <p:nvPr/>
        </p:nvGrpSpPr>
        <p:grpSpPr>
          <a:xfrm>
            <a:off x="364741" y="3624170"/>
            <a:ext cx="11305256" cy="596918"/>
            <a:chOff x="364741" y="3861048"/>
            <a:chExt cx="11305256" cy="596918"/>
          </a:xfrm>
        </p:grpSpPr>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936" y="386104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A812D2B1-086D-4826-8315-851FF37231A6}"/>
                </a:ext>
              </a:extLst>
            </p:cNvPr>
            <p:cNvSpPr/>
            <p:nvPr/>
          </p:nvSpPr>
          <p:spPr>
            <a:xfrm>
              <a:off x="364741" y="4005065"/>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'salesman'</a:t>
              </a:r>
              <a:r>
                <a:rPr lang="en-IN" dirty="0">
                  <a:latin typeface="Liberation Mono"/>
                  <a:cs typeface="Arial" panose="020B0604020202020204" pitchFamily="34" charset="0"/>
                </a:rPr>
                <a:t>, </a:t>
              </a:r>
              <a:r>
                <a:rPr lang="en-IN" dirty="0">
                  <a:solidFill>
                    <a:srgbClr val="669900"/>
                  </a:solidFill>
                  <a:latin typeface="Liberation Mono"/>
                </a:rPr>
                <a:t>'manager'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xmlns="" id="{2172B361-8741-4399-8D90-C87A7A4C58A5}"/>
                </a:ext>
              </a:extLst>
            </p:cNvPr>
            <p:cNvSpPr/>
            <p:nvPr/>
          </p:nvSpPr>
          <p:spPr>
            <a:xfrm>
              <a:off x="8626555" y="3913878"/>
              <a:ext cx="2870045"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Rectangle 8">
            <a:extLst>
              <a:ext uri="{FF2B5EF4-FFF2-40B4-BE49-F238E27FC236}">
                <a16:creationId xmlns:a16="http://schemas.microsoft.com/office/drawing/2014/main" xmlns="" id="{20598E04-54A7-4703-BC49-5D7C5103B85A}"/>
              </a:ext>
            </a:extLst>
          </p:cNvPr>
          <p:cNvSpPr/>
          <p:nvPr/>
        </p:nvSpPr>
        <p:spPr>
          <a:xfrm>
            <a:off x="370984" y="404664"/>
            <a:ext cx="925253" cy="400110"/>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xmlns="" id="{2F5FF4A0-032C-4346-8079-F5E386BA9BDA}"/>
              </a:ext>
            </a:extLst>
          </p:cNvPr>
          <p:cNvSpPr/>
          <p:nvPr/>
        </p:nvSpPr>
        <p:spPr>
          <a:xfrm>
            <a:off x="2423592" y="4293096"/>
            <a:ext cx="1152128" cy="2402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5852551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AB634BED-CAC5-476F-85C4-5A53E7113975}"/>
              </a:ext>
            </a:extLst>
          </p:cNvPr>
          <p:cNvSpPr/>
          <p:nvPr/>
        </p:nvSpPr>
        <p:spPr>
          <a:xfrm>
            <a:off x="374665" y="32229"/>
            <a:ext cx="11305256" cy="537391"/>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Problem with NOT IN:</a:t>
            </a:r>
          </a:p>
        </p:txBody>
      </p:sp>
      <p:sp>
        <p:nvSpPr>
          <p:cNvPr id="14" name="TextBox 13">
            <a:extLst>
              <a:ext uri="{FF2B5EF4-FFF2-40B4-BE49-F238E27FC236}">
                <a16:creationId xmlns:a16="http://schemas.microsoft.com/office/drawing/2014/main" xmlns="" id="{A1E84346-D9F6-41DD-96E7-D61C1486EA86}"/>
              </a:ext>
            </a:extLst>
          </p:cNvPr>
          <p:cNvSpPr txBox="1"/>
          <p:nvPr/>
        </p:nvSpPr>
        <p:spPr>
          <a:xfrm>
            <a:off x="302498" y="3429000"/>
            <a:ext cx="11881319" cy="104644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pPr>
              <a:lnSpc>
                <a:spcPct val="100000"/>
              </a:lnSpc>
            </a:pPr>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a </a:t>
            </a:r>
            <a:r>
              <a:rPr lang="en-US" dirty="0"/>
              <a:t>WHERE</a:t>
            </a:r>
            <a:r>
              <a:rPr lang="en-US" dirty="0">
                <a:solidFill>
                  <a:schemeClr val="tx1"/>
                </a:solidFill>
              </a:rPr>
              <a:t> c1 </a:t>
            </a:r>
            <a:r>
              <a:rPr lang="en-US" dirty="0">
                <a:solidFill>
                  <a:schemeClr val="accent5">
                    <a:lumMod val="75000"/>
                  </a:schemeClr>
                </a:solidFill>
                <a:cs typeface="Arial" panose="020B0604020202020204" pitchFamily="34" charset="0"/>
              </a:rPr>
              <a:t>NOT IN</a:t>
            </a:r>
            <a:r>
              <a:rPr lang="en-US" dirty="0">
                <a:solidFill>
                  <a:schemeClr val="bg1">
                    <a:lumMod val="65000"/>
                  </a:schemeClr>
                </a:solidFill>
              </a:rPr>
              <a:t>(</a:t>
            </a:r>
            <a:r>
              <a:rPr lang="en-US" dirty="0">
                <a:solidFill>
                  <a:srgbClr val="990055"/>
                </a:solidFill>
                <a:cs typeface="+mn-cs"/>
              </a:rPr>
              <a:t>1</a:t>
            </a:r>
            <a:r>
              <a:rPr lang="en-US" dirty="0">
                <a:solidFill>
                  <a:schemeClr val="tx1"/>
                </a:solidFill>
              </a:rPr>
              <a:t>, </a:t>
            </a:r>
            <a:r>
              <a:rPr lang="en-US" dirty="0">
                <a:solidFill>
                  <a:srgbClr val="990055"/>
                </a:solidFill>
                <a:cs typeface="+mn-cs"/>
              </a:rPr>
              <a:t>2</a:t>
            </a:r>
            <a:r>
              <a:rPr lang="en-US" dirty="0">
                <a:solidFill>
                  <a:schemeClr val="tx1"/>
                </a:solidFill>
              </a:rPr>
              <a:t>, null</a:t>
            </a:r>
            <a:r>
              <a:rPr lang="en-US" dirty="0">
                <a:solidFill>
                  <a:schemeClr val="bg1">
                    <a:lumMod val="65000"/>
                  </a:schemeClr>
                </a:solidFill>
              </a:rPr>
              <a:t>)</a:t>
            </a:r>
            <a:r>
              <a:rPr lang="en-US" dirty="0">
                <a:solidFill>
                  <a:schemeClr val="tx1"/>
                </a:solidFill>
              </a:rPr>
              <a:t>;</a:t>
            </a:r>
          </a:p>
          <a:p>
            <a:pPr>
              <a:lnSpc>
                <a:spcPct val="100000"/>
              </a:lnSpc>
            </a:pPr>
            <a:endParaRPr lang="en-IN" sz="800" dirty="0">
              <a:solidFill>
                <a:schemeClr val="tx1"/>
              </a:solidFill>
            </a:endParaRPr>
          </a:p>
          <a:p>
            <a:pPr>
              <a:lnSpc>
                <a:spcPct val="100000"/>
              </a:lnSpc>
            </a:pPr>
            <a:r>
              <a:rPr lang="en-IN" dirty="0"/>
              <a:t>SELECT </a:t>
            </a:r>
            <a:r>
              <a:rPr lang="en-IN" dirty="0">
                <a:solidFill>
                  <a:srgbClr val="A67F59"/>
                </a:solidFill>
                <a:cs typeface="+mn-cs"/>
              </a:rPr>
              <a:t>*</a:t>
            </a:r>
            <a:r>
              <a:rPr lang="en-IN" dirty="0"/>
              <a:t> FROM </a:t>
            </a:r>
            <a:r>
              <a:rPr lang="en-IN" dirty="0">
                <a:solidFill>
                  <a:schemeClr val="tx1"/>
                </a:solidFill>
              </a:rPr>
              <a:t>a</a:t>
            </a:r>
            <a:r>
              <a:rPr lang="en-IN" dirty="0"/>
              <a:t> WHERE </a:t>
            </a:r>
            <a:r>
              <a:rPr lang="en-IN" dirty="0">
                <a:solidFill>
                  <a:schemeClr val="tx1"/>
                </a:solidFill>
              </a:rPr>
              <a:t>c1 </a:t>
            </a:r>
            <a:r>
              <a:rPr lang="en-IN" dirty="0">
                <a:solidFill>
                  <a:schemeClr val="accent5">
                    <a:lumMod val="75000"/>
                  </a:schemeClr>
                </a:solidFill>
                <a:cs typeface="Arial" panose="020B0604020202020204" pitchFamily="34" charset="0"/>
              </a:rPr>
              <a:t>NOT IN</a:t>
            </a:r>
            <a:r>
              <a:rPr lang="en-IN" dirty="0">
                <a:solidFill>
                  <a:schemeClr val="bg1">
                    <a:lumMod val="65000"/>
                  </a:schemeClr>
                </a:solidFill>
              </a:rPr>
              <a:t>(</a:t>
            </a:r>
            <a:r>
              <a:rPr lang="en-IN" dirty="0"/>
              <a:t>SELECT </a:t>
            </a:r>
            <a:r>
              <a:rPr lang="en-IN" dirty="0">
                <a:solidFill>
                  <a:schemeClr val="tx1"/>
                </a:solidFill>
              </a:rPr>
              <a:t>c1</a:t>
            </a:r>
            <a:r>
              <a:rPr lang="en-IN" dirty="0"/>
              <a:t> FROM </a:t>
            </a:r>
            <a:r>
              <a:rPr lang="en-IN" dirty="0">
                <a:solidFill>
                  <a:schemeClr val="tx1"/>
                </a:solidFill>
              </a:rPr>
              <a:t>b</a:t>
            </a:r>
            <a:r>
              <a:rPr lang="en-IN" dirty="0"/>
              <a:t> </a:t>
            </a:r>
            <a:r>
              <a:rPr lang="en-IN" dirty="0">
                <a:solidFill>
                  <a:schemeClr val="bg1">
                    <a:lumMod val="65000"/>
                  </a:schemeClr>
                </a:solidFill>
              </a:rPr>
              <a:t>)</a:t>
            </a:r>
            <a:r>
              <a:rPr lang="en-IN" dirty="0">
                <a:solidFill>
                  <a:schemeClr val="tx1"/>
                </a:solidFill>
              </a:rPr>
              <a:t>; </a:t>
            </a:r>
          </a:p>
          <a:p>
            <a:pPr marL="0" indent="0">
              <a:lnSpc>
                <a:spcPct val="100000"/>
              </a:lnSpc>
              <a:buNone/>
            </a:pPr>
            <a:r>
              <a:rPr lang="en-IN" dirty="0">
                <a:solidFill>
                  <a:schemeClr val="tx1"/>
                </a:solidFill>
              </a:rPr>
              <a:t>       </a:t>
            </a:r>
            <a:r>
              <a:rPr lang="en-IN" b="1" dirty="0">
                <a:solidFill>
                  <a:schemeClr val="tx1"/>
                </a:solidFill>
              </a:rPr>
              <a:t>Empty set (0.00 sec)</a:t>
            </a:r>
          </a:p>
        </p:txBody>
      </p:sp>
      <p:sp>
        <p:nvSpPr>
          <p:cNvPr id="9" name="Rectangle 8">
            <a:extLst>
              <a:ext uri="{FF2B5EF4-FFF2-40B4-BE49-F238E27FC236}">
                <a16:creationId xmlns:a16="http://schemas.microsoft.com/office/drawing/2014/main" xmlns=""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graphicFrame>
        <p:nvGraphicFramePr>
          <p:cNvPr id="5" name="Table 6">
            <a:extLst>
              <a:ext uri="{FF2B5EF4-FFF2-40B4-BE49-F238E27FC236}">
                <a16:creationId xmlns:a16="http://schemas.microsoft.com/office/drawing/2014/main" xmlns="" id="{97CE403B-5BD6-4752-91F7-6DA0C1396628}"/>
              </a:ext>
            </a:extLst>
          </p:cNvPr>
          <p:cNvGraphicFramePr>
            <a:graphicFrameLocks noGrp="1"/>
          </p:cNvGraphicFramePr>
          <p:nvPr>
            <p:extLst>
              <p:ext uri="{D42A27DB-BD31-4B8C-83A1-F6EECF244321}">
                <p14:modId xmlns:p14="http://schemas.microsoft.com/office/powerpoint/2010/main" xmlns="" val="578647117"/>
              </p:ext>
            </p:extLst>
          </p:nvPr>
        </p:nvGraphicFramePr>
        <p:xfrm>
          <a:off x="302498" y="874399"/>
          <a:ext cx="2913182" cy="222504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xmlns="" val="1275589697"/>
                    </a:ext>
                  </a:extLst>
                </a:gridCol>
                <a:gridCol w="1456591">
                  <a:extLst>
                    <a:ext uri="{9D8B030D-6E8A-4147-A177-3AD203B41FA5}">
                      <a16:colId xmlns:a16="http://schemas.microsoft.com/office/drawing/2014/main" xmlns=""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xmlns="" val="94249462"/>
                  </a:ext>
                </a:extLst>
              </a:tr>
              <a:tr h="370840">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xmlns="" val="223410733"/>
                  </a:ext>
                </a:extLst>
              </a:tr>
              <a:tr h="370840">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xmlns="" val="2985258648"/>
                  </a:ext>
                </a:extLst>
              </a:tr>
              <a:tr h="370840">
                <a:tc>
                  <a:txBody>
                    <a:bodyPr/>
                    <a:lstStyle/>
                    <a:p>
                      <a:pPr algn="ctr"/>
                      <a:r>
                        <a:rPr lang="en-US" dirty="0"/>
                        <a:t>3</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xmlns="" val="3785684035"/>
                  </a:ext>
                </a:extLst>
              </a:tr>
              <a:tr h="370840">
                <a:tc>
                  <a:txBody>
                    <a:bodyPr/>
                    <a:lstStyle/>
                    <a:p>
                      <a:pPr algn="ctr"/>
                      <a:r>
                        <a:rPr lang="en-US" dirty="0"/>
                        <a:t>4</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xmlns="" val="3009458250"/>
                  </a:ext>
                </a:extLst>
              </a:tr>
              <a:tr h="370840">
                <a:tc>
                  <a:txBody>
                    <a:bodyPr/>
                    <a:lstStyle/>
                    <a:p>
                      <a:pPr algn="ctr"/>
                      <a:r>
                        <a:rPr lang="en-US" dirty="0"/>
                        <a:t>5</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xmlns="" val="2021776548"/>
                  </a:ext>
                </a:extLst>
              </a:tr>
            </a:tbl>
          </a:graphicData>
        </a:graphic>
      </p:graphicFrame>
      <p:graphicFrame>
        <p:nvGraphicFramePr>
          <p:cNvPr id="10" name="Table 6">
            <a:extLst>
              <a:ext uri="{FF2B5EF4-FFF2-40B4-BE49-F238E27FC236}">
                <a16:creationId xmlns:a16="http://schemas.microsoft.com/office/drawing/2014/main" xmlns="" id="{C1A85F8A-F42F-4EEA-93B4-6208BF2633DD}"/>
              </a:ext>
            </a:extLst>
          </p:cNvPr>
          <p:cNvGraphicFramePr>
            <a:graphicFrameLocks noGrp="1"/>
          </p:cNvGraphicFramePr>
          <p:nvPr>
            <p:extLst>
              <p:ext uri="{D42A27DB-BD31-4B8C-83A1-F6EECF244321}">
                <p14:modId xmlns:p14="http://schemas.microsoft.com/office/powerpoint/2010/main" xmlns="" val="925659118"/>
              </p:ext>
            </p:extLst>
          </p:nvPr>
        </p:nvGraphicFramePr>
        <p:xfrm>
          <a:off x="4135527" y="874399"/>
          <a:ext cx="2913182" cy="1483360"/>
        </p:xfrm>
        <a:graphic>
          <a:graphicData uri="http://schemas.openxmlformats.org/drawingml/2006/table">
            <a:tbl>
              <a:tblPr firstRow="1" bandRow="1">
                <a:tableStyleId>{5940675A-B579-460E-94D1-54222C63F5DA}</a:tableStyleId>
              </a:tblPr>
              <a:tblGrid>
                <a:gridCol w="1456591">
                  <a:extLst>
                    <a:ext uri="{9D8B030D-6E8A-4147-A177-3AD203B41FA5}">
                      <a16:colId xmlns:a16="http://schemas.microsoft.com/office/drawing/2014/main" xmlns="" val="1275589697"/>
                    </a:ext>
                  </a:extLst>
                </a:gridCol>
                <a:gridCol w="1456591">
                  <a:extLst>
                    <a:ext uri="{9D8B030D-6E8A-4147-A177-3AD203B41FA5}">
                      <a16:colId xmlns:a16="http://schemas.microsoft.com/office/drawing/2014/main" xmlns="" val="3619041846"/>
                    </a:ext>
                  </a:extLst>
                </a:gridCol>
              </a:tblGrid>
              <a:tr h="370840">
                <a:tc>
                  <a:txBody>
                    <a:bodyPr/>
                    <a:lstStyle/>
                    <a:p>
                      <a:pPr algn="ctr"/>
                      <a:r>
                        <a:rPr lang="en-US" b="1" dirty="0"/>
                        <a:t>c1</a:t>
                      </a:r>
                      <a:endParaRPr lang="en-IN" b="1" dirty="0"/>
                    </a:p>
                  </a:txBody>
                  <a:tcPr/>
                </a:tc>
                <a:tc>
                  <a:txBody>
                    <a:bodyPr/>
                    <a:lstStyle/>
                    <a:p>
                      <a:pPr algn="ctr"/>
                      <a:r>
                        <a:rPr lang="en-US" b="1" dirty="0"/>
                        <a:t>c2</a:t>
                      </a:r>
                      <a:endParaRPr lang="en-IN" b="1" dirty="0"/>
                    </a:p>
                  </a:txBody>
                  <a:tcPr/>
                </a:tc>
                <a:extLst>
                  <a:ext uri="{0D108BD9-81ED-4DB2-BD59-A6C34878D82A}">
                    <a16:rowId xmlns:a16="http://schemas.microsoft.com/office/drawing/2014/main" xmlns="" val="94249462"/>
                  </a:ext>
                </a:extLst>
              </a:tr>
              <a:tr h="370840">
                <a:tc>
                  <a:txBody>
                    <a:bodyPr/>
                    <a:lstStyle/>
                    <a:p>
                      <a:pPr algn="ctr"/>
                      <a:r>
                        <a:rPr lang="en-US" dirty="0"/>
                        <a:t>1</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xmlns="" val="223410733"/>
                  </a:ext>
                </a:extLst>
              </a:tr>
              <a:tr h="370840">
                <a:tc>
                  <a:txBody>
                    <a:bodyPr/>
                    <a:lstStyle/>
                    <a:p>
                      <a:pPr algn="ctr"/>
                      <a:r>
                        <a:rPr lang="en-US" dirty="0"/>
                        <a:t>NULL</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xmlns="" val="2985258648"/>
                  </a:ext>
                </a:extLst>
              </a:tr>
              <a:tr h="370840">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xmlns="" val="3785684035"/>
                  </a:ext>
                </a:extLst>
              </a:tr>
            </a:tbl>
          </a:graphicData>
        </a:graphic>
      </p:graphicFrame>
      <p:sp>
        <p:nvSpPr>
          <p:cNvPr id="12" name="TextBox 11">
            <a:extLst>
              <a:ext uri="{FF2B5EF4-FFF2-40B4-BE49-F238E27FC236}">
                <a16:creationId xmlns:a16="http://schemas.microsoft.com/office/drawing/2014/main" xmlns="" id="{7D7D3FAE-FBE2-48D3-8B00-59375CB46FB1}"/>
              </a:ext>
            </a:extLst>
          </p:cNvPr>
          <p:cNvSpPr txBox="1"/>
          <p:nvPr/>
        </p:nvSpPr>
        <p:spPr>
          <a:xfrm>
            <a:off x="374665" y="5085184"/>
            <a:ext cx="8492302" cy="646331"/>
          </a:xfrm>
          <a:prstGeom prst="rect">
            <a:avLst/>
          </a:prstGeom>
          <a:noFill/>
        </p:spPr>
        <p:txBody>
          <a:bodyPr wrap="square">
            <a:spAutoFit/>
          </a:bodyPr>
          <a:lstStyle/>
          <a:p>
            <a:r>
              <a:rPr lang="en-US" b="0" i="0" dirty="0">
                <a:solidFill>
                  <a:srgbClr val="000000"/>
                </a:solidFill>
                <a:effectLst/>
                <a:latin typeface="Liberation Mono"/>
              </a:rPr>
              <a:t>"</a:t>
            </a:r>
            <a:r>
              <a:rPr lang="en-US" dirty="0">
                <a:latin typeface="Liberation Mono"/>
                <a:cs typeface="Times New Roman" panose="02020603050405020304" pitchFamily="18" charset="0"/>
              </a:rPr>
              <a:t>color</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NOT</a:t>
            </a:r>
            <a:r>
              <a:rPr lang="en-US" b="0" i="0" dirty="0">
                <a:solidFill>
                  <a:srgbClr val="006FE0"/>
                </a:solidFill>
                <a:effectLst/>
                <a:latin typeface="Liberation Mono"/>
              </a:rPr>
              <a:t> </a:t>
            </a:r>
            <a:r>
              <a:rPr lang="en-US" b="0" i="0" dirty="0">
                <a:solidFill>
                  <a:srgbClr val="3215EB"/>
                </a:solidFill>
                <a:effectLst/>
                <a:latin typeface="Liberation Mono"/>
              </a:rPr>
              <a:t>IN</a:t>
            </a:r>
            <a:r>
              <a:rPr lang="en-US" b="0" i="0" dirty="0">
                <a:solidFill>
                  <a:srgbClr val="006FE0"/>
                </a:solidFill>
                <a:effectLst/>
                <a:latin typeface="Liberation Mono"/>
              </a:rPr>
              <a:t> </a:t>
            </a:r>
            <a:r>
              <a:rPr lang="en-US" b="0" i="0" dirty="0">
                <a:solidFill>
                  <a:srgbClr val="333333"/>
                </a:solidFill>
                <a:effectLst/>
                <a:latin typeface="Liberation Mono"/>
              </a:rPr>
              <a:t>(</a:t>
            </a:r>
            <a:r>
              <a:rPr lang="en-US" dirty="0">
                <a:latin typeface="Liberation Mono"/>
                <a:cs typeface="Times New Roman" panose="02020603050405020304" pitchFamily="18" charset="0"/>
              </a:rPr>
              <a:t>Red</a:t>
            </a:r>
            <a:r>
              <a:rPr lang="en-US" b="0" i="0" dirty="0">
                <a:solidFill>
                  <a:srgbClr val="333333"/>
                </a:solidFill>
                <a:effectLst/>
                <a:latin typeface="Liberation Mono"/>
              </a:rPr>
              <a:t>,</a:t>
            </a:r>
            <a:r>
              <a:rPr lang="en-US" b="0" i="0" dirty="0">
                <a:solidFill>
                  <a:srgbClr val="006FE0"/>
                </a:solidFill>
                <a:effectLst/>
                <a:latin typeface="Liberation Mono"/>
              </a:rPr>
              <a:t> </a:t>
            </a:r>
            <a:r>
              <a:rPr lang="en-US" dirty="0">
                <a:latin typeface="Liberation Mono"/>
                <a:cs typeface="Times New Roman" panose="02020603050405020304" pitchFamily="18" charset="0"/>
              </a:rPr>
              <a:t>Blue</a:t>
            </a:r>
            <a:r>
              <a:rPr lang="en-US" b="0" i="0" dirty="0">
                <a:solidFill>
                  <a:srgbClr val="333333"/>
                </a:solidFill>
                <a:effectLst/>
                <a:latin typeface="Liberation Mono"/>
              </a:rPr>
              <a:t>,</a:t>
            </a:r>
            <a:r>
              <a:rPr lang="en-US" b="0" i="0" dirty="0">
                <a:solidFill>
                  <a:srgbClr val="006FE0"/>
                </a:solidFill>
                <a:effectLst/>
                <a:latin typeface="Liberation Mono"/>
              </a:rPr>
              <a:t> </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p>
          <a:p>
            <a:r>
              <a:rPr lang="en-US" b="0" i="0" dirty="0">
                <a:solidFill>
                  <a:srgbClr val="000000"/>
                </a:solidFill>
                <a:effectLst/>
                <a:latin typeface="Liberation Mono"/>
              </a:rPr>
              <a:t>"</a:t>
            </a:r>
            <a:r>
              <a:rPr lang="en-US" dirty="0">
                <a:solidFill>
                  <a:srgbClr val="0077AA"/>
                </a:solidFill>
                <a:latin typeface="Liberation Mono"/>
                <a:cs typeface="Times New Roman" panose="02020603050405020304" pitchFamily="18" charset="0"/>
              </a:rPr>
              <a:t>NOT</a:t>
            </a:r>
            <a:r>
              <a:rPr lang="en-US" b="0" i="0" dirty="0">
                <a:solidFill>
                  <a:srgbClr val="333333"/>
                </a:solidFill>
                <a:effectLst/>
                <a:latin typeface="Liberation Mono"/>
              </a:rPr>
              <a:t>(</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Red</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Times New Roman" panose="02020603050405020304" pitchFamily="18" charset="0"/>
              </a:rPr>
              <a:t>Blue</a:t>
            </a:r>
            <a:r>
              <a:rPr lang="en-US" b="0" i="0" dirty="0">
                <a:solidFill>
                  <a:srgbClr val="006FE0"/>
                </a:solidFill>
                <a:effectLst/>
                <a:latin typeface="Liberation Mono"/>
              </a:rPr>
              <a:t> </a:t>
            </a:r>
            <a:r>
              <a:rPr lang="en-US" dirty="0">
                <a:solidFill>
                  <a:srgbClr val="0077AA"/>
                </a:solidFill>
                <a:latin typeface="Liberation Mono"/>
                <a:cs typeface="Times New Roman" panose="02020603050405020304" pitchFamily="18" charset="0"/>
              </a:rPr>
              <a:t>OR</a:t>
            </a:r>
            <a:r>
              <a:rPr lang="en-US" b="0" i="0" dirty="0">
                <a:solidFill>
                  <a:srgbClr val="006FE0"/>
                </a:solidFill>
                <a:effectLst/>
                <a:latin typeface="Liberation Mono"/>
              </a:rPr>
              <a:t> </a:t>
            </a:r>
            <a:r>
              <a:rPr lang="en-US" dirty="0">
                <a:latin typeface="Liberation Mono"/>
                <a:cs typeface="Times New Roman" panose="02020603050405020304" pitchFamily="18" charset="0"/>
              </a:rPr>
              <a:t>color</a:t>
            </a:r>
            <a:r>
              <a:rPr lang="en-US" dirty="0">
                <a:solidFill>
                  <a:schemeClr val="accent5">
                    <a:lumMod val="75000"/>
                  </a:schemeClr>
                </a:solidFill>
                <a:latin typeface="Liberation Mono"/>
                <a:cs typeface="Arial" panose="020B0604020202020204" pitchFamily="34" charset="0"/>
              </a:rPr>
              <a:t>=</a:t>
            </a:r>
            <a:r>
              <a:rPr lang="en-US" b="0" i="0" dirty="0">
                <a:solidFill>
                  <a:srgbClr val="3215EB"/>
                </a:solidFill>
                <a:effectLst/>
                <a:latin typeface="Liberation Mono"/>
              </a:rPr>
              <a:t>NULL</a:t>
            </a:r>
            <a:r>
              <a:rPr lang="en-US" b="0" i="0" dirty="0">
                <a:solidFill>
                  <a:srgbClr val="333333"/>
                </a:solidFill>
                <a:effectLst/>
                <a:latin typeface="Liberation Mono"/>
              </a:rPr>
              <a:t>)</a:t>
            </a:r>
            <a:r>
              <a:rPr lang="en-US" b="0" i="0" dirty="0">
                <a:solidFill>
                  <a:srgbClr val="000000"/>
                </a:solidFill>
                <a:effectLst/>
                <a:latin typeface="Liberation Mono"/>
              </a:rPr>
              <a:t>"</a:t>
            </a:r>
            <a:endParaRPr lang="en-IN" dirty="0">
              <a:latin typeface="Liberation Mono"/>
            </a:endParaRPr>
          </a:p>
        </p:txBody>
      </p:sp>
    </p:spTree>
    <p:extLst>
      <p:ext uri="{BB962C8B-B14F-4D97-AF65-F5344CB8AC3E}">
        <p14:creationId xmlns:p14="http://schemas.microsoft.com/office/powerpoint/2010/main" xmlns="" val="16520071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76ACC2D-8426-4B9D-8469-E36B7173816A}"/>
              </a:ext>
            </a:extLst>
          </p:cNvPr>
          <p:cNvSpPr/>
          <p:nvPr/>
        </p:nvSpPr>
        <p:spPr>
          <a:xfrm>
            <a:off x="191344" y="1340768"/>
            <a:ext cx="11881318"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xmlns=""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AB634BED-CAC5-476F-85C4-5A53E7113975}"/>
              </a:ext>
            </a:extLst>
          </p:cNvPr>
          <p:cNvSpPr/>
          <p:nvPr/>
        </p:nvSpPr>
        <p:spPr>
          <a:xfrm>
            <a:off x="374665" y="32229"/>
            <a:ext cx="11305256" cy="127727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left side of the IN() predicate, the row constructor contains only column references.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A1E84346-D9F6-41DD-96E7-D61C1486EA86}"/>
              </a:ext>
            </a:extLst>
          </p:cNvPr>
          <p:cNvSpPr txBox="1"/>
          <p:nvPr/>
        </p:nvSpPr>
        <p:spPr>
          <a:xfrm>
            <a:off x="191344" y="1761474"/>
            <a:ext cx="11881319" cy="5173852"/>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False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rgbClr val="990055"/>
                </a:solidFill>
                <a:cs typeface="+mn-cs"/>
              </a:rPr>
              <a:t>1</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10</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7788</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chemeClr val="tx1"/>
                </a:solidFill>
              </a:rPr>
              <a:t>empno, mgr</a:t>
            </a:r>
            <a:r>
              <a:rPr lang="en-IN" dirty="0">
                <a:solidFill>
                  <a:schemeClr val="bg1">
                    <a:lumMod val="65000"/>
                  </a:schemeClr>
                </a:solidFill>
              </a:rPr>
              <a:t>)</a:t>
            </a:r>
            <a:r>
              <a:rPr lang="en-IN" dirty="0">
                <a:solidFill>
                  <a:schemeClr val="tx1"/>
                </a:solidFill>
              </a:rPr>
              <a:t>;   </a:t>
            </a:r>
            <a:r>
              <a:rPr lang="en-IN" dirty="0">
                <a:solidFill>
                  <a:srgbClr val="FD8603"/>
                </a:solidFill>
                <a:sym typeface="Wingdings" panose="05000000000000000000" pitchFamily="2" charset="2"/>
              </a:rPr>
              <a:t></a:t>
            </a:r>
            <a:endParaRPr lang="en-IN" b="1" dirty="0">
              <a:solidFill>
                <a:srgbClr val="FD8603"/>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990055"/>
                </a:solidFill>
                <a:cs typeface="+mn-cs"/>
              </a:rPr>
              <a:t>1</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 </a:t>
            </a:r>
            <a:r>
              <a:rPr lang="en-IN" dirty="0">
                <a:solidFill>
                  <a:schemeClr val="accent4">
                    <a:lumMod val="50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OR</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a:t>
            </a:r>
            <a:r>
              <a:rPr lang="en-IN" dirty="0">
                <a:solidFill>
                  <a:schemeClr val="accent5">
                    <a:lumMod val="75000"/>
                  </a:schemeClr>
                </a:solidFill>
                <a:cs typeface="Arial" panose="020B0604020202020204" pitchFamily="34" charset="0"/>
              </a:rPr>
              <a:t>IN</a:t>
            </a:r>
            <a:r>
              <a:rPr lang="en-IN" dirty="0">
                <a:solidFill>
                  <a:schemeClr val="tx1"/>
                </a:solidFill>
              </a:rPr>
              <a:t> </a:t>
            </a:r>
            <a:r>
              <a:rPr lang="en-IN" dirty="0">
                <a:solidFill>
                  <a:schemeClr val="bg1">
                    <a:lumMod val="65000"/>
                  </a:schemeClr>
                </a:solidFill>
              </a:rPr>
              <a:t>(</a:t>
            </a:r>
            <a:r>
              <a:rPr lang="en-IN" dirty="0">
                <a:solidFill>
                  <a:srgbClr val="990055"/>
                </a:solidFill>
                <a:cs typeface="+mn-cs"/>
              </a:rPr>
              <a:t>10</a:t>
            </a:r>
            <a:r>
              <a:rPr lang="en-IN" dirty="0">
                <a:solidFill>
                  <a:schemeClr val="tx1"/>
                </a:solidFill>
              </a:rPr>
              <a:t>, </a:t>
            </a:r>
            <a:r>
              <a:rPr lang="en-IN" dirty="0">
                <a:solidFill>
                  <a:srgbClr val="990055"/>
                </a:solidFill>
                <a:cs typeface="+mn-cs"/>
              </a:rPr>
              <a:t>20</a:t>
            </a:r>
            <a:r>
              <a:rPr lang="en-IN" dirty="0">
                <a:solidFill>
                  <a:schemeClr val="bg1">
                    <a:lumMod val="65000"/>
                  </a:schemeClr>
                </a:solidFill>
              </a:rPr>
              <a:t>)</a:t>
            </a:r>
            <a:r>
              <a:rPr lang="en-IN" dirty="0">
                <a:solidFill>
                  <a:schemeClr val="tx1"/>
                </a:solidFill>
              </a:rPr>
              <a:t> </a:t>
            </a:r>
            <a:r>
              <a:rPr lang="en-IN" dirty="0">
                <a:solidFill>
                  <a:srgbClr val="DD4A68"/>
                </a:solidFill>
                <a:cs typeface="+mn-cs"/>
              </a:rPr>
              <a:t>AND</a:t>
            </a:r>
            <a:r>
              <a:rPr lang="en-IN" dirty="0">
                <a:solidFill>
                  <a:schemeClr val="tx1"/>
                </a:solidFill>
              </a:rPr>
              <a:t> </a:t>
            </a:r>
            <a:r>
              <a:rPr lang="en-IN" dirty="0">
                <a:solidFill>
                  <a:schemeClr val="accent4">
                    <a:lumMod val="50000"/>
                  </a:schemeClr>
                </a:solidFill>
                <a:cs typeface="+mn-cs"/>
              </a:rPr>
              <a:t>True</a:t>
            </a:r>
            <a:r>
              <a:rPr lang="en-IN"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a:t>
            </a:r>
            <a:r>
              <a:rPr lang="en-US" dirty="0">
                <a:solidFill>
                  <a:schemeClr val="bg1">
                    <a:lumMod val="65000"/>
                  </a:schemeClr>
                </a:solidFill>
              </a:rPr>
              <a:t>)</a:t>
            </a:r>
            <a:r>
              <a:rPr lang="en-US" dirty="0">
                <a:solidFill>
                  <a:schemeClr val="tx1"/>
                </a:solidFill>
              </a:rPr>
              <a:t>;</a:t>
            </a: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SELECT</a:t>
            </a:r>
            <a:r>
              <a:rPr lang="en-US" dirty="0">
                <a:solidFill>
                  <a:schemeClr val="tx1"/>
                </a:solidFill>
              </a:rPr>
              <a:t> deptno </a:t>
            </a:r>
            <a:r>
              <a:rPr lang="en-US" dirty="0"/>
              <a:t>FROM</a:t>
            </a:r>
            <a:r>
              <a:rPr lang="en-US" dirty="0">
                <a:solidFill>
                  <a:schemeClr val="tx1"/>
                </a:solidFill>
              </a:rPr>
              <a:t> dept </a:t>
            </a:r>
            <a:r>
              <a:rPr lang="en-US" dirty="0"/>
              <a:t>WHERE</a:t>
            </a:r>
            <a:r>
              <a:rPr lang="en-US" dirty="0">
                <a:solidFill>
                  <a:schemeClr val="tx1"/>
                </a:solidFill>
              </a:rPr>
              <a:t> dname=</a:t>
            </a:r>
            <a:r>
              <a:rPr lang="en-US" dirty="0">
                <a:solidFill>
                  <a:srgbClr val="669900"/>
                </a:solidFill>
                <a:cs typeface="+mn-cs"/>
              </a:rPr>
              <a:t>'accounting'</a:t>
            </a:r>
            <a:r>
              <a:rPr lang="en-US" dirty="0">
                <a:solidFill>
                  <a:schemeClr val="bg1">
                    <a:lumMod val="65000"/>
                  </a:schemeClr>
                </a:solidFill>
              </a:rPr>
              <a:t>)</a:t>
            </a:r>
            <a:r>
              <a:rPr lang="en-US" dirty="0">
                <a:solidFill>
                  <a:schemeClr val="tx1"/>
                </a:solidFill>
              </a:rPr>
              <a:t>;</a:t>
            </a:r>
            <a:endParaRPr lang="en-IN" dirty="0">
              <a:solidFill>
                <a:schemeClr val="tx1"/>
              </a:solidFill>
            </a:endParaRPr>
          </a:p>
          <a:p>
            <a:r>
              <a:rPr lang="en-US" dirty="0"/>
              <a:t>SELECT</a:t>
            </a:r>
            <a:r>
              <a:rPr lang="en-US" dirty="0">
                <a:solidFill>
                  <a:schemeClr val="tx1"/>
                </a:solidFill>
              </a:rPr>
              <a:t> </a:t>
            </a:r>
            <a:r>
              <a:rPr lang="en-US" dirty="0">
                <a:solidFill>
                  <a:srgbClr val="A67F59"/>
                </a:solidFill>
                <a:cs typeface="+mn-cs"/>
              </a:rPr>
              <a:t>*</a:t>
            </a:r>
            <a:r>
              <a:rPr lang="en-US" dirty="0">
                <a:solidFill>
                  <a:schemeClr val="tx1"/>
                </a:solidFill>
              </a:rPr>
              <a:t> </a:t>
            </a:r>
            <a:r>
              <a:rPr lang="en-US" dirty="0"/>
              <a:t>FROM</a:t>
            </a:r>
            <a:r>
              <a:rPr lang="en-US" dirty="0">
                <a:solidFill>
                  <a:schemeClr val="tx1"/>
                </a:solidFill>
              </a:rPr>
              <a:t> emp </a:t>
            </a:r>
            <a:r>
              <a:rPr lang="en-US" dirty="0"/>
              <a:t>WHERE</a:t>
            </a:r>
            <a:r>
              <a:rPr lang="en-US" dirty="0">
                <a:solidFill>
                  <a:schemeClr val="tx1"/>
                </a:solidFill>
              </a:rPr>
              <a:t> deptno </a:t>
            </a:r>
            <a:r>
              <a:rPr lang="en-US" dirty="0">
                <a:solidFill>
                  <a:schemeClr val="accent5">
                    <a:lumMod val="75000"/>
                  </a:schemeClr>
                </a:solidFill>
                <a:cs typeface="Arial" panose="020B0604020202020204" pitchFamily="34" charset="0"/>
              </a:rPr>
              <a:t>IN</a:t>
            </a:r>
            <a:r>
              <a:rPr lang="en-US" dirty="0">
                <a:solidFill>
                  <a:schemeClr val="tx1"/>
                </a:solidFill>
              </a:rPr>
              <a:t> </a:t>
            </a:r>
            <a:r>
              <a:rPr lang="en-US" dirty="0">
                <a:solidFill>
                  <a:schemeClr val="bg1">
                    <a:lumMod val="65000"/>
                  </a:schemeClr>
                </a:solidFill>
              </a:rPr>
              <a:t>(</a:t>
            </a:r>
            <a:r>
              <a:rPr lang="en-US" dirty="0"/>
              <a:t>TABLE</a:t>
            </a:r>
            <a:r>
              <a:rPr lang="en-US" dirty="0">
                <a:solidFill>
                  <a:schemeClr val="tx1"/>
                </a:solidFill>
              </a:rPr>
              <a:t> deptno); </a:t>
            </a:r>
            <a:r>
              <a:rPr lang="en-US" dirty="0">
                <a:solidFill>
                  <a:srgbClr val="FF0000"/>
                </a:solidFill>
                <a:cs typeface="+mn-cs"/>
              </a:rPr>
              <a:t># ERROR 1241 (21000): Operand should contain 1 column(s)</a:t>
            </a:r>
            <a:endParaRPr lang="en-IN" dirty="0">
              <a:solidFill>
                <a:srgbClr val="FF0000"/>
              </a:solidFill>
              <a:cs typeface="+mn-cs"/>
            </a:endParaRPr>
          </a:p>
        </p:txBody>
      </p:sp>
      <p:sp>
        <p:nvSpPr>
          <p:cNvPr id="9" name="Rectangle 8">
            <a:extLst>
              <a:ext uri="{FF2B5EF4-FFF2-40B4-BE49-F238E27FC236}">
                <a16:creationId xmlns:a16="http://schemas.microsoft.com/office/drawing/2014/main" xmlns="" id="{E2DB4D9C-3543-45FC-BACF-F85105A6E59F}"/>
              </a:ext>
            </a:extLst>
          </p:cNvPr>
          <p:cNvSpPr/>
          <p:nvPr/>
        </p:nvSpPr>
        <p:spPr>
          <a:xfrm>
            <a:off x="1548000" y="0"/>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41221111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xmlns="" id="{53240AC3-BC05-4B3A-B03F-9624945E97DF}"/>
              </a:ext>
            </a:extLst>
          </p:cNvPr>
          <p:cNvSpPr txBox="1"/>
          <p:nvPr/>
        </p:nvSpPr>
        <p:spPr>
          <a:xfrm>
            <a:off x="1109446" y="3212976"/>
            <a:ext cx="9973108" cy="400110"/>
          </a:xfrm>
          <a:prstGeom prst="rect">
            <a:avLst/>
          </a:prstGeom>
          <a:noFill/>
        </p:spPr>
        <p:txBody>
          <a:bodyPr wrap="square">
            <a:spAutoFit/>
          </a:bodyPr>
          <a:lstStyle/>
          <a:p>
            <a:r>
              <a:rPr lang="en-US" sz="2000" dirty="0">
                <a:latin typeface="Palatino Linotype" panose="02040502050505030304" pitchFamily="18" charset="0"/>
              </a:rPr>
              <a:t>The BETWEEN operator is a logical operator that allows you to specify a range to test.</a:t>
            </a:r>
            <a:endParaRPr lang="en-IN" sz="2000" dirty="0">
              <a:latin typeface="Palatino Linotype" panose="02040502050505030304" pitchFamily="18" charset="0"/>
            </a:endParaRPr>
          </a:p>
        </p:txBody>
      </p:sp>
      <p:grpSp>
        <p:nvGrpSpPr>
          <p:cNvPr id="6" name="Group 5">
            <a:extLst>
              <a:ext uri="{FF2B5EF4-FFF2-40B4-BE49-F238E27FC236}">
                <a16:creationId xmlns:a16="http://schemas.microsoft.com/office/drawing/2014/main" xmlns="" id="{2FB66BBF-3166-4C89-AB45-C415906A8178}"/>
              </a:ext>
            </a:extLst>
          </p:cNvPr>
          <p:cNvGrpSpPr/>
          <p:nvPr/>
        </p:nvGrpSpPr>
        <p:grpSpPr>
          <a:xfrm>
            <a:off x="844498" y="259200"/>
            <a:ext cx="10539515" cy="1502780"/>
            <a:chOff x="844498" y="423911"/>
            <a:chExt cx="10539515" cy="1502780"/>
          </a:xfrm>
        </p:grpSpPr>
        <p:grpSp>
          <p:nvGrpSpPr>
            <p:cNvPr id="23" name="Group 22">
              <a:extLst>
                <a:ext uri="{FF2B5EF4-FFF2-40B4-BE49-F238E27FC236}">
                  <a16:creationId xmlns:a16="http://schemas.microsoft.com/office/drawing/2014/main" xmlns="" id="{103B31F0-6F85-4E7D-9DCA-A3DCAA68A6C6}"/>
                </a:ext>
              </a:extLst>
            </p:cNvPr>
            <p:cNvGrpSpPr/>
            <p:nvPr/>
          </p:nvGrpSpPr>
          <p:grpSpPr>
            <a:xfrm>
              <a:off x="844498" y="423911"/>
              <a:ext cx="10539515" cy="1502780"/>
              <a:chOff x="695400" y="1745011"/>
              <a:chExt cx="10539515" cy="1502780"/>
            </a:xfrm>
          </p:grpSpPr>
          <p:grpSp>
            <p:nvGrpSpPr>
              <p:cNvPr id="24" name="Group 23">
                <a:extLst>
                  <a:ext uri="{FF2B5EF4-FFF2-40B4-BE49-F238E27FC236}">
                    <a16:creationId xmlns:a16="http://schemas.microsoft.com/office/drawing/2014/main" xmlns="" id="{0DC1A97C-7497-4B13-BB40-E8F0F6FA3696}"/>
                  </a:ext>
                </a:extLst>
              </p:cNvPr>
              <p:cNvGrpSpPr/>
              <p:nvPr/>
            </p:nvGrpSpPr>
            <p:grpSpPr>
              <a:xfrm>
                <a:off x="695400" y="1835990"/>
                <a:ext cx="8952150" cy="1329934"/>
                <a:chOff x="267703" y="1600839"/>
                <a:chExt cx="8952150" cy="1329934"/>
              </a:xfrm>
            </p:grpSpPr>
            <p:grpSp>
              <p:nvGrpSpPr>
                <p:cNvPr id="27" name="Group 26">
                  <a:extLst>
                    <a:ext uri="{FF2B5EF4-FFF2-40B4-BE49-F238E27FC236}">
                      <a16:creationId xmlns:a16="http://schemas.microsoft.com/office/drawing/2014/main" xmlns="" id="{0CD241A4-EE57-4899-8CBA-158B1FEDE56C}"/>
                    </a:ext>
                  </a:extLst>
                </p:cNvPr>
                <p:cNvGrpSpPr/>
                <p:nvPr/>
              </p:nvGrpSpPr>
              <p:grpSpPr>
                <a:xfrm>
                  <a:off x="1651832" y="1600839"/>
                  <a:ext cx="7568021" cy="1329934"/>
                  <a:chOff x="31591" y="1556792"/>
                  <a:chExt cx="7568021" cy="1329934"/>
                </a:xfrm>
              </p:grpSpPr>
              <p:grpSp>
                <p:nvGrpSpPr>
                  <p:cNvPr id="34" name="Group 33">
                    <a:extLst>
                      <a:ext uri="{FF2B5EF4-FFF2-40B4-BE49-F238E27FC236}">
                        <a16:creationId xmlns:a16="http://schemas.microsoft.com/office/drawing/2014/main" xmlns="" id="{6CD2C038-9662-458F-A7FA-C7E3651FD30E}"/>
                      </a:ext>
                    </a:extLst>
                  </p:cNvPr>
                  <p:cNvGrpSpPr/>
                  <p:nvPr/>
                </p:nvGrpSpPr>
                <p:grpSpPr>
                  <a:xfrm>
                    <a:off x="669977" y="1556792"/>
                    <a:ext cx="2736304" cy="1329934"/>
                    <a:chOff x="669977" y="1556792"/>
                    <a:chExt cx="2736304" cy="1329934"/>
                  </a:xfrm>
                </p:grpSpPr>
                <p:sp>
                  <p:nvSpPr>
                    <p:cNvPr id="38" name="Rectangle 37">
                      <a:extLst>
                        <a:ext uri="{FF2B5EF4-FFF2-40B4-BE49-F238E27FC236}">
                          <a16:creationId xmlns:a16="http://schemas.microsoft.com/office/drawing/2014/main" xmlns="" id="{A92DF07E-2893-4708-8D5F-B3C8448DDDC0}"/>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xmlns="" id="{DEF7CA78-B077-45E9-9B3F-58438BA29B6C}"/>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40" name="TextBox 39">
                      <a:extLst>
                        <a:ext uri="{FF2B5EF4-FFF2-40B4-BE49-F238E27FC236}">
                          <a16:creationId xmlns:a16="http://schemas.microsoft.com/office/drawing/2014/main" xmlns="" id="{599DC989-595C-4474-B3CF-3B60322EFC64}"/>
                        </a:ext>
                      </a:extLst>
                    </p:cNvPr>
                    <p:cNvSpPr txBox="1"/>
                    <p:nvPr/>
                  </p:nvSpPr>
                  <p:spPr>
                    <a:xfrm>
                      <a:off x="689275" y="2178840"/>
                      <a:ext cx="271700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t>
                      </a:r>
                      <a:r>
                        <a:rPr lang="en-IN" sz="2000" dirty="0">
                          <a:solidFill>
                            <a:schemeClr val="accent5">
                              <a:lumMod val="75000"/>
                            </a:schemeClr>
                          </a:solidFill>
                          <a:latin typeface="Liberation Mono"/>
                          <a:cs typeface="Arial" panose="020B0604020202020204" pitchFamily="34" charset="0"/>
                        </a:rPr>
                        <a:t>and</a:t>
                      </a:r>
                      <a:r>
                        <a:rPr lang="en-IN" sz="2000" dirty="0">
                          <a:latin typeface="Liberation Mono"/>
                          <a:cs typeface="Arial" panose="020B0604020202020204" pitchFamily="34" charset="0"/>
                        </a:rPr>
                        <a:t> 3000</a:t>
                      </a:r>
                      <a:endParaRPr lang="en-IN" sz="2000" dirty="0"/>
                    </a:p>
                  </p:txBody>
                </p:sp>
              </p:grpSp>
              <p:sp>
                <p:nvSpPr>
                  <p:cNvPr id="35" name="Arrow: Right 34">
                    <a:extLst>
                      <a:ext uri="{FF2B5EF4-FFF2-40B4-BE49-F238E27FC236}">
                        <a16:creationId xmlns:a16="http://schemas.microsoft.com/office/drawing/2014/main" xmlns="" id="{A6F2A5AE-D4F1-4684-A31D-945F39AEF664}"/>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xmlns="" id="{7A457CF7-701C-4564-A2FD-88312731187A}"/>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xmlns="" id="{FFBA6EE0-2D0B-4F9D-B013-D6E235846498}"/>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lowchart: Magnetic Disk 27">
                  <a:extLst>
                    <a:ext uri="{FF2B5EF4-FFF2-40B4-BE49-F238E27FC236}">
                      <a16:creationId xmlns:a16="http://schemas.microsoft.com/office/drawing/2014/main" xmlns="" id="{998942FF-9206-4A2B-A495-022DE64419A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xmlns="" id="{BFC8E7F5-E12A-4ECB-855F-1C116F06A972}"/>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xmlns="" id="{BCECA22F-1B07-4CFC-83DF-1BF8BC67283C}"/>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3" name="TextBox 32">
                  <a:extLst>
                    <a:ext uri="{FF2B5EF4-FFF2-40B4-BE49-F238E27FC236}">
                      <a16:creationId xmlns:a16="http://schemas.microsoft.com/office/drawing/2014/main" xmlns="" id="{50EC0E66-6258-493B-99CC-6637A8EF0B95}"/>
                    </a:ext>
                  </a:extLst>
                </p:cNvPr>
                <p:cNvSpPr txBox="1"/>
                <p:nvPr/>
              </p:nvSpPr>
              <p:spPr>
                <a:xfrm>
                  <a:off x="5834222" y="2229960"/>
                  <a:ext cx="2689870"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25" name="Oval 24">
                <a:extLst>
                  <a:ext uri="{FF2B5EF4-FFF2-40B4-BE49-F238E27FC236}">
                    <a16:creationId xmlns:a16="http://schemas.microsoft.com/office/drawing/2014/main" xmlns="" id="{CB32125E-D4A3-4818-8CB6-096BB52201E5}"/>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xmlns="" id="{ED68C28C-BD21-4449-9B68-BA7A3AD2674E}"/>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xmlns="" id="{F9B912CA-311E-4A40-9619-64C5FA6CBFBA}"/>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4" name="TextBox 3">
              <a:extLst>
                <a:ext uri="{FF2B5EF4-FFF2-40B4-BE49-F238E27FC236}">
                  <a16:creationId xmlns:a16="http://schemas.microsoft.com/office/drawing/2014/main" xmlns="" id="{793C4F22-7F7D-4BF8-BB24-60394E6B6EBA}"/>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9" name="TextBox 28">
            <a:extLst>
              <a:ext uri="{FF2B5EF4-FFF2-40B4-BE49-F238E27FC236}">
                <a16:creationId xmlns:a16="http://schemas.microsoft.com/office/drawing/2014/main" xmlns="" id="{BB4CD596-72FF-40C5-A6E3-25F48178439F}"/>
              </a:ext>
            </a:extLst>
          </p:cNvPr>
          <p:cNvSpPr txBox="1"/>
          <p:nvPr/>
        </p:nvSpPr>
        <p:spPr>
          <a:xfrm>
            <a:off x="28037" y="1772816"/>
            <a:ext cx="5878272"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BETWEEN</a:t>
            </a:r>
            <a:r>
              <a:rPr lang="en-US" sz="2200" b="0" i="0" dirty="0">
                <a:solidFill>
                  <a:srgbClr val="000000"/>
                </a:solidFill>
                <a:effectLst/>
                <a:latin typeface="Liberation Mono"/>
              </a:rPr>
              <a:t> </a:t>
            </a:r>
            <a:r>
              <a:rPr lang="en-US" sz="2200" b="0" i="1" dirty="0">
                <a:solidFill>
                  <a:srgbClr val="000000"/>
                </a:solidFill>
                <a:effectLst/>
                <a:latin typeface="Liberation Mono"/>
              </a:rPr>
              <a:t>expr1 </a:t>
            </a:r>
            <a:r>
              <a:rPr lang="en-US" sz="2200" dirty="0">
                <a:solidFill>
                  <a:srgbClr val="0077AA"/>
                </a:solidFill>
                <a:latin typeface="Liberation Mono"/>
              </a:rPr>
              <a:t>AND</a:t>
            </a:r>
            <a:r>
              <a:rPr lang="en-US" sz="2200" b="0" i="1" dirty="0">
                <a:solidFill>
                  <a:srgbClr val="000000"/>
                </a:solidFill>
                <a:effectLst/>
                <a:latin typeface="Liberation Mono"/>
              </a:rPr>
              <a:t> expr2</a:t>
            </a:r>
            <a:endParaRPr lang="en-IN" sz="2200" dirty="0"/>
          </a:p>
        </p:txBody>
      </p:sp>
    </p:spTree>
    <p:extLst>
      <p:ext uri="{BB962C8B-B14F-4D97-AF65-F5344CB8AC3E}">
        <p14:creationId xmlns:p14="http://schemas.microsoft.com/office/powerpoint/2010/main" xmlns="" val="30914314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628800"/>
            <a:ext cx="11305256" cy="1892826"/>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936" y="371703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984" y="6021288"/>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F45E72C2-1E9C-4CA3-B994-5D0F88413CC7}"/>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a:t>
            </a:r>
            <a:r>
              <a:rPr lang="en-US" sz="2000" dirty="0">
                <a:solidFill>
                  <a:schemeClr val="tx1">
                    <a:lumMod val="65000"/>
                    <a:lumOff val="35000"/>
                  </a:schemeClr>
                </a:solidFill>
                <a:latin typeface="Liberation Mono"/>
                <a:cs typeface="Arial" panose="020B0604020202020204" pitchFamily="34" charset="0"/>
              </a:rPr>
              <a:t>start</a:t>
            </a:r>
            <a:r>
              <a:rPr lang="en-US" sz="2000" dirty="0">
                <a:solidFill>
                  <a:schemeClr val="tx2"/>
                </a:solidFill>
                <a:latin typeface="Liberation Mono"/>
                <a:cs typeface="Arial" panose="020B0604020202020204" pitchFamily="34" charset="0"/>
              </a:rPr>
              <a:t>_expression</a:t>
            </a:r>
            <a:r>
              <a:rPr lang="en-US" sz="2000" dirty="0">
                <a:solidFill>
                  <a:srgbClr val="0077AA"/>
                </a:solidFill>
                <a:latin typeface="Liberation Mono"/>
                <a:cs typeface="Arial" panose="020B0604020202020204" pitchFamily="34" charset="0"/>
              </a:rPr>
              <a:t> AND </a:t>
            </a:r>
            <a:r>
              <a:rPr lang="en-US" sz="2000" dirty="0">
                <a:solidFill>
                  <a:schemeClr val="tx2"/>
                </a:solidFill>
                <a:latin typeface="Liberation Mono"/>
                <a:cs typeface="Arial" panose="020B0604020202020204" pitchFamily="34" charset="0"/>
              </a:rPr>
              <a:t>end_expression</a:t>
            </a:r>
          </a:p>
        </p:txBody>
      </p:sp>
      <p:grpSp>
        <p:nvGrpSpPr>
          <p:cNvPr id="4" name="Group 3">
            <a:extLst>
              <a:ext uri="{FF2B5EF4-FFF2-40B4-BE49-F238E27FC236}">
                <a16:creationId xmlns:a16="http://schemas.microsoft.com/office/drawing/2014/main" xmlns="" id="{6A42C8E5-43A4-4A23-ACC4-F04B0879F79E}"/>
              </a:ext>
            </a:extLst>
          </p:cNvPr>
          <p:cNvGrpSpPr/>
          <p:nvPr/>
        </p:nvGrpSpPr>
        <p:grpSpPr>
          <a:xfrm>
            <a:off x="335360" y="4005064"/>
            <a:ext cx="11665296" cy="1624208"/>
            <a:chOff x="335360" y="4005064"/>
            <a:chExt cx="11665296" cy="1624208"/>
          </a:xfrm>
        </p:grpSpPr>
        <p:sp>
          <p:nvSpPr>
            <p:cNvPr id="9" name="Rectangle 8"/>
            <p:cNvSpPr/>
            <p:nvPr/>
          </p:nvSpPr>
          <p:spPr>
            <a:xfrm>
              <a:off x="335360" y="4005064"/>
              <a:ext cx="11665296" cy="153888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50" indent="-285750">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xmlns="" id="{47347994-EFFA-47E7-B28B-7D071F03957C}"/>
              </a:ext>
            </a:extLst>
          </p:cNvPr>
          <p:cNvSpPr txBox="1"/>
          <p:nvPr/>
        </p:nvSpPr>
        <p:spPr>
          <a:xfrm>
            <a:off x="311696" y="6165304"/>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&gt;</a:t>
            </a:r>
            <a:r>
              <a:rPr lang="en-IN" dirty="0">
                <a:latin typeface="Liberation Mono"/>
              </a:rPr>
              <a:t> </a:t>
            </a:r>
            <a:r>
              <a:rPr lang="en-IN" dirty="0">
                <a:solidFill>
                  <a:srgbClr val="990055"/>
                </a:solidFill>
                <a:latin typeface="Liberation Mono"/>
              </a:rPr>
              <a:t>0.1</a:t>
            </a:r>
            <a:r>
              <a:rPr lang="en-IN" dirty="0">
                <a:latin typeface="Liberation Mono"/>
              </a:rPr>
              <a:t>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a:t>
            </a:r>
            <a:r>
              <a:rPr lang="en-IN" dirty="0">
                <a:solidFill>
                  <a:srgbClr val="990055"/>
                </a:solidFill>
                <a:latin typeface="Liberation Mono"/>
              </a:rPr>
              <a:t>2</a:t>
            </a:r>
            <a:r>
              <a:rPr lang="en-IN" dirty="0">
                <a:latin typeface="Liberation Mono"/>
              </a:rPr>
              <a:t>) </a:t>
            </a:r>
            <a:r>
              <a:rPr lang="en-IN" dirty="0">
                <a:solidFill>
                  <a:schemeClr val="accent5">
                    <a:lumMod val="75000"/>
                  </a:schemeClr>
                </a:solidFill>
                <a:latin typeface="Liberation Mono"/>
                <a:cs typeface="Arial" panose="020B0604020202020204" pitchFamily="34" charset="0"/>
              </a:rPr>
              <a:t>&lt;</a:t>
            </a:r>
            <a:r>
              <a:rPr lang="en-IN" dirty="0">
                <a:latin typeface="Liberation Mono"/>
              </a:rPr>
              <a:t> </a:t>
            </a:r>
            <a:r>
              <a:rPr lang="en-IN" dirty="0">
                <a:solidFill>
                  <a:srgbClr val="990055"/>
                </a:solidFill>
                <a:latin typeface="Liberation Mono"/>
              </a:rPr>
              <a:t>0.26</a:t>
            </a:r>
            <a:r>
              <a:rPr lang="en-IN" dirty="0">
                <a:latin typeface="Liberation Mono"/>
              </a:rPr>
              <a:t>;</a:t>
            </a:r>
          </a:p>
        </p:txBody>
      </p:sp>
    </p:spTree>
    <p:extLst>
      <p:ext uri="{BB962C8B-B14F-4D97-AF65-F5344CB8AC3E}">
        <p14:creationId xmlns:p14="http://schemas.microsoft.com/office/powerpoint/2010/main" xmlns="" val="209834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24000" y="1"/>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816278" y="2137004"/>
            <a:ext cx="2165978" cy="400110"/>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278" y="2682395"/>
            <a:ext cx="3733800" cy="2805063"/>
          </a:xfrm>
          <a:prstGeom prst="rect">
            <a:avLst/>
          </a:prstGeom>
          <a:solidFill>
            <a:schemeClr val="bg1">
              <a:lumMod val="95000"/>
            </a:schemeClr>
          </a:solidFill>
        </p:spPr>
        <p:txBody>
          <a:bodyPr wrap="square">
            <a:spAutoFit/>
          </a:bodyPr>
          <a:lstStyle/>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19877" y="2426261"/>
            <a:ext cx="4912627" cy="12728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62180" y="3728190"/>
            <a:ext cx="1301999" cy="13019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176120" y="4251582"/>
            <a:ext cx="3456384" cy="2201754"/>
          </a:xfrm>
          <a:prstGeom prst="rect">
            <a:avLst/>
          </a:prstGeom>
        </p:spPr>
      </p:pic>
      <p:sp>
        <p:nvSpPr>
          <p:cNvPr id="8" name="Rectangle 7">
            <a:extLst>
              <a:ext uri="{FF2B5EF4-FFF2-40B4-BE49-F238E27FC236}">
                <a16:creationId xmlns:a16="http://schemas.microsoft.com/office/drawing/2014/main" xmlns="" id="{98B98928-9ADD-41A9-8076-C44946E143A6}"/>
              </a:ext>
            </a:extLst>
          </p:cNvPr>
          <p:cNvSpPr/>
          <p:nvPr/>
        </p:nvSpPr>
        <p:spPr>
          <a:xfrm>
            <a:off x="407368" y="914400"/>
            <a:ext cx="11377264" cy="707886"/>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b="0" i="0" dirty="0">
                <a:solidFill>
                  <a:srgbClr val="202122"/>
                </a:solidFill>
                <a:effectLst/>
                <a:latin typeface="Arial" panose="020B0604020202020204" pitchFamily="34" charset="0"/>
              </a:rPr>
              <a:t>at </a:t>
            </a:r>
            <a:r>
              <a:rPr lang="en-US" sz="2000" dirty="0">
                <a:solidFill>
                  <a:srgbClr val="000000"/>
                </a:solidFill>
                <a:latin typeface="verdana" panose="020B0604030504040204" pitchFamily="34" charset="0"/>
              </a:rPr>
              <a:t>IBM</a:t>
            </a:r>
            <a:r>
              <a:rPr lang="en-US" sz="2000" b="0" i="0" dirty="0">
                <a:solidFill>
                  <a:srgbClr val="202122"/>
                </a:solidFill>
                <a:effectLst/>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08800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between</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xmlns="" id="{9091E19A-4AFE-4273-83C2-165DDE6EC229}"/>
              </a:ext>
            </a:extLst>
          </p:cNvPr>
          <p:cNvSpPr/>
          <p:nvPr/>
        </p:nvSpPr>
        <p:spPr>
          <a:xfrm>
            <a:off x="329862" y="899428"/>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1000</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AND</a:t>
            </a:r>
            <a:r>
              <a:rPr lang="en-IN" dirty="0">
                <a:latin typeface="Liberation Mono"/>
                <a:cs typeface="Arial" panose="020B0604020202020204" pitchFamily="34" charset="0"/>
              </a:rPr>
              <a:t> </a:t>
            </a:r>
            <a:r>
              <a:rPr lang="en-IN" dirty="0">
                <a:solidFill>
                  <a:srgbClr val="990055"/>
                </a:solidFill>
                <a:latin typeface="Liberation Mono"/>
              </a:rPr>
              <a:t>3000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E7A16412-FD6E-4F36-9A60-0B8DA8EC1083}"/>
              </a:ext>
            </a:extLst>
          </p:cNvPr>
          <p:cNvPicPr>
            <a:picLocks noChangeAspect="1"/>
          </p:cNvPicPr>
          <p:nvPr/>
        </p:nvPicPr>
        <p:blipFill>
          <a:blip r:embed="rId2"/>
          <a:stretch>
            <a:fillRect/>
          </a:stretch>
        </p:blipFill>
        <p:spPr>
          <a:xfrm>
            <a:off x="370984" y="1635047"/>
            <a:ext cx="8640000" cy="3954193"/>
          </a:xfrm>
          <a:prstGeom prst="rect">
            <a:avLst/>
          </a:prstGeom>
        </p:spPr>
      </p:pic>
    </p:spTree>
    <p:extLst>
      <p:ext uri="{BB962C8B-B14F-4D97-AF65-F5344CB8AC3E}">
        <p14:creationId xmlns:p14="http://schemas.microsoft.com/office/powerpoint/2010/main" xmlns="" val="25247672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xmlns="" id="{53240AC3-BC05-4B3A-B03F-9624945E97DF}"/>
              </a:ext>
            </a:extLst>
          </p:cNvPr>
          <p:cNvSpPr txBox="1"/>
          <p:nvPr/>
        </p:nvSpPr>
        <p:spPr>
          <a:xfrm>
            <a:off x="299356" y="3276600"/>
            <a:ext cx="11593288" cy="400110"/>
          </a:xfrm>
          <a:prstGeom prst="rect">
            <a:avLst/>
          </a:prstGeom>
          <a:noFill/>
        </p:spPr>
        <p:txBody>
          <a:bodyPr wrap="square">
            <a:spAutoFit/>
          </a:bodyPr>
          <a:lstStyle/>
          <a:p>
            <a:r>
              <a:rPr lang="en-US" sz="2000" dirty="0">
                <a:latin typeface="Palatino Linotype" panose="02040502050505030304" pitchFamily="18" charset="0"/>
              </a:rPr>
              <a:t>The LIKE operator is a logical operator that tests whether a string contains a specified pattern or not.</a:t>
            </a:r>
            <a:endParaRPr lang="en-IN" sz="2000" dirty="0">
              <a:latin typeface="Palatino Linotype" panose="02040502050505030304" pitchFamily="18" charset="0"/>
            </a:endParaRPr>
          </a:p>
        </p:txBody>
      </p:sp>
      <p:grpSp>
        <p:nvGrpSpPr>
          <p:cNvPr id="26" name="Group 25">
            <a:extLst>
              <a:ext uri="{FF2B5EF4-FFF2-40B4-BE49-F238E27FC236}">
                <a16:creationId xmlns:a16="http://schemas.microsoft.com/office/drawing/2014/main" xmlns="" id="{1053E23C-C1AD-4A4A-AC05-7FE50FDF384F}"/>
              </a:ext>
            </a:extLst>
          </p:cNvPr>
          <p:cNvGrpSpPr/>
          <p:nvPr/>
        </p:nvGrpSpPr>
        <p:grpSpPr>
          <a:xfrm>
            <a:off x="844498" y="259200"/>
            <a:ext cx="11012142" cy="1502780"/>
            <a:chOff x="844498" y="423911"/>
            <a:chExt cx="11012142" cy="1502780"/>
          </a:xfrm>
        </p:grpSpPr>
        <p:grpSp>
          <p:nvGrpSpPr>
            <p:cNvPr id="4" name="Group 3">
              <a:extLst>
                <a:ext uri="{FF2B5EF4-FFF2-40B4-BE49-F238E27FC236}">
                  <a16:creationId xmlns:a16="http://schemas.microsoft.com/office/drawing/2014/main" xmlns="" id="{DE7B2FD6-7DEE-4037-BD0A-D71D46B3AAA9}"/>
                </a:ext>
              </a:extLst>
            </p:cNvPr>
            <p:cNvGrpSpPr/>
            <p:nvPr/>
          </p:nvGrpSpPr>
          <p:grpSpPr>
            <a:xfrm>
              <a:off x="844498" y="423911"/>
              <a:ext cx="11012142" cy="1502780"/>
              <a:chOff x="695400" y="1745011"/>
              <a:chExt cx="11012142" cy="1502780"/>
            </a:xfrm>
          </p:grpSpPr>
          <p:grpSp>
            <p:nvGrpSpPr>
              <p:cNvPr id="6" name="Group 5">
                <a:extLst>
                  <a:ext uri="{FF2B5EF4-FFF2-40B4-BE49-F238E27FC236}">
                    <a16:creationId xmlns:a16="http://schemas.microsoft.com/office/drawing/2014/main" xmlns="" id="{DFA770DE-4F8C-4F9A-9B42-EEF253DA876D}"/>
                  </a:ext>
                </a:extLst>
              </p:cNvPr>
              <p:cNvGrpSpPr/>
              <p:nvPr/>
            </p:nvGrpSpPr>
            <p:grpSpPr>
              <a:xfrm>
                <a:off x="695400" y="1835990"/>
                <a:ext cx="9424777" cy="1304978"/>
                <a:chOff x="267703" y="1600839"/>
                <a:chExt cx="9424777" cy="1304978"/>
              </a:xfrm>
            </p:grpSpPr>
            <p:grpSp>
              <p:nvGrpSpPr>
                <p:cNvPr id="9" name="Group 8">
                  <a:extLst>
                    <a:ext uri="{FF2B5EF4-FFF2-40B4-BE49-F238E27FC236}">
                      <a16:creationId xmlns:a16="http://schemas.microsoft.com/office/drawing/2014/main" xmlns="" id="{370DA37D-B4E0-4EA6-8D8C-3CC9106CA75A}"/>
                    </a:ext>
                  </a:extLst>
                </p:cNvPr>
                <p:cNvGrpSpPr/>
                <p:nvPr/>
              </p:nvGrpSpPr>
              <p:grpSpPr>
                <a:xfrm>
                  <a:off x="1651832" y="1600839"/>
                  <a:ext cx="8040648" cy="1296144"/>
                  <a:chOff x="31591" y="1556792"/>
                  <a:chExt cx="8040648" cy="1296144"/>
                </a:xfrm>
              </p:grpSpPr>
              <p:grpSp>
                <p:nvGrpSpPr>
                  <p:cNvPr id="16" name="Group 15">
                    <a:extLst>
                      <a:ext uri="{FF2B5EF4-FFF2-40B4-BE49-F238E27FC236}">
                        <a16:creationId xmlns:a16="http://schemas.microsoft.com/office/drawing/2014/main" xmlns="" id="{77142FF1-607D-452F-9A23-229EBFA685E9}"/>
                      </a:ext>
                    </a:extLst>
                  </p:cNvPr>
                  <p:cNvGrpSpPr/>
                  <p:nvPr/>
                </p:nvGrpSpPr>
                <p:grpSpPr>
                  <a:xfrm>
                    <a:off x="669977" y="1556792"/>
                    <a:ext cx="3227378" cy="1296144"/>
                    <a:chOff x="669977" y="1556792"/>
                    <a:chExt cx="3227378" cy="1296144"/>
                  </a:xfrm>
                </p:grpSpPr>
                <p:sp>
                  <p:nvSpPr>
                    <p:cNvPr id="20" name="Rectangle 19">
                      <a:extLst>
                        <a:ext uri="{FF2B5EF4-FFF2-40B4-BE49-F238E27FC236}">
                          <a16:creationId xmlns:a16="http://schemas.microsoft.com/office/drawing/2014/main" xmlns="" id="{6B4BDCB7-82F7-4055-BFF2-9DA371561483}"/>
                        </a:ext>
                      </a:extLst>
                    </p:cNvPr>
                    <p:cNvSpPr/>
                    <p:nvPr/>
                  </p:nvSpPr>
                  <p:spPr>
                    <a:xfrm>
                      <a:off x="669977" y="1556792"/>
                      <a:ext cx="322737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xmlns="" id="{58006E0C-9C3F-4A4E-9663-97B9A07FF636}"/>
                        </a:ext>
                      </a:extLst>
                    </p:cNvPr>
                    <p:cNvSpPr txBox="1"/>
                    <p:nvPr/>
                  </p:nvSpPr>
                  <p:spPr>
                    <a:xfrm>
                      <a:off x="699364" y="1620089"/>
                      <a:ext cx="3179543"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2" name="TextBox 21">
                      <a:extLst>
                        <a:ext uri="{FF2B5EF4-FFF2-40B4-BE49-F238E27FC236}">
                          <a16:creationId xmlns:a16="http://schemas.microsoft.com/office/drawing/2014/main" xmlns="" id="{8FFD1BDA-B1F4-4590-B1FE-9DE4C04EF618}"/>
                        </a:ext>
                      </a:extLst>
                    </p:cNvPr>
                    <p:cNvSpPr txBox="1"/>
                    <p:nvPr/>
                  </p:nvSpPr>
                  <p:spPr>
                    <a:xfrm>
                      <a:off x="690120" y="2166646"/>
                      <a:ext cx="3179543"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17" name="Arrow: Right 16">
                    <a:extLst>
                      <a:ext uri="{FF2B5EF4-FFF2-40B4-BE49-F238E27FC236}">
                        <a16:creationId xmlns:a16="http://schemas.microsoft.com/office/drawing/2014/main" xmlns="" id="{889E1C62-BF50-4399-9F0D-36483CA2AC26}"/>
                      </a:ext>
                    </a:extLst>
                  </p:cNvPr>
                  <p:cNvSpPr/>
                  <p:nvPr/>
                </p:nvSpPr>
                <p:spPr>
                  <a:xfrm>
                    <a:off x="3981940"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xmlns="" id="{14E502D1-FE40-4FF0-8732-DEFABD88EA10}"/>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xmlns="" id="{82384C59-30FF-4C11-AC97-0B530361138C}"/>
                      </a:ext>
                    </a:extLst>
                  </p:cNvPr>
                  <p:cNvSpPr/>
                  <p:nvPr/>
                </p:nvSpPr>
                <p:spPr>
                  <a:xfrm>
                    <a:off x="746583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xmlns="" id="{ADEA951F-F2C1-4D52-844C-0208E321A08C}"/>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xmlns="" id="{3CA22EFF-3AF3-4533-8A55-A9DE77CF9A77}"/>
                    </a:ext>
                  </a:extLst>
                </p:cNvPr>
                <p:cNvSpPr/>
                <p:nvPr/>
              </p:nvSpPr>
              <p:spPr>
                <a:xfrm>
                  <a:off x="6269955"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4A208C1C-7AF6-4FB2-A1FD-93B93DEF0562}"/>
                    </a:ext>
                  </a:extLst>
                </p:cNvPr>
                <p:cNvSpPr txBox="1"/>
                <p:nvPr/>
              </p:nvSpPr>
              <p:spPr>
                <a:xfrm>
                  <a:off x="6314388"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5" name="TextBox 14">
                  <a:extLst>
                    <a:ext uri="{FF2B5EF4-FFF2-40B4-BE49-F238E27FC236}">
                      <a16:creationId xmlns:a16="http://schemas.microsoft.com/office/drawing/2014/main" xmlns="" id="{93A0F425-05B9-4981-85ED-BBDE28C43420}"/>
                    </a:ext>
                  </a:extLst>
                </p:cNvPr>
                <p:cNvSpPr txBox="1"/>
                <p:nvPr/>
              </p:nvSpPr>
              <p:spPr>
                <a:xfrm>
                  <a:off x="6314389" y="2229960"/>
                  <a:ext cx="2687099"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7" name="Oval 6">
                <a:extLst>
                  <a:ext uri="{FF2B5EF4-FFF2-40B4-BE49-F238E27FC236}">
                    <a16:creationId xmlns:a16="http://schemas.microsoft.com/office/drawing/2014/main" xmlns="" id="{444A7B69-132B-4AD7-BFF0-5A199E456BBC}"/>
                  </a:ext>
                </a:extLst>
              </p:cNvPr>
              <p:cNvSpPr/>
              <p:nvPr/>
            </p:nvSpPr>
            <p:spPr>
              <a:xfrm>
                <a:off x="10204762"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E966CA93-12A2-4833-A5A5-C8092713AA0C}"/>
                  </a:ext>
                </a:extLst>
              </p:cNvPr>
              <p:cNvSpPr txBox="1"/>
              <p:nvPr/>
            </p:nvSpPr>
            <p:spPr>
              <a:xfrm>
                <a:off x="10286902"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xmlns="" id="{C8991151-3DE7-4C60-B8BD-230776F2901D}"/>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5" name="TextBox 24">
              <a:extLst>
                <a:ext uri="{FF2B5EF4-FFF2-40B4-BE49-F238E27FC236}">
                  <a16:creationId xmlns:a16="http://schemas.microsoft.com/office/drawing/2014/main" xmlns="" id="{CB0F275C-5399-44BB-88C5-8314E23AC92A}"/>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3" name="TextBox 22">
            <a:extLst>
              <a:ext uri="{FF2B5EF4-FFF2-40B4-BE49-F238E27FC236}">
                <a16:creationId xmlns:a16="http://schemas.microsoft.com/office/drawing/2014/main" xmlns="" id="{C0ECD6F8-6FF8-4DA8-B833-578FD0E51221}"/>
              </a:ext>
            </a:extLst>
          </p:cNvPr>
          <p:cNvSpPr txBox="1"/>
          <p:nvPr/>
        </p:nvSpPr>
        <p:spPr>
          <a:xfrm>
            <a:off x="299355" y="2192538"/>
            <a:ext cx="5303961" cy="830997"/>
          </a:xfrm>
          <a:prstGeom prst="rect">
            <a:avLst/>
          </a:prstGeom>
          <a:noFill/>
        </p:spPr>
        <p:txBody>
          <a:bodyPr wrap="square">
            <a:spAutoFit/>
          </a:bodyPr>
          <a:lstStyle/>
          <a:p>
            <a:pPr marL="457200" indent="-457200">
              <a:buFont typeface="+mj-lt"/>
              <a:buAutoNum type="arabicPeriod" startAt="4"/>
            </a:pPr>
            <a:r>
              <a:rPr lang="en-US" sz="2400" b="1" i="1" dirty="0">
                <a:solidFill>
                  <a:schemeClr val="accent6">
                    <a:lumMod val="75000"/>
                  </a:schemeClr>
                </a:solidFill>
                <a:effectLst/>
                <a:latin typeface="Liberation Mono"/>
              </a:rPr>
              <a:t>predicate</a:t>
            </a:r>
            <a:r>
              <a:rPr lang="en-US" sz="2400" b="1" i="0" dirty="0">
                <a:solidFill>
                  <a:schemeClr val="accent6">
                    <a:lumMod val="75000"/>
                  </a:schemeClr>
                </a:solidFill>
                <a:effectLst/>
                <a:latin typeface="Liberation Mono"/>
              </a:rPr>
              <a:t>: </a:t>
            </a:r>
          </a:p>
          <a:p>
            <a:pPr marL="531813"/>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A67F59"/>
                </a:solidFill>
                <a:effectLst/>
                <a:latin typeface="Liberation Mono"/>
              </a:rPr>
              <a:t>NOT</a:t>
            </a:r>
            <a:r>
              <a:rPr lang="en-US" sz="2200" b="0" i="0" dirty="0">
                <a:solidFill>
                  <a:srgbClr val="999999"/>
                </a:solidFill>
                <a:effectLst/>
                <a:latin typeface="Liberation Mono"/>
              </a:rPr>
              <a:t>]</a:t>
            </a:r>
            <a:r>
              <a:rPr lang="en-US" sz="2200" b="0" i="0" dirty="0">
                <a:solidFill>
                  <a:srgbClr val="000000"/>
                </a:solidFill>
                <a:effectLst/>
                <a:latin typeface="Liberation Mono"/>
              </a:rPr>
              <a:t> </a:t>
            </a:r>
            <a:r>
              <a:rPr lang="en-US" sz="2200" dirty="0">
                <a:solidFill>
                  <a:srgbClr val="0077AA"/>
                </a:solidFill>
                <a:latin typeface="Liberation Mono"/>
              </a:rPr>
              <a:t>LIKE </a:t>
            </a:r>
            <a:r>
              <a:rPr lang="en-US" sz="2200" b="0" i="1" dirty="0">
                <a:solidFill>
                  <a:srgbClr val="000000"/>
                </a:solidFill>
                <a:effectLst/>
                <a:latin typeface="Liberation Mono"/>
              </a:rPr>
              <a:t>expr</a:t>
            </a:r>
            <a:r>
              <a:rPr lang="en-US" sz="2200" b="0" i="0" dirty="0">
                <a:solidFill>
                  <a:srgbClr val="000000"/>
                </a:solidFill>
                <a:effectLst/>
                <a:latin typeface="Liberation Mono"/>
              </a:rPr>
              <a:t> </a:t>
            </a:r>
            <a:r>
              <a:rPr lang="en-US" sz="2200" b="0" i="0" dirty="0">
                <a:solidFill>
                  <a:srgbClr val="999999"/>
                </a:solidFill>
                <a:effectLst/>
                <a:latin typeface="Liberation Mono"/>
              </a:rPr>
              <a:t>[</a:t>
            </a:r>
            <a:r>
              <a:rPr lang="en-US" sz="2200" b="0" i="0" dirty="0">
                <a:solidFill>
                  <a:srgbClr val="0077AA"/>
                </a:solidFill>
                <a:effectLst/>
                <a:latin typeface="Liberation Mono"/>
              </a:rPr>
              <a:t>ESCAPE</a:t>
            </a:r>
            <a:r>
              <a:rPr lang="en-US" sz="2200" b="0" i="0" dirty="0">
                <a:solidFill>
                  <a:srgbClr val="000000"/>
                </a:solidFill>
                <a:effectLst/>
                <a:latin typeface="Liberation Mono"/>
              </a:rPr>
              <a:t> </a:t>
            </a:r>
            <a:r>
              <a:rPr lang="en-US" sz="2200" b="0" i="1" dirty="0">
                <a:solidFill>
                  <a:srgbClr val="000000"/>
                </a:solidFill>
                <a:effectLst/>
                <a:latin typeface="Liberation Mono"/>
              </a:rPr>
              <a:t>char</a:t>
            </a:r>
            <a:r>
              <a:rPr lang="en-US" sz="2200" b="0" i="0" dirty="0">
                <a:solidFill>
                  <a:srgbClr val="999999"/>
                </a:solidFill>
                <a:effectLst/>
                <a:latin typeface="Liberation Mono"/>
              </a:rPr>
              <a:t>]</a:t>
            </a:r>
            <a:r>
              <a:rPr lang="en-US" sz="2200" dirty="0">
                <a:solidFill>
                  <a:srgbClr val="999999"/>
                </a:solidFill>
                <a:latin typeface="Liberation Mono"/>
              </a:rPr>
              <a:t> </a:t>
            </a:r>
            <a:endParaRPr lang="en-IN" sz="2200" dirty="0"/>
          </a:p>
        </p:txBody>
      </p:sp>
    </p:spTree>
    <p:extLst>
      <p:ext uri="{BB962C8B-B14F-4D97-AF65-F5344CB8AC3E}">
        <p14:creationId xmlns:p14="http://schemas.microsoft.com/office/powerpoint/2010/main" xmlns="" val="35877716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 - </a:t>
            </a:r>
            <a:r>
              <a:rPr lang="en-IN" sz="3200" i="1" dirty="0">
                <a:solidFill>
                  <a:srgbClr val="FF9900"/>
                </a:solidFill>
                <a:latin typeface="Arial" pitchFamily="34" charset="0"/>
                <a:cs typeface="Arial" pitchFamily="34" charset="0"/>
              </a:rPr>
              <a:t>string comparison functions</a:t>
            </a:r>
          </a:p>
        </p:txBody>
      </p:sp>
      <p:sp>
        <p:nvSpPr>
          <p:cNvPr id="7" name="Rectangle 6"/>
          <p:cNvSpPr/>
          <p:nvPr/>
        </p:nvSpPr>
        <p:spPr>
          <a:xfrm>
            <a:off x="370984" y="600225"/>
            <a:ext cx="997259" cy="400110"/>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60" y="1772816"/>
            <a:ext cx="11305256" cy="138499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60" y="3573016"/>
            <a:ext cx="11305256"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936" y="3356992"/>
            <a:ext cx="11269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984" y="5229200"/>
            <a:ext cx="1126963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A568DF41-D69C-4838-8EB0-AD5BDF6D357A}"/>
              </a:ext>
            </a:extLst>
          </p:cNvPr>
          <p:cNvSpPr/>
          <p:nvPr/>
        </p:nvSpPr>
        <p:spPr>
          <a:xfrm>
            <a:off x="335361" y="1084674"/>
            <a:ext cx="8640959"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a:t>
            </a:r>
            <a:r>
              <a:rPr lang="en-US" sz="2000" dirty="0">
                <a:solidFill>
                  <a:srgbClr val="669900"/>
                </a:solidFill>
                <a:latin typeface="Liberation Mono"/>
              </a:rPr>
              <a:t>'pattern'</a:t>
            </a:r>
            <a:r>
              <a:rPr lang="en-US" sz="2000" dirty="0">
                <a:solidFill>
                  <a:srgbClr val="0077AA"/>
                </a:solidFill>
                <a:latin typeface="Liberation Mono"/>
                <a:cs typeface="Arial" panose="020B0604020202020204" pitchFamily="34" charset="0"/>
              </a:rPr>
              <a:t> [ESCAPE </a:t>
            </a:r>
            <a:r>
              <a:rPr lang="en-US" sz="2000" dirty="0">
                <a:solidFill>
                  <a:schemeClr val="tx2"/>
                </a:solidFill>
                <a:latin typeface="Liberation Mono"/>
                <a:cs typeface="Arial" panose="020B0604020202020204" pitchFamily="34" charset="0"/>
              </a:rPr>
              <a:t>escape_character</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22715355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4" name="Rectangle 3">
            <a:extLst>
              <a:ext uri="{FF2B5EF4-FFF2-40B4-BE49-F238E27FC236}">
                <a16:creationId xmlns:a16="http://schemas.microsoft.com/office/drawing/2014/main" xmlns="" id="{9091E19A-4AFE-4273-83C2-165DDE6EC229}"/>
              </a:ext>
            </a:extLst>
          </p:cNvPr>
          <p:cNvSpPr/>
          <p:nvPr/>
        </p:nvSpPr>
        <p:spPr>
          <a:xfrm>
            <a:off x="329862" y="827420"/>
            <a:ext cx="1130525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xmlns="" id="{6471DB6D-1BED-4DCE-93FD-B1F7D9DED5C7}"/>
              </a:ext>
            </a:extLst>
          </p:cNvPr>
          <p:cNvPicPr>
            <a:picLocks noChangeAspect="1"/>
          </p:cNvPicPr>
          <p:nvPr/>
        </p:nvPicPr>
        <p:blipFill>
          <a:blip r:embed="rId2"/>
          <a:stretch>
            <a:fillRect/>
          </a:stretch>
        </p:blipFill>
        <p:spPr>
          <a:xfrm>
            <a:off x="329861" y="1540093"/>
            <a:ext cx="8640000" cy="1888907"/>
          </a:xfrm>
          <a:prstGeom prst="rect">
            <a:avLst/>
          </a:prstGeom>
        </p:spPr>
      </p:pic>
    </p:spTree>
    <p:extLst>
      <p:ext uri="{BB962C8B-B14F-4D97-AF65-F5344CB8AC3E}">
        <p14:creationId xmlns:p14="http://schemas.microsoft.com/office/powerpoint/2010/main" xmlns="" val="17667808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76ACC2D-8426-4B9D-8469-E36B7173816A}"/>
              </a:ext>
            </a:extLst>
          </p:cNvPr>
          <p:cNvSpPr/>
          <p:nvPr/>
        </p:nvSpPr>
        <p:spPr>
          <a:xfrm>
            <a:off x="407368" y="692696"/>
            <a:ext cx="11377264" cy="430887"/>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xmlns="" id="{046631F8-8519-4D00-843E-022AE07817E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like</a:t>
            </a:r>
            <a:endParaRPr lang="en-IN" sz="3200" i="1" dirty="0">
              <a:solidFill>
                <a:srgbClr val="FF99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xmlns="" id="{A1E84346-D9F6-41DD-96E7-D61C1486EA86}"/>
              </a:ext>
            </a:extLst>
          </p:cNvPr>
          <p:cNvSpPr txBox="1"/>
          <p:nvPr/>
        </p:nvSpPr>
        <p:spPr>
          <a:xfrm>
            <a:off x="393687" y="1303073"/>
            <a:ext cx="11286234" cy="3373359"/>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tx1"/>
                </a:solidFill>
              </a:rPr>
              <a:t>ename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rgbClr val="669900"/>
                </a:solidFill>
                <a:cs typeface="+mn-cs"/>
              </a:rPr>
              <a:t>'saleel'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's%'</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669900"/>
                </a:solidFill>
                <a:cs typeface="+mn-cs"/>
              </a:rPr>
              <a:t>'1%'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001</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IN" dirty="0">
                <a:solidFill>
                  <a:schemeClr val="accent4">
                    <a:lumMod val="50000"/>
                  </a:schemeClr>
                </a:solidFill>
                <a:cs typeface="+mn-cs"/>
              </a:rPr>
              <a:t>True</a:t>
            </a:r>
            <a:r>
              <a:rPr lang="en-IN" dirty="0">
                <a:solidFill>
                  <a:schemeClr val="tx1"/>
                </a:solidFill>
              </a:rPr>
              <a:t> </a:t>
            </a:r>
            <a:r>
              <a:rPr lang="en-IN" dirty="0">
                <a:solidFill>
                  <a:schemeClr val="accent5">
                    <a:lumMod val="75000"/>
                  </a:schemeClr>
                </a:solidFill>
                <a:cs typeface="Arial" panose="020B0604020202020204" pitchFamily="34" charset="0"/>
              </a:rPr>
              <a:t>LIKE</a:t>
            </a:r>
            <a:r>
              <a:rPr lang="en-IN" dirty="0">
                <a:solidFill>
                  <a:schemeClr val="tx1"/>
                </a:solidFill>
              </a:rPr>
              <a:t> </a:t>
            </a:r>
            <a:r>
              <a:rPr lang="en-IN" dirty="0">
                <a:solidFill>
                  <a:srgbClr val="990055"/>
                </a:solidFill>
                <a:cs typeface="+mn-cs"/>
              </a:rPr>
              <a:t>100</a:t>
            </a:r>
            <a:r>
              <a:rPr lang="en-IN" dirty="0">
                <a:solidFill>
                  <a:schemeClr val="tx1"/>
                </a:solidFill>
              </a:rPr>
              <a:t>;</a:t>
            </a: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100</a:t>
            </a:r>
            <a:r>
              <a:rPr lang="en-US" dirty="0">
                <a:solidFill>
                  <a:schemeClr val="tx1"/>
                </a:solidFill>
              </a:rPr>
              <a:t> </a:t>
            </a:r>
            <a:r>
              <a:rPr lang="en-US" dirty="0">
                <a:solidFill>
                  <a:srgbClr val="DD4A68"/>
                </a:solidFill>
                <a:cs typeface="+mn-cs"/>
              </a:rPr>
              <a:t>OR</a:t>
            </a:r>
            <a:r>
              <a:rPr lang="en-US" dirty="0">
                <a:solidFill>
                  <a:schemeClr val="tx1"/>
                </a:solidFill>
              </a:rPr>
              <a:t> </a:t>
            </a:r>
            <a:r>
              <a:rPr lang="en-US" dirty="0">
                <a:solidFill>
                  <a:srgbClr val="990055"/>
                </a:solidFill>
                <a:cs typeface="+mn-cs"/>
              </a:rPr>
              <a:t>0</a:t>
            </a:r>
            <a:r>
              <a:rPr lang="en-US" dirty="0">
                <a:solidFill>
                  <a:schemeClr val="tx1"/>
                </a:solidFill>
              </a:rPr>
              <a:t>;</a:t>
            </a:r>
            <a:endParaRPr lang="en-IN" dirty="0">
              <a:solidFill>
                <a:schemeClr val="tx1"/>
              </a:solidFill>
            </a:endParaRPr>
          </a:p>
          <a:p>
            <a:r>
              <a:rPr lang="en-IN" dirty="0"/>
              <a:t>SELECT </a:t>
            </a:r>
            <a:r>
              <a:rPr lang="en-IN" dirty="0">
                <a:solidFill>
                  <a:srgbClr val="A67F59"/>
                </a:solidFill>
                <a:cs typeface="+mn-cs"/>
              </a:rPr>
              <a:t>*</a:t>
            </a:r>
            <a:r>
              <a:rPr lang="en-IN" dirty="0"/>
              <a:t> FROM </a:t>
            </a:r>
            <a:r>
              <a:rPr lang="en-IN" dirty="0">
                <a:solidFill>
                  <a:schemeClr val="tx1"/>
                </a:solidFill>
              </a:rPr>
              <a:t>emp</a:t>
            </a:r>
            <a:r>
              <a:rPr lang="en-IN" dirty="0"/>
              <a:t> WHERE </a:t>
            </a:r>
            <a:r>
              <a:rPr lang="en-US" dirty="0">
                <a:solidFill>
                  <a:schemeClr val="accent4">
                    <a:lumMod val="50000"/>
                  </a:schemeClr>
                </a:solidFill>
                <a:cs typeface="+mn-cs"/>
              </a:rPr>
              <a:t>False</a:t>
            </a:r>
            <a:r>
              <a:rPr lang="en-US" dirty="0">
                <a:solidFill>
                  <a:schemeClr val="tx1"/>
                </a:solidFill>
              </a:rPr>
              <a:t> </a:t>
            </a:r>
            <a:r>
              <a:rPr lang="en-IN" dirty="0">
                <a:solidFill>
                  <a:schemeClr val="accent5">
                    <a:lumMod val="75000"/>
                  </a:schemeClr>
                </a:solidFill>
                <a:cs typeface="Arial" panose="020B0604020202020204" pitchFamily="34" charset="0"/>
              </a:rPr>
              <a:t>LIKE</a:t>
            </a:r>
            <a:r>
              <a:rPr lang="en-US" dirty="0">
                <a:solidFill>
                  <a:schemeClr val="tx1"/>
                </a:solidFill>
              </a:rPr>
              <a:t> </a:t>
            </a:r>
            <a:r>
              <a:rPr lang="en-US" dirty="0">
                <a:solidFill>
                  <a:srgbClr val="990055"/>
                </a:solidFill>
                <a:cs typeface="+mn-cs"/>
              </a:rPr>
              <a:t>0</a:t>
            </a:r>
            <a:r>
              <a:rPr lang="en-US" dirty="0">
                <a:solidFill>
                  <a:schemeClr val="tx1"/>
                </a:solidFill>
              </a:rPr>
              <a:t> </a:t>
            </a:r>
            <a:r>
              <a:rPr lang="en-US" dirty="0">
                <a:solidFill>
                  <a:srgbClr val="DD4A68"/>
                </a:solidFill>
                <a:cs typeface="+mn-cs"/>
              </a:rPr>
              <a:t>AND</a:t>
            </a:r>
            <a:r>
              <a:rPr lang="en-US" dirty="0">
                <a:solidFill>
                  <a:schemeClr val="tx1"/>
                </a:solidFill>
              </a:rPr>
              <a:t> </a:t>
            </a:r>
            <a:r>
              <a:rPr lang="en-US" dirty="0">
                <a:solidFill>
                  <a:srgbClr val="990055"/>
                </a:solidFill>
                <a:cs typeface="+mn-cs"/>
              </a:rPr>
              <a:t>1</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xmlns="" val="7142914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09589" y="89806"/>
            <a:ext cx="3599223" cy="24247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977"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6050" y="3172906"/>
            <a:ext cx="4194206" cy="407612"/>
          </a:xfrm>
          <a:prstGeom prst="rect">
            <a:avLst/>
          </a:prstGeom>
          <a:solidFill>
            <a:schemeClr val="bg1"/>
          </a:solidFill>
        </p:spPr>
        <p:txBody>
          <a:bodyPr wrap="square">
            <a:spAutoFit/>
          </a:bodyPr>
          <a:lstStyle/>
          <a:p>
            <a:pPr>
              <a:lnSpc>
                <a:spcPct val="107000"/>
              </a:lnSpc>
            </a:pPr>
            <a:r>
              <a:rPr lang="en-IN" sz="2000" dirty="0">
                <a:latin typeface="Palatino Linotype" panose="02040502050505030304" pitchFamily="18" charset="0"/>
                <a:cs typeface="Segoe UI Light" panose="020B0502040204020203" pitchFamily="34" charset="0"/>
              </a:rPr>
              <a:t>LIMIT is applied after HAVING</a:t>
            </a:r>
          </a:p>
        </p:txBody>
      </p:sp>
      <p:sp>
        <p:nvSpPr>
          <p:cNvPr id="4" name="Rectangle 3"/>
          <p:cNvSpPr/>
          <p:nvPr/>
        </p:nvSpPr>
        <p:spPr>
          <a:xfrm>
            <a:off x="337545" y="3713722"/>
            <a:ext cx="11453454" cy="1292662"/>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6" name="Rectangle 5">
            <a:extLst>
              <a:ext uri="{FF2B5EF4-FFF2-40B4-BE49-F238E27FC236}">
                <a16:creationId xmlns:a16="http://schemas.microsoft.com/office/drawing/2014/main" xmlns="" id="{BE48E333-2CAF-4961-BF20-2C1236D91CD9}"/>
              </a:ext>
            </a:extLst>
          </p:cNvPr>
          <p:cNvSpPr/>
          <p:nvPr/>
        </p:nvSpPr>
        <p:spPr>
          <a:xfrm>
            <a:off x="5303913" y="587738"/>
            <a:ext cx="4723785" cy="400110"/>
          </a:xfrm>
          <a:prstGeom prst="rect">
            <a:avLst/>
          </a:prstGeom>
          <a:solidFill>
            <a:schemeClr val="bg1"/>
          </a:solidFill>
        </p:spPr>
        <p:txBody>
          <a:bodyPr wrap="square">
            <a:spAutoFit/>
          </a:bodyPr>
          <a:lstStyle/>
          <a:p>
            <a:endParaRPr lang="en-IN" sz="2000" dirty="0"/>
          </a:p>
        </p:txBody>
      </p:sp>
      <p:sp>
        <p:nvSpPr>
          <p:cNvPr id="7" name="Rectangle 6">
            <a:extLst>
              <a:ext uri="{FF2B5EF4-FFF2-40B4-BE49-F238E27FC236}">
                <a16:creationId xmlns:a16="http://schemas.microsoft.com/office/drawing/2014/main" xmlns="" id="{2E454597-A651-42AF-8678-AE908B19845B}"/>
              </a:ext>
            </a:extLst>
          </p:cNvPr>
          <p:cNvSpPr/>
          <p:nvPr/>
        </p:nvSpPr>
        <p:spPr>
          <a:xfrm>
            <a:off x="369273" y="5229201"/>
            <a:ext cx="11453454"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value are </a:t>
            </a:r>
            <a:r>
              <a:rPr lang="en-IN" dirty="0">
                <a:solidFill>
                  <a:srgbClr val="A40052"/>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to be given within </a:t>
            </a:r>
            <a:r>
              <a:rPr lang="en-IN" b="1" dirty="0">
                <a:latin typeface="Arial" panose="020B0604020202020204" pitchFamily="34" charset="0"/>
                <a:cs typeface="Arial" panose="020B0604020202020204" pitchFamily="34" charset="0"/>
              </a:rPr>
              <a:t>( </a:t>
            </a:r>
            <a:r>
              <a:rPr lang="en-IN" b="1" dirty="0">
                <a:solidFill>
                  <a:schemeClr val="bg1">
                    <a:lumMod val="50000"/>
                  </a:schemeClr>
                </a:solidFill>
                <a:latin typeface="Arial" panose="020B0604020202020204" pitchFamily="34" charset="0"/>
                <a:cs typeface="Arial" panose="020B0604020202020204" pitchFamily="34" charset="0"/>
              </a:rPr>
              <a:t>. . . </a:t>
            </a:r>
            <a:r>
              <a:rPr lang="en-IN"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Limit takes one or two numeric arguments, which must both be </a:t>
            </a:r>
            <a:r>
              <a:rPr lang="en-IN" b="1" dirty="0">
                <a:latin typeface="Arial" panose="020B0604020202020204" pitchFamily="34" charset="0"/>
                <a:cs typeface="Arial" panose="020B0604020202020204" pitchFamily="34" charset="0"/>
              </a:rPr>
              <a:t>non-negative</a:t>
            </a:r>
            <a:r>
              <a:rPr lang="en-IN" dirty="0">
                <a:latin typeface="Arial" panose="020B0604020202020204" pitchFamily="34" charset="0"/>
                <a:cs typeface="Arial" panose="020B0604020202020204" pitchFamily="34" charset="0"/>
              </a:rPr>
              <a:t> integer value.</a:t>
            </a:r>
          </a:p>
        </p:txBody>
      </p:sp>
      <p:cxnSp>
        <p:nvCxnSpPr>
          <p:cNvPr id="8" name="Straight Connector 7">
            <a:extLst>
              <a:ext uri="{FF2B5EF4-FFF2-40B4-BE49-F238E27FC236}">
                <a16:creationId xmlns:a16="http://schemas.microsoft.com/office/drawing/2014/main" xmlns="" id="{8DBE5028-E388-48D7-B316-E241111DD318}"/>
              </a:ext>
            </a:extLst>
          </p:cNvPr>
          <p:cNvCxnSpPr/>
          <p:nvPr/>
        </p:nvCxnSpPr>
        <p:spPr>
          <a:xfrm>
            <a:off x="479376" y="5157192"/>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2360B34-3AC7-4EDB-AB99-341691F49EE2}"/>
              </a:ext>
            </a:extLst>
          </p:cNvPr>
          <p:cNvCxnSpPr/>
          <p:nvPr/>
        </p:nvCxnSpPr>
        <p:spPr>
          <a:xfrm>
            <a:off x="465165" y="6525344"/>
            <a:ext cx="110892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336638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grpSp>
        <p:nvGrpSpPr>
          <p:cNvPr id="29" name="Group 28">
            <a:extLst>
              <a:ext uri="{FF2B5EF4-FFF2-40B4-BE49-F238E27FC236}">
                <a16:creationId xmlns:a16="http://schemas.microsoft.com/office/drawing/2014/main" xmlns="" id="{1ACC35D7-40C6-4A53-96A0-52010D8586FB}"/>
              </a:ext>
            </a:extLst>
          </p:cNvPr>
          <p:cNvGrpSpPr/>
          <p:nvPr/>
        </p:nvGrpSpPr>
        <p:grpSpPr>
          <a:xfrm>
            <a:off x="335360" y="2996952"/>
            <a:ext cx="10539515" cy="1502780"/>
            <a:chOff x="239813" y="3170687"/>
            <a:chExt cx="10539515" cy="1502780"/>
          </a:xfrm>
        </p:grpSpPr>
        <p:grpSp>
          <p:nvGrpSpPr>
            <p:cNvPr id="8" name="Group 7">
              <a:extLst>
                <a:ext uri="{FF2B5EF4-FFF2-40B4-BE49-F238E27FC236}">
                  <a16:creationId xmlns:a16="http://schemas.microsoft.com/office/drawing/2014/main" xmlns=""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xmlns=""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xmlns=""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xmlns=""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xmlns=""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xmlns=""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xmlns=""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xmlns=""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xmlns="" id="{0D8BC3FE-8B19-4406-BD37-76FAA7B176F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xmlns="" id="{9F345D42-60C2-4C95-8143-D6730C04F4AF}"/>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0D408C0F-B3CD-460B-8CC0-79C3950502DF}"/>
                      </a:ext>
                    </a:extLst>
                  </p:cNvPr>
                  <p:cNvSpPr/>
                  <p:nvPr/>
                </p:nvSpPr>
                <p:spPr>
                  <a:xfrm>
                    <a:off x="699320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xmlns=""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xmlns=""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xmlns=""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xmlns=""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xmlns=""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xmlns=""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xmlns="" id="{990EB631-F75D-48C4-B91D-ED162A7AD730}"/>
              </a:ext>
            </a:extLst>
          </p:cNvPr>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27" name="Rectangle 26">
            <a:extLst>
              <a:ext uri="{FF2B5EF4-FFF2-40B4-BE49-F238E27FC236}">
                <a16:creationId xmlns:a16="http://schemas.microsoft.com/office/drawing/2014/main" xmlns="" id="{B302974A-7A9C-4297-8F28-4B7A8028BE2A}"/>
              </a:ext>
            </a:extLst>
          </p:cNvPr>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
        <p:nvSpPr>
          <p:cNvPr id="30" name="Rectangle 29">
            <a:extLst>
              <a:ext uri="{FF2B5EF4-FFF2-40B4-BE49-F238E27FC236}">
                <a16:creationId xmlns:a16="http://schemas.microsoft.com/office/drawing/2014/main" xmlns="" id="{77EE0EAB-7D9C-48F5-91B8-98F90DDBC760}"/>
              </a:ext>
            </a:extLst>
          </p:cNvPr>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sp>
        <p:nvSpPr>
          <p:cNvPr id="31" name="Rectangle 30">
            <a:extLst>
              <a:ext uri="{FF2B5EF4-FFF2-40B4-BE49-F238E27FC236}">
                <a16:creationId xmlns:a16="http://schemas.microsoft.com/office/drawing/2014/main" xmlns="" id="{E4215C4C-8B7B-488F-82C6-FD850A10A4B3}"/>
              </a:ext>
            </a:extLst>
          </p:cNvPr>
          <p:cNvSpPr/>
          <p:nvPr/>
        </p:nvSpPr>
        <p:spPr>
          <a:xfrm>
            <a:off x="221104" y="4653136"/>
            <a:ext cx="11354717"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itchFamily="34" charset="0"/>
              </a:rPr>
              <a:t> student.</a:t>
            </a:r>
            <a:r>
              <a:rPr lang="en-IN" dirty="0">
                <a:solidFill>
                  <a:srgbClr val="A67F59"/>
                </a:solidFill>
                <a:latin typeface="Liberation Mono"/>
              </a:rPr>
              <a:t>*</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DD4A68"/>
                </a:solidFill>
                <a:latin typeface="Liberation Mono"/>
              </a:rPr>
              <a:t>RAND()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90055"/>
                </a:solidFill>
                <a:latin typeface="Liberation Mono"/>
              </a:rPr>
              <a:t>1</a:t>
            </a:r>
            <a:r>
              <a:rPr lang="en-IN" dirty="0">
                <a:latin typeface="Liberation Mono"/>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xmlns="" val="12413780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limit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3140968"/>
            <a:ext cx="6610703" cy="880947"/>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98623" y="1520802"/>
            <a:ext cx="8838049" cy="506292"/>
          </a:xfrm>
          <a:prstGeom prst="rect">
            <a:avLst/>
          </a:prstGeom>
        </p:spPr>
        <p:txBody>
          <a:bodyPr wrap="square">
            <a:spAutoFit/>
          </a:bodyPr>
          <a:lstStyle/>
          <a:p>
            <a:pPr>
              <a:lnSpc>
                <a:spcPct val="150000"/>
              </a:lnSpc>
            </a:pPr>
            <a:r>
              <a:rPr lang="en-IN" sz="2000" dirty="0">
                <a:solidFill>
                  <a:srgbClr val="0077AA"/>
                </a:solidFill>
                <a:latin typeface="Liberation Mono"/>
              </a:rPr>
              <a:t>SQL_SELECT_LIMIT = { value </a:t>
            </a:r>
            <a:r>
              <a:rPr lang="en-IN" sz="2000" dirty="0">
                <a:latin typeface="Liberation Mono"/>
              </a:rPr>
              <a:t>|</a:t>
            </a:r>
            <a:r>
              <a:rPr lang="en-IN" sz="2000" dirty="0">
                <a:solidFill>
                  <a:srgbClr val="0077AA"/>
                </a:solidFill>
                <a:latin typeface="Liberation Mono"/>
              </a:rPr>
              <a:t> DEFAULT }</a:t>
            </a:r>
            <a:endParaRPr lang="en-US" sz="2000" dirty="0">
              <a:solidFill>
                <a:srgbClr val="0077AA"/>
              </a:solidFill>
              <a:latin typeface="Liberation Mono"/>
            </a:endParaRPr>
          </a:p>
        </p:txBody>
      </p:sp>
      <p:sp>
        <p:nvSpPr>
          <p:cNvPr id="10" name="Rectangle 9"/>
          <p:cNvSpPr/>
          <p:nvPr/>
        </p:nvSpPr>
        <p:spPr>
          <a:xfrm>
            <a:off x="407368" y="703183"/>
            <a:ext cx="1137726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407368" y="2538684"/>
            <a:ext cx="10145753" cy="369332"/>
          </a:xfrm>
          <a:prstGeom prst="rect">
            <a:avLst/>
          </a:prstGeom>
          <a:solidFill>
            <a:schemeClr val="bg1"/>
          </a:solidFill>
        </p:spPr>
        <p:txBody>
          <a:bodyPr wrap="square">
            <a:spAutoFit/>
          </a:bodyPr>
          <a:lstStyle/>
          <a:p>
            <a:r>
              <a:rPr lang="en-IN" dirty="0"/>
              <a:t>This variable does not apply to SELECT statement that executed in the stored procedures or functions.</a:t>
            </a:r>
          </a:p>
        </p:txBody>
      </p:sp>
      <p:sp>
        <p:nvSpPr>
          <p:cNvPr id="2" name="Rectangle 1"/>
          <p:cNvSpPr/>
          <p:nvPr/>
        </p:nvSpPr>
        <p:spPr>
          <a:xfrm>
            <a:off x="407368" y="4226235"/>
            <a:ext cx="3566433"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1991374729"/>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484784"/>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826" y="2251549"/>
            <a:ext cx="5752351" cy="600075"/>
          </a:xfrm>
          <a:prstGeom prst="rect">
            <a:avLst/>
          </a:prstGeom>
        </p:spPr>
      </p:pic>
      <p:grpSp>
        <p:nvGrpSpPr>
          <p:cNvPr id="7" name="Group 6">
            <a:extLst>
              <a:ext uri="{FF2B5EF4-FFF2-40B4-BE49-F238E27FC236}">
                <a16:creationId xmlns:a16="http://schemas.microsoft.com/office/drawing/2014/main" xmlns="" id="{9D05B159-4748-481A-8897-8192F79151CF}"/>
              </a:ext>
            </a:extLst>
          </p:cNvPr>
          <p:cNvGrpSpPr/>
          <p:nvPr/>
        </p:nvGrpSpPr>
        <p:grpSpPr>
          <a:xfrm>
            <a:off x="3858545" y="3068960"/>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95703" cy="461665"/>
            </a:xfrm>
            <a:prstGeom prst="rect">
              <a:avLst/>
            </a:prstGeom>
            <a:noFill/>
          </p:spPr>
          <p:txBody>
            <a:bodyPr wrap="none" rtlCol="0">
              <a:spAutoFit/>
            </a:bodyPr>
            <a:lstStyle/>
            <a:p>
              <a:r>
                <a:rPr lang="en-IN" sz="2400" dirty="0">
                  <a:solidFill>
                    <a:srgbClr val="92D050"/>
                  </a:solidFill>
                </a:rPr>
                <a:t># ERROR</a:t>
              </a:r>
            </a:p>
          </p:txBody>
        </p:sp>
      </p:grpSp>
      <p:sp>
        <p:nvSpPr>
          <p:cNvPr id="3" name="Rectangle 2">
            <a:extLst>
              <a:ext uri="{FF2B5EF4-FFF2-40B4-BE49-F238E27FC236}">
                <a16:creationId xmlns:a16="http://schemas.microsoft.com/office/drawing/2014/main" xmlns="" id="{3F57EB4E-974C-4202-A61A-C67230017F3B}"/>
              </a:ext>
            </a:extLst>
          </p:cNvPr>
          <p:cNvSpPr/>
          <p:nvPr/>
        </p:nvSpPr>
        <p:spPr>
          <a:xfrm>
            <a:off x="171826" y="3775217"/>
            <a:ext cx="4068465"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 '; </a:t>
            </a:r>
          </a:p>
          <a:p>
            <a:pPr marL="342900" indent="-342900">
              <a:buFont typeface="Arial" panose="020B0604020202020204" pitchFamily="34" charset="0"/>
              <a:buChar char="•"/>
            </a:pPr>
            <a:r>
              <a:rPr lang="en-IN" dirty="0">
                <a:solidFill>
                  <a:srgbClr val="00B050"/>
                </a:solidFill>
                <a:latin typeface="Palatino Linotype" panose="02040502050505030304" pitchFamily="18" charset="0"/>
                <a:ea typeface="Times New Roman" panose="02020603050405020304" pitchFamily="18" charset="0"/>
              </a:rPr>
              <a:t>SET sql_mode = IGNORE_SPACE;</a:t>
            </a:r>
          </a:p>
        </p:txBody>
      </p:sp>
      <p:sp>
        <p:nvSpPr>
          <p:cNvPr id="20" name="TextBox 19">
            <a:extLst>
              <a:ext uri="{FF2B5EF4-FFF2-40B4-BE49-F238E27FC236}">
                <a16:creationId xmlns:a16="http://schemas.microsoft.com/office/drawing/2014/main" xmlns="" id="{B1C4E3CE-1004-4F3B-ADFC-F1111920D6BB}"/>
              </a:ext>
            </a:extLst>
          </p:cNvPr>
          <p:cNvSpPr txBox="1"/>
          <p:nvPr/>
        </p:nvSpPr>
        <p:spPr>
          <a:xfrm>
            <a:off x="126470" y="4725144"/>
            <a:ext cx="7818726" cy="76944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sal =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latin typeface="Liberation Mono"/>
              </a:rPr>
              <a:t>;  </a:t>
            </a:r>
            <a:r>
              <a:rPr lang="en-US" dirty="0">
                <a:solidFill>
                  <a:srgbClr val="669900"/>
                </a:solidFill>
                <a:latin typeface="Liberation Mono"/>
              </a:rPr>
              <a:t>#error</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empno, ename, sal, deptno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rgbClr val="DD4A68"/>
                </a:solidFill>
                <a:latin typeface="Liberation Mono"/>
              </a:rPr>
              <a:t>MAX</a:t>
            </a:r>
            <a:r>
              <a:rPr lang="en-US" u="sng" dirty="0">
                <a:solidFill>
                  <a:schemeClr val="bg1">
                    <a:lumMod val="65000"/>
                  </a:schemeClr>
                </a:solidFill>
                <a:uFill>
                  <a:solidFill>
                    <a:srgbClr val="FF0000"/>
                  </a:solidFill>
                </a:uFill>
                <a:latin typeface="Liberation Mono"/>
              </a:rPr>
              <a:t>(</a:t>
            </a:r>
            <a:r>
              <a:rPr lang="en-US" u="sng" dirty="0">
                <a:uFill>
                  <a:solidFill>
                    <a:srgbClr val="FF0000"/>
                  </a:solidFill>
                </a:uFill>
                <a:latin typeface="Liberation Mono"/>
              </a:rPr>
              <a:t>sal</a:t>
            </a:r>
            <a:r>
              <a:rPr lang="en-US" u="sng" dirty="0">
                <a:solidFill>
                  <a:schemeClr val="bg1">
                    <a:lumMod val="65000"/>
                  </a:schemeClr>
                </a:solidFill>
                <a:uFill>
                  <a:solidFill>
                    <a:srgbClr val="FF0000"/>
                  </a:solidFill>
                </a:uFill>
                <a:latin typeface="Liberation Mono"/>
              </a:rPr>
              <a:t>)</a:t>
            </a:r>
            <a:r>
              <a:rPr lang="en-US" dirty="0">
                <a:uFill>
                  <a:solidFill>
                    <a:srgbClr val="FF0000"/>
                  </a:solidFill>
                </a:uFill>
                <a:latin typeface="Liberation Mono"/>
              </a:rPr>
              <a:t> </a:t>
            </a:r>
            <a:r>
              <a:rPr lang="en-US" dirty="0">
                <a:latin typeface="Liberation Mono"/>
              </a:rPr>
              <a:t>= sal;  </a:t>
            </a:r>
            <a:r>
              <a:rPr lang="en-US" dirty="0">
                <a:solidFill>
                  <a:srgbClr val="669900"/>
                </a:solidFill>
                <a:latin typeface="Liberation Mono"/>
              </a:rPr>
              <a:t>#error</a:t>
            </a:r>
          </a:p>
        </p:txBody>
      </p:sp>
      <p:sp>
        <p:nvSpPr>
          <p:cNvPr id="22" name="TextBox 21">
            <a:extLst>
              <a:ext uri="{FF2B5EF4-FFF2-40B4-BE49-F238E27FC236}">
                <a16:creationId xmlns:a16="http://schemas.microsoft.com/office/drawing/2014/main" xmlns="" id="{46C4C5BF-30FE-4521-B74B-D701D6CE5A08}"/>
              </a:ext>
            </a:extLst>
          </p:cNvPr>
          <p:cNvSpPr txBox="1"/>
          <p:nvPr/>
        </p:nvSpPr>
        <p:spPr>
          <a:xfrm>
            <a:off x="171826" y="5517232"/>
            <a:ext cx="11756822" cy="110799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r>
              <a:rPr lang="en-US" dirty="0">
                <a:latin typeface="Arial" panose="020B0604020202020204" pitchFamily="34" charset="0"/>
                <a:cs typeface="Arial" panose="020B0604020202020204" pitchFamily="34" charset="0"/>
              </a:rPr>
              <a:t>None of the above two queries get executed successfully. The reason is that a condition in a WHERE clause cannot contain any aggregate function (or group function) without a subquery! </a:t>
            </a:r>
            <a:endParaRPr lang="en-IN"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xmlns="" id="{CE3131AA-8985-49D1-86AB-38DD9831DD59}"/>
              </a:ext>
            </a:extLst>
          </p:cNvPr>
          <p:cNvGrpSpPr/>
          <p:nvPr/>
        </p:nvGrpSpPr>
        <p:grpSpPr>
          <a:xfrm>
            <a:off x="502403" y="198028"/>
            <a:ext cx="11209427" cy="1502780"/>
            <a:chOff x="407368" y="3356992"/>
            <a:chExt cx="11209427" cy="1502780"/>
          </a:xfrm>
        </p:grpSpPr>
        <p:grpSp>
          <p:nvGrpSpPr>
            <p:cNvPr id="24" name="Group 23">
              <a:extLst>
                <a:ext uri="{FF2B5EF4-FFF2-40B4-BE49-F238E27FC236}">
                  <a16:creationId xmlns:a16="http://schemas.microsoft.com/office/drawing/2014/main" xmlns="" id="{94E636B0-6BC3-4148-8D3C-427EBF065EE5}"/>
                </a:ext>
              </a:extLst>
            </p:cNvPr>
            <p:cNvGrpSpPr/>
            <p:nvPr/>
          </p:nvGrpSpPr>
          <p:grpSpPr>
            <a:xfrm>
              <a:off x="412526" y="3356992"/>
              <a:ext cx="11204269" cy="1502780"/>
              <a:chOff x="412526" y="3406524"/>
              <a:chExt cx="11204269" cy="1502780"/>
            </a:xfrm>
          </p:grpSpPr>
          <p:grpSp>
            <p:nvGrpSpPr>
              <p:cNvPr id="28" name="Group 27">
                <a:extLst>
                  <a:ext uri="{FF2B5EF4-FFF2-40B4-BE49-F238E27FC236}">
                    <a16:creationId xmlns:a16="http://schemas.microsoft.com/office/drawing/2014/main" xmlns="" id="{CAFF3BCE-5149-467D-ACDE-04727E696330}"/>
                  </a:ext>
                </a:extLst>
              </p:cNvPr>
              <p:cNvGrpSpPr/>
              <p:nvPr/>
            </p:nvGrpSpPr>
            <p:grpSpPr>
              <a:xfrm>
                <a:off x="412526" y="3501008"/>
                <a:ext cx="9607515" cy="1310984"/>
                <a:chOff x="267703" y="1600839"/>
                <a:chExt cx="9607515" cy="1310984"/>
              </a:xfrm>
            </p:grpSpPr>
            <p:sp>
              <p:nvSpPr>
                <p:cNvPr id="32" name="Rectangle 31">
                  <a:extLst>
                    <a:ext uri="{FF2B5EF4-FFF2-40B4-BE49-F238E27FC236}">
                      <a16:creationId xmlns:a16="http://schemas.microsoft.com/office/drawing/2014/main" xmlns="" id="{726E582E-8FC8-4449-BFCC-E01A75DA8DE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xmlns="" id="{99CB8634-0B43-4A24-92DD-0C67937DD4B6}"/>
                    </a:ext>
                  </a:extLst>
                </p:cNvPr>
                <p:cNvGrpSpPr/>
                <p:nvPr/>
              </p:nvGrpSpPr>
              <p:grpSpPr>
                <a:xfrm>
                  <a:off x="1651832" y="1600839"/>
                  <a:ext cx="8223386" cy="1310984"/>
                  <a:chOff x="31591" y="1556792"/>
                  <a:chExt cx="8223386" cy="1310984"/>
                </a:xfrm>
              </p:grpSpPr>
              <p:grpSp>
                <p:nvGrpSpPr>
                  <p:cNvPr id="36" name="Group 35">
                    <a:extLst>
                      <a:ext uri="{FF2B5EF4-FFF2-40B4-BE49-F238E27FC236}">
                        <a16:creationId xmlns:a16="http://schemas.microsoft.com/office/drawing/2014/main" xmlns="" id="{743A30DF-CFB2-47E9-8800-70A2707E1BC3}"/>
                      </a:ext>
                    </a:extLst>
                  </p:cNvPr>
                  <p:cNvGrpSpPr/>
                  <p:nvPr/>
                </p:nvGrpSpPr>
                <p:grpSpPr>
                  <a:xfrm>
                    <a:off x="669977" y="1556792"/>
                    <a:ext cx="6884620" cy="1310984"/>
                    <a:chOff x="669977" y="1556792"/>
                    <a:chExt cx="6884620" cy="1310984"/>
                  </a:xfrm>
                </p:grpSpPr>
                <p:sp>
                  <p:nvSpPr>
                    <p:cNvPr id="40" name="Rectangle 39">
                      <a:extLst>
                        <a:ext uri="{FF2B5EF4-FFF2-40B4-BE49-F238E27FC236}">
                          <a16:creationId xmlns:a16="http://schemas.microsoft.com/office/drawing/2014/main" xmlns="" id="{19C9E3B9-239E-4243-A4C5-84B48F611505}"/>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xmlns="" id="{3DF3C462-6489-483A-AF7F-25145E2E1DE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42" name="TextBox 41">
                      <a:extLst>
                        <a:ext uri="{FF2B5EF4-FFF2-40B4-BE49-F238E27FC236}">
                          <a16:creationId xmlns:a16="http://schemas.microsoft.com/office/drawing/2014/main" xmlns="" id="{622CFD00-4E16-494B-ACFC-0F381B4E7F4A}"/>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43" name="TextBox 42">
                      <a:extLst>
                        <a:ext uri="{FF2B5EF4-FFF2-40B4-BE49-F238E27FC236}">
                          <a16:creationId xmlns:a16="http://schemas.microsoft.com/office/drawing/2014/main" xmlns="" id="{0F13E804-F6F0-4615-BBF5-B341E5E142A8}"/>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37" name="Arrow: Right 36">
                    <a:extLst>
                      <a:ext uri="{FF2B5EF4-FFF2-40B4-BE49-F238E27FC236}">
                        <a16:creationId xmlns:a16="http://schemas.microsoft.com/office/drawing/2014/main" xmlns="" id="{6E8B70FA-6C4C-4020-BD57-2B4C4506D77C}"/>
                      </a:ext>
                    </a:extLst>
                  </p:cNvPr>
                  <p:cNvSpPr/>
                  <p:nvPr/>
                </p:nvSpPr>
                <p:spPr>
                  <a:xfrm>
                    <a:off x="3509313"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xmlns="" id="{107530B9-567C-47B3-918A-66D9F1E05E32}"/>
                      </a:ext>
                    </a:extLst>
                  </p:cNvPr>
                  <p:cNvSpPr/>
                  <p:nvPr/>
                </p:nvSpPr>
                <p:spPr>
                  <a:xfrm>
                    <a:off x="3159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xmlns="" id="{F3808D24-EF2B-46C2-B5A6-0B38AC78C16B}"/>
                      </a:ext>
                    </a:extLst>
                  </p:cNvPr>
                  <p:cNvSpPr/>
                  <p:nvPr/>
                </p:nvSpPr>
                <p:spPr>
                  <a:xfrm>
                    <a:off x="7648571" y="1857396"/>
                    <a:ext cx="606406" cy="69493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Flowchart: Magnetic Disk 33">
                  <a:extLst>
                    <a:ext uri="{FF2B5EF4-FFF2-40B4-BE49-F238E27FC236}">
                      <a16:creationId xmlns:a16="http://schemas.microsoft.com/office/drawing/2014/main" xmlns="" id="{B58E8E8F-85DE-4420-8248-24F3EEA5B0AE}"/>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xmlns="" id="{B19C995D-F3E4-4F0A-AFEA-71C0B9092F55}"/>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9" name="Oval 28">
                <a:extLst>
                  <a:ext uri="{FF2B5EF4-FFF2-40B4-BE49-F238E27FC236}">
                    <a16:creationId xmlns:a16="http://schemas.microsoft.com/office/drawing/2014/main" xmlns="" id="{652843F7-8AA5-41DB-8989-D33A2261BBE0}"/>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xmlns="" id="{95D9BA61-B732-48D1-A2FF-49FB1E8E5FD4}"/>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5" name="TextBox 24">
              <a:extLst>
                <a:ext uri="{FF2B5EF4-FFF2-40B4-BE49-F238E27FC236}">
                  <a16:creationId xmlns:a16="http://schemas.microsoft.com/office/drawing/2014/main" xmlns="" id="{2ECA9159-2347-444F-9C35-D74AF710330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6" name="TextBox 25">
              <a:extLst>
                <a:ext uri="{FF2B5EF4-FFF2-40B4-BE49-F238E27FC236}">
                  <a16:creationId xmlns:a16="http://schemas.microsoft.com/office/drawing/2014/main" xmlns="" id="{3A57EA96-7915-4C10-8530-8BF34776689D}"/>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20145075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83B62AA-306C-4E56-95DB-361C8CE1A765}"/>
              </a:ext>
            </a:extLst>
          </p:cNvPr>
          <p:cNvSpPr/>
          <p:nvPr/>
        </p:nvSpPr>
        <p:spPr>
          <a:xfrm>
            <a:off x="319314" y="527769"/>
            <a:ext cx="11161240" cy="184665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There are 3 places where aggregate functions can appear in a query.</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SELECT-LIST/FIELD-LIST</a:t>
            </a:r>
            <a:r>
              <a:rPr lang="en-IN" dirty="0">
                <a:solidFill>
                  <a:srgbClr val="00B0F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(the items before the FROM 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ORDER</a:t>
            </a:r>
            <a:r>
              <a:rPr lang="en-IN" dirty="0">
                <a:solidFill>
                  <a:srgbClr val="00B0F0"/>
                </a:solidFill>
                <a:latin typeface="Arial" panose="020B0604020202020204" pitchFamily="34" charset="0"/>
                <a:cs typeface="Arial" panose="020B0604020202020204" pitchFamily="34" charset="0"/>
              </a:rPr>
              <a:t> </a:t>
            </a:r>
            <a:r>
              <a:rPr lang="en-IN" dirty="0">
                <a:solidFill>
                  <a:srgbClr val="00B0F0"/>
                </a:solidFill>
                <a:uFill>
                  <a:solidFill>
                    <a:srgbClr val="FF0000"/>
                  </a:solidFill>
                </a:uFill>
                <a:latin typeface="Arial" panose="020B0604020202020204" pitchFamily="34" charset="0"/>
                <a:cs typeface="Arial" panose="020B0604020202020204" pitchFamily="34" charset="0"/>
              </a:rPr>
              <a:t>BY</a:t>
            </a:r>
            <a:r>
              <a:rPr lang="en-IN" dirty="0">
                <a:solidFill>
                  <a:srgbClr val="A40052"/>
                </a:solidFill>
                <a:uFill>
                  <a:solidFill>
                    <a:srgbClr val="FF0000"/>
                  </a:solidFill>
                </a:u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clause.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in 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sp>
        <p:nvSpPr>
          <p:cNvPr id="6" name="Rectangle 5">
            <a:extLst>
              <a:ext uri="{FF2B5EF4-FFF2-40B4-BE49-F238E27FC236}">
                <a16:creationId xmlns:a16="http://schemas.microsoft.com/office/drawing/2014/main" xmlns="" id="{84AEAD9C-8F2B-4814-AE05-75B749E695C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xmlns="" id="{BE0FFF71-9A93-4CF0-956C-57CEC3208480}"/>
              </a:ext>
            </a:extLst>
          </p:cNvPr>
          <p:cNvSpPr/>
          <p:nvPr/>
        </p:nvSpPr>
        <p:spPr>
          <a:xfrm>
            <a:off x="319314" y="2636912"/>
            <a:ext cx="11608540" cy="369331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rPr>
              <a:t>:</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a:t>
            </a:r>
            <a:r>
              <a:rPr lang="en-IN" dirty="0">
                <a:solidFill>
                  <a:srgbClr val="C00000"/>
                </a:solidFill>
                <a:uFill>
                  <a:solidFill>
                    <a:srgbClr val="FF0000"/>
                  </a:solidFill>
                </a:uFill>
                <a:latin typeface="Palatino Linotype" panose="02040502050505030304" pitchFamily="18" charset="0"/>
              </a:rPr>
              <a:t>single</a:t>
            </a:r>
            <a:r>
              <a:rPr lang="en-IN" dirty="0">
                <a:latin typeface="Palatino Linotype" panose="02040502050505030304" pitchFamily="18" charset="0"/>
                <a:cs typeface="Segoe UI Light" panose="020B0502040204020203" pitchFamily="34" charset="0"/>
              </a:rPr>
              <a:t> </a:t>
            </a:r>
            <a:r>
              <a:rPr lang="en-IN" b="1" dirty="0">
                <a:latin typeface="Palatino Linotype" panose="02040502050505030304" pitchFamily="18" charset="0"/>
                <a:cs typeface="Segoe UI Light" panose="020B0502040204020203" pitchFamily="34" charset="0"/>
              </a:rPr>
              <a:t>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solidFill>
                  <a:srgbClr val="FF0000"/>
                </a:solidFill>
                <a:latin typeface="Palatino Linotype" panose="02040502050505030304" pitchFamily="18" charset="0"/>
                <a:cs typeface="Segoe UI Light" panose="020B0502040204020203" pitchFamily="34" charset="0"/>
              </a:rPr>
              <a:t>e.g.</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WHERE</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Palatino Linotype" panose="02040502050505030304" pitchFamily="18"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solidFill>
                  <a:srgbClr val="FF0000"/>
                </a:solidFill>
                <a:latin typeface="Palatino Linotype" panose="02040502050505030304" pitchFamily="18" charset="0"/>
                <a:cs typeface="Segoe UI Light" panose="020B0502040204020203" pitchFamily="34" charset="0"/>
              </a:rPr>
              <a:t>e.g. </a:t>
            </a:r>
            <a:r>
              <a:rPr lang="en-IN" dirty="0">
                <a:solidFill>
                  <a:schemeClr val="tx1">
                    <a:lumMod val="85000"/>
                    <a:lumOff val="15000"/>
                  </a:schemeClr>
                </a:solidFill>
                <a:latin typeface="Palatino Linotype" panose="02040502050505030304" pitchFamily="18" charset="0"/>
              </a:rPr>
              <a:t> </a:t>
            </a:r>
            <a:r>
              <a:rPr lang="en-IN" dirty="0">
                <a:solidFill>
                  <a:srgbClr val="00B0F0"/>
                </a:solidFill>
                <a:latin typeface="Palatino Linotype" panose="02040502050505030304" pitchFamily="18" charset="0"/>
              </a:rPr>
              <a:t>HAVING</a:t>
            </a:r>
            <a:r>
              <a:rPr lang="en-IN" dirty="0">
                <a:solidFill>
                  <a:schemeClr val="accent2"/>
                </a:solidFill>
                <a:latin typeface="Palatino Linotype" panose="02040502050505030304" pitchFamily="18" charset="0"/>
              </a:rPr>
              <a:t> </a:t>
            </a:r>
            <a:r>
              <a:rPr lang="en-IN" dirty="0">
                <a:solidFill>
                  <a:srgbClr val="DD4A68"/>
                </a:solidFill>
                <a:latin typeface="Palatino Linotype" panose="02040502050505030304" pitchFamily="18" charset="0"/>
              </a:rPr>
              <a:t>SUM</a:t>
            </a:r>
            <a:r>
              <a:rPr lang="en-IN" dirty="0">
                <a:solidFill>
                  <a:schemeClr val="tx1">
                    <a:lumMod val="85000"/>
                    <a:lumOff val="15000"/>
                  </a:schemeClr>
                </a:solidFill>
                <a:latin typeface="Palatino Linotype" panose="02040502050505030304" pitchFamily="18" charset="0"/>
              </a:rPr>
              <a:t>(sal) = 5000</a:t>
            </a:r>
            <a:r>
              <a:rPr lang="en-IN" dirty="0">
                <a:solidFill>
                  <a:srgbClr val="E75C0F"/>
                </a:solidFill>
                <a:latin typeface="Palatino Linotype" panose="02040502050505030304" pitchFamily="18" charset="0"/>
              </a:rPr>
              <a:t>  </a:t>
            </a:r>
            <a:r>
              <a:rPr lang="en-IN" dirty="0">
                <a:solidFill>
                  <a:srgbClr val="00B050"/>
                </a:solidFill>
                <a:latin typeface="Palatino Linotype" panose="02040502050505030304" pitchFamily="18" charset="0"/>
              </a:rPr>
              <a:t># Valid,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Palatino Linotype" panose="02040502050505030304" pitchFamily="18"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 SELECT</a:t>
            </a:r>
            <a:r>
              <a:rPr lang="en-US" dirty="0">
                <a:latin typeface="Palatino Linotype" panose="02040502050505030304" pitchFamily="18" charset="0"/>
                <a:cs typeface="Arial" panose="020B0604020202020204" pitchFamily="34" charset="0"/>
              </a:rPr>
              <a:t> </a:t>
            </a:r>
            <a:r>
              <a:rPr lang="en-US" dirty="0">
                <a:solidFill>
                  <a:srgbClr val="DD4A68"/>
                </a:solidFill>
                <a:latin typeface="Palatino Linotype" panose="02040502050505030304" pitchFamily="18" charset="0"/>
              </a:rPr>
              <a:t>MAX</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DD4A68"/>
                </a:solidFill>
                <a:latin typeface="Palatino Linotype" panose="02040502050505030304" pitchFamily="18" charset="0"/>
              </a:rPr>
              <a:t>COUNT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solidFill>
                  <a:srgbClr val="A67F59"/>
                </a:solidFill>
                <a:latin typeface="Palatino Linotype" panose="02040502050505030304" pitchFamily="18" charset="0"/>
              </a:rPr>
              <a:t>*</a:t>
            </a:r>
            <a:r>
              <a:rPr lang="en-US" dirty="0">
                <a:solidFill>
                  <a:schemeClr val="bg1">
                    <a:lumMod val="65000"/>
                  </a:schemeClr>
                </a:solidFill>
                <a:latin typeface="Palatino Linotype" panose="02040502050505030304" pitchFamily="18" charset="0"/>
                <a:cs typeface="Arial" panose="020B0604020202020204" pitchFamily="34" charset="0"/>
              </a:rPr>
              <a:t>))</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FROM</a:t>
            </a:r>
            <a:r>
              <a:rPr lang="en-US" dirty="0">
                <a:latin typeface="Palatino Linotype" panose="02040502050505030304" pitchFamily="18" charset="0"/>
                <a:cs typeface="Arial" panose="020B0604020202020204" pitchFamily="34" charset="0"/>
              </a:rPr>
              <a:t> emp </a:t>
            </a:r>
            <a:r>
              <a:rPr lang="en-US" dirty="0">
                <a:solidFill>
                  <a:srgbClr val="0077AA"/>
                </a:solidFill>
                <a:latin typeface="Palatino Linotype" panose="02040502050505030304" pitchFamily="18" charset="0"/>
                <a:cs typeface="Arial" panose="020B0604020202020204" pitchFamily="34" charset="0"/>
              </a:rPr>
              <a:t>GROUP</a:t>
            </a:r>
            <a:r>
              <a:rPr lang="en-US" dirty="0">
                <a:latin typeface="Palatino Linotype" panose="02040502050505030304" pitchFamily="18" charset="0"/>
                <a:cs typeface="Arial" panose="020B0604020202020204" pitchFamily="34" charset="0"/>
              </a:rPr>
              <a:t> </a:t>
            </a:r>
            <a:r>
              <a:rPr lang="en-US" dirty="0">
                <a:solidFill>
                  <a:srgbClr val="0077AA"/>
                </a:solidFill>
                <a:latin typeface="Palatino Linotype" panose="02040502050505030304" pitchFamily="18" charset="0"/>
                <a:cs typeface="Arial" panose="020B0604020202020204" pitchFamily="34" charset="0"/>
              </a:rPr>
              <a:t>BY</a:t>
            </a:r>
            <a:r>
              <a:rPr lang="en-US" dirty="0">
                <a:latin typeface="Palatino Linotype" panose="02040502050505030304" pitchFamily="18" charset="0"/>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a:t>
            </a:r>
            <a:r>
              <a:rPr lang="en-IN" dirty="0">
                <a:solidFill>
                  <a:srgbClr val="DD4A68"/>
                </a:solidFill>
                <a:latin typeface="Palatino Linotype" panose="02040502050505030304" pitchFamily="18" charset="0"/>
              </a:rPr>
              <a:t>SUM</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MIN</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MAX</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COUNT</a:t>
            </a:r>
            <a:r>
              <a:rPr lang="en-IN" dirty="0">
                <a:solidFill>
                  <a:srgbClr val="242729"/>
                </a:solidFill>
                <a:latin typeface="Palatino Linotype" panose="02040502050505030304" pitchFamily="18" charset="0"/>
                <a:cs typeface="Segoe UI Light" panose="020B0502040204020203" pitchFamily="34" charset="0"/>
              </a:rPr>
              <a: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SELECT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DD4A68"/>
                </a:solidFill>
                <a:latin typeface="Palatino Linotype" panose="02040502050505030304" pitchFamily="18" charset="0"/>
              </a:rPr>
              <a:t>SUM</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 </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uFill>
                  <a:solidFill>
                    <a:srgbClr val="FF0000"/>
                  </a:solidFill>
                </a:uFill>
                <a:latin typeface="Palatino Linotype" panose="02040502050505030304" pitchFamily="18" charset="0"/>
                <a:cs typeface="Segoe UI Light" panose="020B0502040204020203" pitchFamily="34" charset="0"/>
              </a:rPr>
              <a:t>sal</a:t>
            </a:r>
            <a:r>
              <a:rPr lang="en-IN" dirty="0">
                <a:solidFill>
                  <a:schemeClr val="bg1">
                    <a:lumMod val="65000"/>
                  </a:schemeClr>
                </a:solidFill>
                <a:uFill>
                  <a:solidFill>
                    <a:srgbClr val="FF0000"/>
                  </a:solidFill>
                </a:uFill>
                <a:latin typeface="Palatino Linotype" panose="02040502050505030304" pitchFamily="18" charset="0"/>
                <a:cs typeface="Arial" panose="020B0604020202020204" pitchFamily="34" charset="0"/>
              </a:rPr>
              <a:t>)</a:t>
            </a:r>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ea typeface="Times New Roman" panose="02020603050405020304" pitchFamily="18" charset="0"/>
                <a:cs typeface="Arial" panose="020B0604020202020204" pitchFamily="34" charset="0"/>
              </a:rPr>
              <a:t>FROM</a:t>
            </a:r>
            <a:r>
              <a:rPr lang="en-IN" dirty="0">
                <a:solidFill>
                  <a:srgbClr val="242729"/>
                </a:solidFill>
                <a:latin typeface="Palatino Linotype" panose="02040502050505030304" pitchFamily="18" charset="0"/>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Tree>
    <p:extLst>
      <p:ext uri="{BB962C8B-B14F-4D97-AF65-F5344CB8AC3E}">
        <p14:creationId xmlns:p14="http://schemas.microsoft.com/office/powerpoint/2010/main" xmlns="" val="1099243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object relational database management system?</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8" name="Rectangle 7">
            <a:extLst>
              <a:ext uri="{FF2B5EF4-FFF2-40B4-BE49-F238E27FC236}">
                <a16:creationId xmlns:a16="http://schemas.microsoft.com/office/drawing/2014/main" xmlns="" id="{98B98928-9ADD-41A9-8076-C44946E143A6}"/>
              </a:ext>
            </a:extLst>
          </p:cNvPr>
          <p:cNvSpPr/>
          <p:nvPr/>
        </p:nvSpPr>
        <p:spPr>
          <a:xfrm>
            <a:off x="407368" y="914400"/>
            <a:ext cx="11377264" cy="707886"/>
          </a:xfrm>
          <a:prstGeom prst="rect">
            <a:avLst/>
          </a:prstGeom>
        </p:spPr>
        <p:txBody>
          <a:bodyPr wrap="square">
            <a:spAutoFit/>
          </a:bodyPr>
          <a:lstStyle/>
          <a:p>
            <a:r>
              <a:rPr lang="en-US" sz="2000" b="0" i="0" dirty="0">
                <a:solidFill>
                  <a:srgbClr val="212121"/>
                </a:solidFill>
                <a:effectLst/>
                <a:latin typeface="open sans" panose="020B0606030504020204" pitchFamily="34" charset="0"/>
              </a:rPr>
              <a:t>An object database is a database management system in which information is represented in the form of objects.</a:t>
            </a:r>
            <a:endParaRPr lang="en-IN" sz="2000"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xmlns="" id="{931C2ED3-26CD-46EC-9E6E-27D639140DBE}"/>
              </a:ext>
            </a:extLst>
          </p:cNvPr>
          <p:cNvSpPr txBox="1"/>
          <p:nvPr/>
        </p:nvSpPr>
        <p:spPr>
          <a:xfrm>
            <a:off x="119336" y="3075057"/>
            <a:ext cx="11953328"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dirty="0">
                <a:solidFill>
                  <a:schemeClr val="tx1">
                    <a:lumMod val="65000"/>
                    <a:lumOff val="35000"/>
                  </a:schemeClr>
                </a:solidFill>
                <a:effectLst/>
                <a:latin typeface="open sans" panose="020B0606030504020204" pitchFamily="34" charset="0"/>
              </a:rPr>
              <a:t>PostgreSQL is the most popular pure ORDBMS. Some popular databases including Microsoft SQL Server, Oracle, and IBM DB2 also support objects and can be considered as ORDBMS.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xmlns="" val="2861307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null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900" indent="-3429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AVG</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a:t>
            </a:r>
            <a:r>
              <a:rPr lang="en-IN" dirty="0">
                <a:solidFill>
                  <a:schemeClr val="accent5">
                    <a:lumMod val="75000"/>
                  </a:schemeClr>
                </a:solidFill>
                <a:latin typeface="Liberation Mono"/>
                <a:cs typeface="Arial" panose="020B0604020202020204" pitchFamily="34" charset="0"/>
              </a:rPr>
              <a:t>=</a:t>
            </a:r>
            <a:r>
              <a:rPr lang="en-IN" dirty="0">
                <a:latin typeface="Liberation Mono"/>
              </a:rPr>
              <a:t> </a:t>
            </a:r>
            <a:r>
              <a:rPr lang="en-IN"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AVG</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xmlns=""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6" name="TextBox 5">
            <a:extLst>
              <a:ext uri="{FF2B5EF4-FFF2-40B4-BE49-F238E27FC236}">
                <a16:creationId xmlns:a16="http://schemas.microsoft.com/office/drawing/2014/main" xmlns="" id="{3012D5A3-D009-4DB2-A027-C5A7FDEEA453}"/>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xmlns="" val="12312452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US"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latin typeface="Liberation Mono"/>
              </a:rPr>
              <a:t> * </a:t>
            </a:r>
            <a:r>
              <a:rPr lang="en-US" dirty="0">
                <a:solidFill>
                  <a:srgbClr val="990055"/>
                </a:solidFill>
                <a:latin typeface="Liberation Mono"/>
              </a:rPr>
              <a:t>2</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sal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IN" dirty="0">
                <a:solidFill>
                  <a:srgbClr val="669900"/>
                </a:solidFill>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a:t>
            </a:r>
            <a:r>
              <a:rPr lang="en-IN"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xmlns=""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xmlns=""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xmlns="" val="23795576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8000" y="1260000"/>
            <a:ext cx="11953328" cy="1077218"/>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p:txBody>
      </p:sp>
      <p:sp>
        <p:nvSpPr>
          <p:cNvPr id="3" name="Rectangle 2">
            <a:extLst>
              <a:ext uri="{FF2B5EF4-FFF2-40B4-BE49-F238E27FC236}">
                <a16:creationId xmlns:a16="http://schemas.microsoft.com/office/drawing/2014/main" xmlns=""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xmlns="" id="{84F9F515-4C57-40A8-B624-41A52849B615}"/>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
        <p:nvSpPr>
          <p:cNvPr id="6" name="TextBox 5">
            <a:extLst>
              <a:ext uri="{FF2B5EF4-FFF2-40B4-BE49-F238E27FC236}">
                <a16:creationId xmlns:a16="http://schemas.microsoft.com/office/drawing/2014/main" xmlns="" id="{33CB0FF0-A027-4174-9659-6D48C79F68DA}"/>
              </a:ext>
            </a:extLst>
          </p:cNvPr>
          <p:cNvSpPr txBox="1"/>
          <p:nvPr/>
        </p:nvSpPr>
        <p:spPr>
          <a:xfrm>
            <a:off x="108000" y="2634200"/>
            <a:ext cx="4511824" cy="954107"/>
          </a:xfrm>
          <a:prstGeom prst="rect">
            <a:avLst/>
          </a:prstGeom>
          <a:noFill/>
        </p:spPr>
        <p:txBody>
          <a:bodyPr wrap="square" rtlCol="0">
            <a:spAutoFit/>
          </a:bodyPr>
          <a:lstStyle/>
          <a:p>
            <a:r>
              <a:rPr lang="en-US" sz="2400" dirty="0">
                <a:solidFill>
                  <a:srgbClr val="E75C0F"/>
                </a:solidFill>
                <a:latin typeface="Liberation Mono"/>
                <a:cs typeface="Arial" panose="020B0604020202020204" pitchFamily="34" charset="0"/>
              </a:rPr>
              <a:t>relation1 = { 1, 2, -1, 3, -2, 1, 2, 1 }</a:t>
            </a:r>
          </a:p>
          <a:p>
            <a:endParaRPr lang="en-US" sz="800" dirty="0">
              <a:solidFill>
                <a:srgbClr val="E75C0F"/>
              </a:solidFill>
              <a:latin typeface="Liberation Mono"/>
              <a:cs typeface="Arial" panose="020B0604020202020204" pitchFamily="34" charset="0"/>
            </a:endParaRPr>
          </a:p>
          <a:p>
            <a:endParaRPr lang="en-US" sz="4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US" dirty="0">
                <a:solidFill>
                  <a:srgbClr val="DD4A68"/>
                </a:solidFill>
                <a:latin typeface="Liberation Mono"/>
              </a:rPr>
              <a:t>SUM</a:t>
            </a:r>
            <a:r>
              <a:rPr lang="en-IN" dirty="0">
                <a:solidFill>
                  <a:schemeClr val="bg1">
                    <a:lumMod val="65000"/>
                  </a:schemeClr>
                </a:solidFill>
                <a:latin typeface="Liberation Mono"/>
              </a:rPr>
              <a:t>(</a:t>
            </a:r>
            <a:r>
              <a:rPr lang="en-IN" dirty="0">
                <a:latin typeface="Liberation Mono"/>
              </a:rPr>
              <a:t>c1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solidFill>
                  <a:srgbClr val="669900"/>
                </a:solidFill>
                <a:latin typeface="Liberation Mono"/>
              </a:rPr>
              <a:t> </a:t>
            </a:r>
            <a:r>
              <a:rPr lang="en-US" dirty="0">
                <a:latin typeface="Liberation Mono"/>
              </a:rPr>
              <a:t>relation1;</a:t>
            </a:r>
            <a:endParaRPr lang="en-IN" sz="1600" dirty="0">
              <a:latin typeface="Liberation Mono"/>
            </a:endParaRPr>
          </a:p>
        </p:txBody>
      </p:sp>
      <p:sp>
        <p:nvSpPr>
          <p:cNvPr id="11" name="TextBox 10">
            <a:extLst>
              <a:ext uri="{FF2B5EF4-FFF2-40B4-BE49-F238E27FC236}">
                <a16:creationId xmlns:a16="http://schemas.microsoft.com/office/drawing/2014/main" xmlns="" id="{1B4535C3-BC68-4FE3-8233-6C4B3E180B27}"/>
              </a:ext>
            </a:extLst>
          </p:cNvPr>
          <p:cNvSpPr txBox="1"/>
          <p:nvPr/>
        </p:nvSpPr>
        <p:spPr>
          <a:xfrm>
            <a:off x="107999" y="4221088"/>
            <a:ext cx="11820647"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custId, type, amount, </a:t>
            </a:r>
            <a:r>
              <a:rPr lang="en-IN" dirty="0">
                <a:solidFill>
                  <a:srgbClr val="0077AA"/>
                </a:solidFill>
                <a:latin typeface="Liberation Mono"/>
              </a:rPr>
              <a:t>CASE</a:t>
            </a:r>
            <a:r>
              <a:rPr lang="en-IN" dirty="0">
                <a:latin typeface="Liberation Mono"/>
              </a:rPr>
              <a:t> type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'd'</a:t>
            </a:r>
            <a:r>
              <a:rPr lang="en-IN" dirty="0">
                <a:latin typeface="Liberation Mono"/>
              </a:rPr>
              <a:t> </a:t>
            </a:r>
            <a:r>
              <a:rPr lang="en-IN" dirty="0">
                <a:solidFill>
                  <a:srgbClr val="0077AA"/>
                </a:solidFill>
                <a:latin typeface="Liberation Mono"/>
              </a:rPr>
              <a:t>THEN</a:t>
            </a:r>
            <a:r>
              <a:rPr lang="en-IN" dirty="0">
                <a:latin typeface="Liberation Mono"/>
              </a:rPr>
              <a:t> amount </a:t>
            </a:r>
            <a:r>
              <a:rPr lang="en-IN" dirty="0">
                <a:solidFill>
                  <a:srgbClr val="0077AA"/>
                </a:solidFill>
                <a:latin typeface="Liberation Mono"/>
              </a:rPr>
              <a:t>WHEN</a:t>
            </a:r>
            <a:r>
              <a:rPr lang="en-IN" dirty="0">
                <a:latin typeface="Liberation Mono"/>
              </a:rPr>
              <a:t> </a:t>
            </a:r>
            <a:r>
              <a:rPr lang="en-IN" dirty="0">
                <a:solidFill>
                  <a:srgbClr val="669900"/>
                </a:solidFill>
                <a:latin typeface="Liberation Mono"/>
              </a:rPr>
              <a:t>'c'</a:t>
            </a:r>
            <a:r>
              <a:rPr lang="en-IN" dirty="0">
                <a:latin typeface="Liberation Mono"/>
              </a:rPr>
              <a:t> </a:t>
            </a:r>
            <a:r>
              <a:rPr lang="en-IN" dirty="0">
                <a:solidFill>
                  <a:srgbClr val="0077AA"/>
                </a:solidFill>
                <a:latin typeface="Liberation Mono"/>
              </a:rPr>
              <a:t>THEN</a:t>
            </a:r>
            <a:r>
              <a:rPr lang="en-IN" dirty="0">
                <a:latin typeface="Liberation Mono"/>
              </a:rPr>
              <a:t> amount * </a:t>
            </a:r>
            <a:r>
              <a:rPr lang="en-IN" dirty="0">
                <a:solidFill>
                  <a:srgbClr val="990055"/>
                </a:solidFill>
                <a:latin typeface="Liberation Mono"/>
              </a:rPr>
              <a:t>-1</a:t>
            </a:r>
            <a:r>
              <a:rPr lang="en-IN" dirty="0">
                <a:latin typeface="Liberation Mono"/>
              </a:rPr>
              <a:t> </a:t>
            </a:r>
            <a:r>
              <a:rPr lang="en-IN" dirty="0">
                <a:solidFill>
                  <a:srgbClr val="0077AA"/>
                </a:solidFill>
                <a:latin typeface="Liberation Mono"/>
              </a:rPr>
              <a:t>END</a:t>
            </a:r>
            <a:r>
              <a:rPr lang="en-IN" dirty="0">
                <a:latin typeface="Liberation Mono"/>
              </a:rPr>
              <a:t> amount </a:t>
            </a:r>
            <a:r>
              <a:rPr lang="en-IN" dirty="0">
                <a:solidFill>
                  <a:srgbClr val="0077AA"/>
                </a:solidFill>
                <a:latin typeface="Liberation Mono"/>
              </a:rPr>
              <a:t>FROM</a:t>
            </a:r>
            <a:r>
              <a:rPr lang="en-IN" dirty="0">
                <a:latin typeface="Liberation Mono"/>
              </a:rPr>
              <a:t> transactions;</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rPr>
              <a:t>custId, type, amount, </a:t>
            </a:r>
            <a:r>
              <a:rPr lang="en-US" dirty="0">
                <a:solidFill>
                  <a:srgbClr val="DD4A68"/>
                </a:solidFill>
                <a:latin typeface="Liberation Mono"/>
              </a:rPr>
              <a:t>SUM</a:t>
            </a:r>
            <a:r>
              <a:rPr lang="en-US" dirty="0">
                <a:solidFill>
                  <a:schemeClr val="bg1">
                    <a:lumMod val="65000"/>
                  </a:schemeClr>
                </a:solidFill>
                <a:latin typeface="Liberation Mono"/>
              </a:rPr>
              <a:t>(</a:t>
            </a:r>
            <a:r>
              <a:rPr lang="en-US" dirty="0">
                <a:solidFill>
                  <a:srgbClr val="0077AA"/>
                </a:solidFill>
                <a:latin typeface="Liberation Mono"/>
              </a:rPr>
              <a:t>CASE</a:t>
            </a:r>
            <a:r>
              <a:rPr lang="en-US" dirty="0">
                <a:latin typeface="Liberation Mono"/>
              </a:rPr>
              <a:t> type </a:t>
            </a:r>
            <a:r>
              <a:rPr lang="en-US" dirty="0">
                <a:solidFill>
                  <a:srgbClr val="0077AA"/>
                </a:solidFill>
                <a:latin typeface="Liberation Mono"/>
              </a:rPr>
              <a:t>WHEN</a:t>
            </a:r>
            <a:r>
              <a:rPr lang="en-US" dirty="0">
                <a:latin typeface="Liberation Mono"/>
              </a:rPr>
              <a:t> 'd' </a:t>
            </a:r>
            <a:r>
              <a:rPr lang="en-US" dirty="0">
                <a:solidFill>
                  <a:srgbClr val="0077AA"/>
                </a:solidFill>
                <a:latin typeface="Liberation Mono"/>
              </a:rPr>
              <a:t>THEN</a:t>
            </a:r>
            <a:r>
              <a:rPr lang="en-US" dirty="0">
                <a:latin typeface="Liberation Mono"/>
              </a:rPr>
              <a:t> amount </a:t>
            </a:r>
            <a:r>
              <a:rPr lang="en-US" dirty="0">
                <a:solidFill>
                  <a:srgbClr val="0077AA"/>
                </a:solidFill>
                <a:latin typeface="Liberation Mono"/>
              </a:rPr>
              <a:t>WHEN</a:t>
            </a:r>
            <a:r>
              <a:rPr lang="en-US" dirty="0">
                <a:latin typeface="Liberation Mono"/>
              </a:rPr>
              <a:t> 'c' </a:t>
            </a:r>
            <a:r>
              <a:rPr lang="en-US" dirty="0">
                <a:solidFill>
                  <a:srgbClr val="0077AA"/>
                </a:solidFill>
                <a:latin typeface="Liberation Mono"/>
              </a:rPr>
              <a:t>THEN</a:t>
            </a:r>
            <a:r>
              <a:rPr lang="en-US" dirty="0">
                <a:latin typeface="Liberation Mono"/>
              </a:rPr>
              <a:t> amount * </a:t>
            </a:r>
            <a:r>
              <a:rPr lang="en-US" dirty="0">
                <a:solidFill>
                  <a:srgbClr val="990055"/>
                </a:solidFill>
                <a:latin typeface="Liberation Mono"/>
              </a:rPr>
              <a:t>-1</a:t>
            </a:r>
            <a:r>
              <a:rPr lang="en-US" dirty="0">
                <a:latin typeface="Liberation Mono"/>
              </a:rPr>
              <a:t> </a:t>
            </a:r>
            <a:r>
              <a:rPr lang="en-US" dirty="0">
                <a:solidFill>
                  <a:srgbClr val="0077AA"/>
                </a:solidFill>
                <a:latin typeface="Liberation Mono"/>
              </a:rPr>
              <a:t>END</a:t>
            </a:r>
            <a:r>
              <a:rPr lang="en-US" dirty="0">
                <a:solidFill>
                  <a:schemeClr val="bg1">
                    <a:lumMod val="6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bg1">
                    <a:lumMod val="6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custID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_id</a:t>
            </a:r>
            <a:r>
              <a:rPr lang="en-US" dirty="0">
                <a:solidFill>
                  <a:schemeClr val="bg1">
                    <a:lumMod val="65000"/>
                  </a:schemeClr>
                </a:solidFill>
                <a:latin typeface="Liberation Mono"/>
              </a:rPr>
              <a:t>)</a:t>
            </a:r>
            <a:r>
              <a:rPr lang="en-US" dirty="0">
                <a:latin typeface="Liberation Mono"/>
              </a:rPr>
              <a:t> amount </a:t>
            </a:r>
            <a:r>
              <a:rPr lang="en-US" dirty="0">
                <a:solidFill>
                  <a:srgbClr val="0077AA"/>
                </a:solidFill>
                <a:latin typeface="Liberation Mono"/>
              </a:rPr>
              <a:t>FROM</a:t>
            </a:r>
            <a:r>
              <a:rPr lang="en-US" dirty="0">
                <a:latin typeface="Liberation Mono"/>
              </a:rPr>
              <a:t> transactions;</a:t>
            </a:r>
            <a:endParaRPr lang="en-IN" dirty="0">
              <a:latin typeface="Liberation Mono"/>
            </a:endParaRPr>
          </a:p>
        </p:txBody>
      </p:sp>
    </p:spTree>
    <p:extLst>
      <p:ext uri="{BB962C8B-B14F-4D97-AF65-F5344CB8AC3E}">
        <p14:creationId xmlns:p14="http://schemas.microsoft.com/office/powerpoint/2010/main" xmlns="" val="33430501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32774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55600" indent="-35560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669900"/>
                </a:solidFill>
                <a:latin typeface="Liberation Mono"/>
              </a:rPr>
              <a:t>'VIKAS'</a:t>
            </a:r>
            <a:r>
              <a:rPr lang="en-US" dirty="0">
                <a:solidFill>
                  <a:schemeClr val="bg1">
                    <a:lumMod val="65000"/>
                  </a:schemeClr>
                </a:solidFill>
                <a:latin typeface="Liberation Mono"/>
              </a:rPr>
              <a:t>)</a:t>
            </a:r>
            <a:r>
              <a:rPr lang="en-US" dirty="0">
                <a:latin typeface="Liberation Mono"/>
              </a:rPr>
              <a:t>;</a:t>
            </a:r>
            <a:endParaRPr lang="en-US" dirty="0">
              <a:solidFill>
                <a:schemeClr val="bg1">
                  <a:lumMod val="65000"/>
                </a:schemeClr>
              </a:solidFill>
              <a:latin typeface="Liberation Mono"/>
            </a:endParaRP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600" indent="-3556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MAX</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xmlns=""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xmlns="" id="{C7D58F2E-7505-4D25-8EC6-8B0F9CF9370B}"/>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xmlns="" val="40677387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491224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solidFill>
                  <a:srgbClr val="990055"/>
                </a:solidFill>
                <a:latin typeface="Liberation Mono"/>
              </a:rPr>
              <a:t>1</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700" indent="-266700">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a:t>
            </a:r>
            <a:r>
              <a:rPr lang="en-US" dirty="0">
                <a:solidFill>
                  <a:srgbClr val="990055"/>
                </a:solidFill>
                <a:latin typeface="Liberation Mono"/>
              </a:rPr>
              <a:t>-1</a:t>
            </a:r>
            <a:r>
              <a:rPr lang="en-US" dirty="0">
                <a:latin typeface="Liberation Mono"/>
              </a:rPr>
              <a:t>;</a:t>
            </a:r>
            <a:endParaRPr lang="en-US" dirty="0">
              <a:solidFill>
                <a:srgbClr val="0077AA"/>
              </a:solidFill>
              <a:latin typeface="Liberation Mono"/>
              <a:cs typeface="Arial" panose="020B0604020202020204" pitchFamily="34" charset="0"/>
            </a:endParaRP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50" indent="-273050">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rgbClr val="DD4A68"/>
                </a:solidFill>
                <a:latin typeface="Liberation Mono"/>
              </a:rPr>
              <a:t>MIN</a:t>
            </a:r>
            <a:r>
              <a:rPr lang="en-US" dirty="0">
                <a:solidFill>
                  <a:schemeClr val="bg1">
                    <a:lumMod val="65000"/>
                  </a:schemeClr>
                </a:solidFill>
                <a:latin typeface="Liberation Mono"/>
              </a:rPr>
              <a:t>(</a:t>
            </a:r>
            <a:r>
              <a:rPr lang="en-US" dirty="0">
                <a:latin typeface="Liberation Mono"/>
              </a:rPr>
              <a:t>sal</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xmlns="" id="{7EC5DC88-9F4E-4C6B-A668-447DECA7A35E}"/>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8" name="TextBox 7">
            <a:extLst>
              <a:ext uri="{FF2B5EF4-FFF2-40B4-BE49-F238E27FC236}">
                <a16:creationId xmlns:a16="http://schemas.microsoft.com/office/drawing/2014/main" xmlns="" id="{A931409D-5AB8-44B3-9F04-5EFA9D013770}"/>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xmlns="" val="42650176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5478423"/>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a:t>
            </a:r>
            <a:r>
              <a:rPr lang="en-IN" dirty="0">
                <a:solidFill>
                  <a:srgbClr val="A67F59"/>
                </a:solidFill>
                <a:latin typeface="Palatino Linotype" panose="02040502050505030304" pitchFamily="18" charset="0"/>
              </a:rPr>
              <a:t>*</a:t>
            </a:r>
            <a:r>
              <a:rPr lang="en-IN" dirty="0">
                <a:latin typeface="Palatino Linotype" panose="02040502050505030304" pitchFamily="18" charset="0"/>
                <a:cs typeface="Arial" panose="020B0604020202020204" pitchFamily="34" charset="0"/>
              </a:rPr>
              <a:t>) is somewhat different in that it returns a count of the number of rows retrieved, whether or not they contain NULL values.</a:t>
            </a:r>
          </a:p>
          <a:p>
            <a:pPr marL="285750" indent="-285750">
              <a:buFont typeface="Arial" panose="020B0604020202020204" pitchFamily="34" charset="0"/>
              <a:buChar char="•"/>
            </a:pPr>
            <a:r>
              <a:rPr lang="en-US" dirty="0">
                <a:latin typeface="Palatino Linotype" panose="02040502050505030304" pitchFamily="18" charset="0"/>
              </a:rPr>
              <a:t>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is a special implementation of the COUNT function that returns the count of all the rows in a specified table.</a:t>
            </a:r>
          </a:p>
          <a:p>
            <a:pPr marL="285750" indent="-285750">
              <a:buFont typeface="Arial" panose="020B0604020202020204" pitchFamily="34" charset="0"/>
              <a:buChar char="•"/>
            </a:pPr>
            <a:r>
              <a:rPr lang="en-US" dirty="0">
                <a:latin typeface="Palatino Linotype" panose="02040502050505030304" pitchFamily="18" charset="0"/>
              </a:rPr>
              <a:t> COUNT (</a:t>
            </a:r>
            <a:r>
              <a:rPr lang="en-US" dirty="0">
                <a:solidFill>
                  <a:srgbClr val="A67F59"/>
                </a:solidFill>
                <a:latin typeface="Palatino Linotype" panose="02040502050505030304" pitchFamily="18" charset="0"/>
              </a:rPr>
              <a:t>*</a:t>
            </a:r>
            <a:r>
              <a:rPr lang="en-US" dirty="0">
                <a:latin typeface="Palatino Linotype" panose="02040502050505030304" pitchFamily="18" charset="0"/>
              </a:rPr>
              <a:t>)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solidFill>
                  <a:srgbClr val="A67F59"/>
                </a:solidFill>
                <a:latin typeface="Liberation Mono"/>
              </a:rPr>
              <a:t>*</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endParaRPr lang="en-IN" dirty="0">
              <a:solidFill>
                <a:srgbClr val="0077AA"/>
              </a:solidFill>
              <a:latin typeface="Liberation Mono"/>
              <a:cs typeface="Arial" panose="020B0604020202020204" pitchFamily="34" charset="0"/>
            </a:endParaRPr>
          </a:p>
          <a:p>
            <a:pPr marL="342900" indent="-342900">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IN" dirty="0">
                <a:solidFill>
                  <a:schemeClr val="bg1">
                    <a:lumMod val="65000"/>
                  </a:schemeClr>
                </a:solidFill>
                <a:latin typeface="Liberation Mono"/>
              </a:rPr>
              <a:t>(</a:t>
            </a:r>
            <a:r>
              <a:rPr lang="en-IN" dirty="0">
                <a:latin typeface="Liberation Mono"/>
              </a:rPr>
              <a:t>null</a:t>
            </a:r>
            <a:r>
              <a:rPr lang="en-IN" dirty="0">
                <a:solidFill>
                  <a:schemeClr val="bg1">
                    <a:lumMod val="65000"/>
                  </a:schemeClr>
                </a:solidFill>
                <a:latin typeface="Liberation Mono"/>
              </a:rPr>
              <a:t>)</a:t>
            </a:r>
            <a:r>
              <a:rPr lang="en-IN" dirty="0">
                <a:latin typeface="Liberation Mono"/>
              </a:rPr>
              <a:t> </a:t>
            </a:r>
            <a:r>
              <a:rPr lang="en-US" dirty="0">
                <a:solidFill>
                  <a:srgbClr val="669900"/>
                </a:solidFill>
                <a:latin typeface="Liberation Mono"/>
              </a:rPr>
              <a:t>"R1"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True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latin typeface="Liberation Mono"/>
              </a:rPr>
              <a:t>)</a:t>
            </a:r>
            <a:r>
              <a:rPr lang="en-US" dirty="0">
                <a:solidFill>
                  <a:srgbClr val="669900"/>
                </a:solidFill>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4">
                    <a:lumMod val="50000"/>
                  </a:schemeClr>
                </a:solidFill>
                <a:latin typeface="Liberation Mono"/>
              </a:rPr>
              <a:t>False</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0</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990055"/>
                </a:solidFill>
                <a:latin typeface="Liberation Mono"/>
              </a:rPr>
              <a:t>1</a:t>
            </a:r>
            <a:r>
              <a:rPr lang="en-US" dirty="0">
                <a:solidFill>
                  <a:schemeClr val="bg1">
                    <a:lumMod val="65000"/>
                  </a:schemeClr>
                </a:solidFill>
                <a:latin typeface="Liberation Mono"/>
              </a:rPr>
              <a:t>)</a:t>
            </a:r>
            <a:r>
              <a:rPr lang="en-US" dirty="0">
                <a:solidFill>
                  <a:srgbClr val="0077AA"/>
                </a:solidFill>
                <a:latin typeface="Liberation Mono"/>
                <a:cs typeface="Arial" panose="020B0604020202020204" pitchFamily="34" charset="0"/>
              </a:rPr>
              <a:t> FROM </a:t>
            </a:r>
            <a:r>
              <a:rPr lang="en-US" dirty="0">
                <a:latin typeface="Liberation Mono"/>
              </a:rPr>
              <a:t>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a:t>
            </a:r>
            <a:r>
              <a:rPr lang="en-US" dirty="0">
                <a:solidFill>
                  <a:srgbClr val="990055"/>
                </a:solidFill>
                <a:latin typeface="Liberation Mono"/>
              </a:rPr>
              <a:t>-1</a:t>
            </a:r>
            <a:r>
              <a:rPr lang="en-US" dirty="0">
                <a:latin typeface="Liberation Mono"/>
              </a:rPr>
              <a:t>;</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latin typeface="Liberation Mono"/>
              </a:rPr>
              <a:t>comm</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900" indent="-342900">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A67F59"/>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669900"/>
                </a:solidFill>
                <a:latin typeface="Liberation Mono"/>
              </a:rPr>
              <a:t>"R1"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xmlns=""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xmlns="" id="{CD9EBFF5-5BE6-4271-B8E4-6FB1FF154346}"/>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xmlns="" val="569439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19336" y="1260000"/>
            <a:ext cx="11953328" cy="221599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DISTINCT</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ORDER</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BY</a:t>
            </a:r>
            <a:r>
              <a:rPr lang="en-IN" sz="2000" b="0" i="0" dirty="0">
                <a:solidFill>
                  <a:srgbClr val="000000"/>
                </a:solidFill>
                <a:effectLst/>
                <a:latin typeface="Liberation Mono"/>
              </a:rPr>
              <a:t> {</a:t>
            </a:r>
            <a:r>
              <a:rPr lang="en-IN" sz="2000" b="0" i="1" dirty="0">
                <a:solidFill>
                  <a:srgbClr val="000000"/>
                </a:solidFill>
                <a:effectLst/>
                <a:latin typeface="Liberation Mono"/>
              </a:rPr>
              <a:t>unsigned_integer</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expr</a:t>
            </a:r>
            <a:r>
              <a:rPr lang="en-IN" sz="2000" b="0" i="0" dirty="0">
                <a:solidFill>
                  <a:srgbClr val="000000"/>
                </a:solidFill>
                <a:effectLst/>
                <a:latin typeface="Liberation Mono"/>
              </a:rPr>
              <a:t>}</a:t>
            </a:r>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ASC</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dirty="0">
                <a:solidFill>
                  <a:srgbClr val="0070C0"/>
                </a:solidFill>
                <a:latin typeface="Liberation Mono"/>
                <a:cs typeface="Arial" panose="020B0604020202020204" pitchFamily="34" charset="0"/>
              </a:rPr>
              <a:t>DESC</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col_name</a:t>
            </a:r>
            <a:r>
              <a:rPr lang="en-IN" sz="2000" b="0" i="0" dirty="0">
                <a:solidFill>
                  <a:srgbClr val="000000"/>
                </a:solidFill>
                <a:effectLst/>
                <a:latin typeface="Liberation Mono"/>
              </a:rPr>
              <a:t> </a:t>
            </a:r>
            <a:r>
              <a:rPr lang="en-IN" sz="2000" b="0" i="0" dirty="0">
                <a:solidFill>
                  <a:srgbClr val="999999"/>
                </a:solidFill>
                <a:effectLst/>
                <a:latin typeface="Liberation Mono"/>
              </a:rPr>
              <a:t>. . .]]</a:t>
            </a:r>
            <a:r>
              <a:rPr lang="en-IN" sz="2000" b="0" i="0" dirty="0">
                <a:solidFill>
                  <a:srgbClr val="000000"/>
                </a:solidFill>
                <a:effectLst/>
                <a:latin typeface="Liberation Mono"/>
              </a:rPr>
              <a:t> </a:t>
            </a:r>
          </a:p>
          <a:p>
            <a:r>
              <a:rPr lang="en-IN" sz="2000" dirty="0">
                <a:solidFill>
                  <a:srgbClr val="000000"/>
                </a:solidFill>
                <a:latin typeface="Liberation Mono"/>
              </a:rPr>
              <a:t>                                </a:t>
            </a:r>
            <a:r>
              <a:rPr lang="en-IN" sz="2000" b="0" i="0" dirty="0">
                <a:solidFill>
                  <a:srgbClr val="999999"/>
                </a:solidFill>
                <a:effectLst/>
                <a:latin typeface="Liberation Mono"/>
              </a:rPr>
              <a:t>[</a:t>
            </a:r>
            <a:r>
              <a:rPr lang="en-IN" sz="2000" dirty="0">
                <a:solidFill>
                  <a:srgbClr val="0070C0"/>
                </a:solidFill>
                <a:latin typeface="Liberation Mono"/>
                <a:cs typeface="Arial" panose="020B0604020202020204" pitchFamily="34" charset="0"/>
              </a:rPr>
              <a:t>SEPARATOR</a:t>
            </a:r>
            <a:r>
              <a:rPr lang="en-IN" sz="2000" b="0" i="0" dirty="0">
                <a:solidFill>
                  <a:srgbClr val="000000"/>
                </a:solidFill>
                <a:effectLst/>
                <a:latin typeface="Liberation Mono"/>
              </a:rPr>
              <a:t> </a:t>
            </a:r>
            <a:r>
              <a:rPr lang="en-IN" sz="2000" b="0" i="1" dirty="0">
                <a:solidFill>
                  <a:srgbClr val="000000"/>
                </a:solidFill>
                <a:effectLst/>
                <a:latin typeface="Liberation Mono"/>
              </a:rPr>
              <a:t>str_val</a:t>
            </a:r>
            <a:r>
              <a:rPr lang="en-IN" sz="2000" b="0" i="0" dirty="0">
                <a:solidFill>
                  <a:srgbClr val="999999"/>
                </a:solidFill>
                <a:effectLst/>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rgbClr val="DD4A68"/>
                </a:solidFill>
                <a:latin typeface="Liberation Mono"/>
              </a:rPr>
              <a:t>GROUP_CONCAT</a:t>
            </a:r>
            <a:r>
              <a:rPr lang="en-IN" dirty="0">
                <a:solidFill>
                  <a:schemeClr val="bg1">
                    <a:lumMod val="65000"/>
                  </a:schemeClr>
                </a:solidFill>
                <a:latin typeface="Liberation Mono"/>
              </a:rPr>
              <a:t>(</a:t>
            </a:r>
            <a:r>
              <a:rPr lang="en-IN" dirty="0">
                <a:latin typeface="Liberation Mono"/>
              </a:rPr>
              <a:t>ename</a:t>
            </a:r>
            <a:r>
              <a:rPr lang="en-IN"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deptno, </a:t>
            </a:r>
            <a:r>
              <a:rPr lang="en-US" dirty="0">
                <a:solidFill>
                  <a:srgbClr val="DD4A68"/>
                </a:solidFill>
                <a:latin typeface="Liberation Mono"/>
              </a:rPr>
              <a:t>GROUP_CONCAT</a:t>
            </a:r>
            <a:r>
              <a:rPr lang="en-US" dirty="0">
                <a:latin typeface="Liberation Mono"/>
              </a:rPr>
              <a:t>(ename) </a:t>
            </a:r>
            <a:r>
              <a:rPr lang="en-US" dirty="0">
                <a:solidFill>
                  <a:srgbClr val="0077AA"/>
                </a:solidFill>
                <a:latin typeface="Liberation Mono"/>
                <a:cs typeface="Arial" panose="020B0604020202020204" pitchFamily="34" charset="0"/>
              </a:rPr>
              <a:t>FROM</a:t>
            </a:r>
            <a:r>
              <a:rPr lang="en-US" dirty="0">
                <a:latin typeface="Liberation Mono"/>
              </a:rPr>
              <a:t> emp group </a:t>
            </a:r>
            <a:r>
              <a:rPr lang="en-US" dirty="0">
                <a:solidFill>
                  <a:srgbClr val="0077AA"/>
                </a:solidFill>
                <a:latin typeface="Liberation Mono"/>
                <a:cs typeface="Arial" panose="020B0604020202020204" pitchFamily="34" charset="0"/>
              </a:rPr>
              <a:t>BY</a:t>
            </a:r>
            <a:r>
              <a:rPr lang="en-US" dirty="0">
                <a:latin typeface="Liberation Mono"/>
              </a:rPr>
              <a:t> deptno;</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aggregate functions</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xmlns="" id="{ECDF6038-0304-4326-AAD3-47E8E8928C22}"/>
              </a:ext>
            </a:extLst>
          </p:cNvPr>
          <p:cNvSpPr/>
          <p:nvPr/>
        </p:nvSpPr>
        <p:spPr>
          <a:xfrm>
            <a:off x="-6104" y="116632"/>
            <a:ext cx="5598047" cy="43088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8" name="TextBox 7">
            <a:extLst>
              <a:ext uri="{FF2B5EF4-FFF2-40B4-BE49-F238E27FC236}">
                <a16:creationId xmlns:a16="http://schemas.microsoft.com/office/drawing/2014/main" xmlns="" id="{A7A5E31E-1E71-46A8-AF9A-AE8DB0E19E7D}"/>
              </a:ext>
            </a:extLst>
          </p:cNvPr>
          <p:cNvSpPr txBox="1"/>
          <p:nvPr/>
        </p:nvSpPr>
        <p:spPr>
          <a:xfrm>
            <a:off x="112372" y="692696"/>
            <a:ext cx="11816275" cy="369332"/>
          </a:xfrm>
          <a:prstGeom prst="rect">
            <a:avLst/>
          </a:prstGeom>
          <a:noFill/>
        </p:spPr>
        <p:txBody>
          <a:bodyPr wrap="square">
            <a:spAutoFit/>
          </a:bodyPr>
          <a:lstStyle/>
          <a:p>
            <a:r>
              <a:rPr lang="en-IN" sz="1800" b="1" dirty="0">
                <a:latin typeface="Palatino Linotype" panose="02040502050505030304" pitchFamily="18" charset="0"/>
              </a:rPr>
              <a:t>TODO</a:t>
            </a:r>
          </a:p>
        </p:txBody>
      </p:sp>
    </p:spTree>
    <p:extLst>
      <p:ext uri="{BB962C8B-B14F-4D97-AF65-F5344CB8AC3E}">
        <p14:creationId xmlns:p14="http://schemas.microsoft.com/office/powerpoint/2010/main" xmlns="" val="27194112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56490879-973F-4F6A-9B42-90527119B4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927509" y="53392"/>
            <a:ext cx="4264491" cy="2079464"/>
          </a:xfrm>
          <a:prstGeom prst="rect">
            <a:avLst/>
          </a:prstGeom>
        </p:spPr>
      </p:pic>
      <p:sp>
        <p:nvSpPr>
          <p:cNvPr id="2" name="Title 1"/>
          <p:cNvSpPr txBox="1">
            <a:spLocks/>
          </p:cNvSpPr>
          <p:nvPr/>
        </p:nvSpPr>
        <p:spPr>
          <a:xfrm>
            <a:off x="1676977" y="2664727"/>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9337" y="4893548"/>
            <a:ext cx="8838049" cy="1415772"/>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200" dirty="0">
                <a:solidFill>
                  <a:srgbClr val="FF0000"/>
                </a:solidFill>
                <a:latin typeface="Palatino Linotype" panose="02040502050505030304" pitchFamily="18" charset="0"/>
                <a:cs typeface="Segoe UI Light" panose="020B0502040204020203"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ename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emp;</a:t>
            </a:r>
          </a:p>
        </p:txBody>
      </p:sp>
      <p:sp>
        <p:nvSpPr>
          <p:cNvPr id="11" name="Rectangle 10"/>
          <p:cNvSpPr/>
          <p:nvPr/>
        </p:nvSpPr>
        <p:spPr>
          <a:xfrm>
            <a:off x="0" y="1899909"/>
            <a:ext cx="9173589" cy="707886"/>
          </a:xfrm>
          <a:prstGeom prst="rect">
            <a:avLst/>
          </a:prstGeom>
        </p:spPr>
        <p:txBody>
          <a:bodyPr wrap="square">
            <a:spAutoFit/>
          </a:bodyPr>
          <a:lstStyle/>
          <a:p>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n,</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G</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1</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6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2</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US" sz="3200" dirty="0">
                <a:solidFill>
                  <a:srgbClr val="570528"/>
                </a:solidFill>
                <a:latin typeface="Arial" panose="020B0604020202020204" pitchFamily="34" charset="0"/>
                <a:ea typeface="Verdana" panose="020B0604030504040204" pitchFamily="34" charset="0"/>
                <a:cs typeface="Arial" panose="020B0604020202020204" pitchFamily="34" charset="0"/>
              </a:rPr>
              <a:t>. . .</a:t>
            </a:r>
            <a:r>
              <a:rPr lang="en-US" sz="3200" i="1"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F</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a:t>
            </a:r>
            <a:r>
              <a:rPr lang="en-IN" sz="3200" i="1" baseline="-25000" dirty="0">
                <a:solidFill>
                  <a:srgbClr val="570528"/>
                </a:solidFill>
                <a:latin typeface="Arial" panose="020B0604020202020204" pitchFamily="34" charset="0"/>
                <a:ea typeface="Verdana" panose="020B0604030504040204" pitchFamily="34" charset="0"/>
                <a:cs typeface="Arial" panose="020B0604020202020204" pitchFamily="34" charset="0"/>
              </a:rPr>
              <a:t>m</a:t>
            </a:r>
            <a:r>
              <a:rPr lang="en-IN" sz="3200" i="1" dirty="0">
                <a:solidFill>
                  <a:srgbClr val="570528"/>
                </a:solidFill>
                <a:latin typeface="Arial" panose="020B0604020202020204" pitchFamily="34" charset="0"/>
                <a:ea typeface="Verdana" panose="020B0604030504040204" pitchFamily="34" charset="0"/>
                <a:cs typeface="Arial" panose="020B0604020202020204" pitchFamily="34" charset="0"/>
              </a:rPr>
              <a:t>)</a:t>
            </a:r>
            <a:r>
              <a:rPr lang="en-IN" sz="6000" i="1" baseline="30000" dirty="0">
                <a:solidFill>
                  <a:srgbClr val="570528"/>
                </a:solidFill>
                <a:latin typeface="Arial" panose="020B0604020202020204" pitchFamily="34" charset="0"/>
                <a:ea typeface="Verdana" panose="020B0604030504040204" pitchFamily="34" charset="0"/>
                <a:cs typeface="Arial" panose="020B0604020202020204" pitchFamily="34" charset="0"/>
              </a:rPr>
              <a:t> </a:t>
            </a:r>
            <a:r>
              <a:rPr lang="en-IN" sz="5400" baseline="30000" dirty="0">
                <a:solidFill>
                  <a:srgbClr val="570528"/>
                </a:solidFill>
                <a:latin typeface="Arial" panose="020B0604020202020204" pitchFamily="34" charset="0"/>
                <a:ea typeface="Verdana" panose="020B0604030504040204" pitchFamily="34" charset="0"/>
                <a:cs typeface="Arial" panose="020B0604020202020204" pitchFamily="34" charset="0"/>
              </a:rPr>
              <a:t>(r)</a:t>
            </a:r>
          </a:p>
        </p:txBody>
      </p:sp>
      <p:sp>
        <p:nvSpPr>
          <p:cNvPr id="13" name="Rectangle 12">
            <a:extLst>
              <a:ext uri="{FF2B5EF4-FFF2-40B4-BE49-F238E27FC236}">
                <a16:creationId xmlns:a16="http://schemas.microsoft.com/office/drawing/2014/main" xmlns="" id="{757ECFB6-9F21-4C3E-A532-662AB5CA656F}"/>
              </a:ext>
            </a:extLst>
          </p:cNvPr>
          <p:cNvSpPr/>
          <p:nvPr/>
        </p:nvSpPr>
        <p:spPr>
          <a:xfrm>
            <a:off x="119336" y="3771702"/>
            <a:ext cx="11817276"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Segoe UI Light" panose="020B0502040204020203" pitchFamily="34" charset="0"/>
              </a:rPr>
              <a:t>:</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0" name="Picture 9">
            <a:extLst>
              <a:ext uri="{FF2B5EF4-FFF2-40B4-BE49-F238E27FC236}">
                <a16:creationId xmlns:a16="http://schemas.microsoft.com/office/drawing/2014/main" xmlns="" id="{3D5E1EC2-B7F3-4941-A1FA-8C21FD8C4B5B}"/>
              </a:ext>
            </a:extLst>
          </p:cNvPr>
          <p:cNvPicPr>
            <a:picLocks noChangeAspect="1"/>
          </p:cNvPicPr>
          <p:nvPr/>
        </p:nvPicPr>
        <p:blipFill>
          <a:blip r:embed="rId3" cstate="print"/>
          <a:stretch>
            <a:fillRect/>
          </a:stretch>
        </p:blipFill>
        <p:spPr>
          <a:xfrm>
            <a:off x="234779" y="217232"/>
            <a:ext cx="6131040" cy="347337"/>
          </a:xfrm>
          <a:prstGeom prst="rect">
            <a:avLst/>
          </a:prstGeom>
        </p:spPr>
      </p:pic>
      <p:pic>
        <p:nvPicPr>
          <p:cNvPr id="15" name="Picture 14">
            <a:extLst>
              <a:ext uri="{FF2B5EF4-FFF2-40B4-BE49-F238E27FC236}">
                <a16:creationId xmlns:a16="http://schemas.microsoft.com/office/drawing/2014/main" xmlns="" id="{CD2A05DF-92D9-4B51-A5C8-805229B5C149}"/>
              </a:ext>
            </a:extLst>
          </p:cNvPr>
          <p:cNvPicPr>
            <a:picLocks noChangeAspect="1"/>
          </p:cNvPicPr>
          <p:nvPr/>
        </p:nvPicPr>
        <p:blipFill>
          <a:blip r:embed="rId4" cstate="print"/>
          <a:stretch>
            <a:fillRect/>
          </a:stretch>
        </p:blipFill>
        <p:spPr>
          <a:xfrm>
            <a:off x="263352" y="720757"/>
            <a:ext cx="6090968" cy="374056"/>
          </a:xfrm>
          <a:prstGeom prst="rect">
            <a:avLst/>
          </a:prstGeom>
        </p:spPr>
      </p:pic>
    </p:spTree>
    <p:extLst>
      <p:ext uri="{BB962C8B-B14F-4D97-AF65-F5344CB8AC3E}">
        <p14:creationId xmlns:p14="http://schemas.microsoft.com/office/powerpoint/2010/main" xmlns="" val="34876726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762001"/>
            <a:ext cx="11665296"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a query includes GROUP BY but you want to avoid the overhead of sorting the result, you can suppress sorting by specifying ORDER BY NULL. </a:t>
            </a:r>
          </a:p>
        </p:txBody>
      </p:sp>
      <p:sp>
        <p:nvSpPr>
          <p:cNvPr id="9" name="Rectangle 8"/>
          <p:cNvSpPr/>
          <p:nvPr/>
        </p:nvSpPr>
        <p:spPr>
          <a:xfrm>
            <a:off x="263352" y="3861048"/>
            <a:ext cx="8686800" cy="1169551"/>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For example:</a:t>
            </a:r>
            <a:endParaRPr lang="en-IN" dirty="0">
              <a:solidFill>
                <a:srgbClr val="FF0000"/>
              </a:solidFill>
            </a:endParaRPr>
          </a:p>
          <a:p>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999999"/>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0077AA"/>
                </a:solidFill>
                <a:latin typeface="Liberation Mono"/>
                <a:cs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 </a:t>
            </a:r>
            <a:r>
              <a:rPr lang="en-US" dirty="0">
                <a:solidFill>
                  <a:srgbClr val="669900"/>
                </a:solidFill>
                <a:latin typeface="Liberation Mono"/>
              </a:rPr>
              <a:t>'MANAGER'</a:t>
            </a:r>
            <a:r>
              <a:rPr lang="en-US" dirty="0">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xmlns="" val="2997125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4" name="Rectangle 3"/>
          <p:cNvSpPr/>
          <p:nvPr/>
        </p:nvSpPr>
        <p:spPr>
          <a:xfrm>
            <a:off x="335360" y="1628800"/>
            <a:ext cx="8839200" cy="967957"/>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a:t>
            </a:r>
            <a:r>
              <a:rPr lang="en-US" sz="2000" dirty="0">
                <a:solidFill>
                  <a:schemeClr val="bg1">
                    <a:lumMod val="50000"/>
                  </a:schemeClr>
                </a:solidFill>
                <a:latin typeface="Liberation Mono"/>
              </a:rPr>
              <a:t>. . .</a:t>
            </a:r>
            <a:r>
              <a:rPr lang="en-US" sz="2000" dirty="0">
                <a:solidFill>
                  <a:srgbClr val="0077AA"/>
                </a:solidFill>
                <a:latin typeface="Liberation Mono"/>
              </a:rPr>
              <a:t> [WITH ROLLUP]]</a:t>
            </a:r>
          </a:p>
        </p:txBody>
      </p:sp>
      <p:sp>
        <p:nvSpPr>
          <p:cNvPr id="2" name="Rectangle 1"/>
          <p:cNvSpPr/>
          <p:nvPr/>
        </p:nvSpPr>
        <p:spPr>
          <a:xfrm>
            <a:off x="335360" y="908720"/>
            <a:ext cx="11377264"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You can use GROUP BY to group values from a column, and, if you wish, perform calculations on that column.</a:t>
            </a:r>
          </a:p>
        </p:txBody>
      </p:sp>
      <p:sp>
        <p:nvSpPr>
          <p:cNvPr id="3" name="Rectangle 2"/>
          <p:cNvSpPr/>
          <p:nvPr/>
        </p:nvSpPr>
        <p:spPr>
          <a:xfrm>
            <a:off x="206709" y="56853"/>
            <a:ext cx="5674074" cy="646331"/>
          </a:xfrm>
          <a:prstGeom prst="rect">
            <a:avLst/>
          </a:prstGeom>
          <a:solidFill>
            <a:srgbClr val="F9DAFE"/>
          </a:solidFill>
        </p:spPr>
        <p:txBody>
          <a:bodyPr wrap="square">
            <a:spAutoFit/>
          </a:bodyPr>
          <a:lstStyle/>
          <a:p>
            <a:r>
              <a:rPr lang="en-IN" b="1" i="1" dirty="0">
                <a:latin typeface="Arial" panose="020B0604020202020204" pitchFamily="34" charset="0"/>
                <a:cs typeface="Arial" panose="020B0604020202020204" pitchFamily="34" charset="0"/>
              </a:rPr>
              <a:t>This function's will produce a single value for an entire group or a table.</a:t>
            </a:r>
          </a:p>
        </p:txBody>
      </p:sp>
      <p:sp>
        <p:nvSpPr>
          <p:cNvPr id="6" name="TextBox 5">
            <a:extLst>
              <a:ext uri="{FF2B5EF4-FFF2-40B4-BE49-F238E27FC236}">
                <a16:creationId xmlns:a16="http://schemas.microsoft.com/office/drawing/2014/main" xmlns="" id="{D8360161-F92F-4949-B02D-353600F0F280}"/>
              </a:ext>
            </a:extLst>
          </p:cNvPr>
          <p:cNvSpPr txBox="1"/>
          <p:nvPr/>
        </p:nvSpPr>
        <p:spPr>
          <a:xfrm>
            <a:off x="7054251" y="4048182"/>
            <a:ext cx="512104" cy="400110"/>
          </a:xfrm>
          <a:prstGeom prst="rect">
            <a:avLst/>
          </a:prstGeom>
          <a:noFill/>
        </p:spPr>
        <p:txBody>
          <a:bodyPr wrap="square">
            <a:spAutoFit/>
          </a:bodyPr>
          <a:lstStyle/>
          <a:p>
            <a:r>
              <a:rPr lang="en-IN" sz="2000" dirty="0">
                <a:latin typeface="Liberation Mono"/>
                <a:cs typeface="Arial" panose="020B0604020202020204" pitchFamily="34" charset="0"/>
              </a:rPr>
              <a:t>job</a:t>
            </a:r>
            <a:endParaRPr lang="en-IN" sz="2000" dirty="0"/>
          </a:p>
        </p:txBody>
      </p:sp>
      <p:sp>
        <p:nvSpPr>
          <p:cNvPr id="24" name="TextBox 23">
            <a:extLst>
              <a:ext uri="{FF2B5EF4-FFF2-40B4-BE49-F238E27FC236}">
                <a16:creationId xmlns:a16="http://schemas.microsoft.com/office/drawing/2014/main" xmlns="" id="{DC48881F-816C-40CC-9D5A-8AB3C8F1FF44}"/>
              </a:ext>
            </a:extLst>
          </p:cNvPr>
          <p:cNvSpPr txBox="1"/>
          <p:nvPr/>
        </p:nvSpPr>
        <p:spPr>
          <a:xfrm>
            <a:off x="412526" y="2708920"/>
            <a:ext cx="76276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 </a:t>
            </a:r>
            <a:r>
              <a:rPr lang="en-US" dirty="0">
                <a:solidFill>
                  <a:srgbClr val="DD4A68"/>
                </a:solidFill>
                <a:latin typeface="Liberation Mono"/>
              </a:rPr>
              <a:t>SUM</a:t>
            </a:r>
            <a:r>
              <a:rPr lang="en-US" dirty="0">
                <a:solidFill>
                  <a:srgbClr val="000000"/>
                </a:solidFill>
                <a:latin typeface="Liberation Mono"/>
                <a:ea typeface="Times New Roman" panose="02020603050405020304" pitchFamily="18" charset="0"/>
              </a:rPr>
              <a:t>(sal)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rPr>
              <a:t>WITH</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ROLLUP</a:t>
            </a:r>
            <a:r>
              <a:rPr lang="en-US" dirty="0">
                <a:solidFill>
                  <a:srgbClr val="000000"/>
                </a:solidFill>
                <a:latin typeface="Liberation Mono"/>
                <a:ea typeface="Times New Roman" panose="02020603050405020304" pitchFamily="18" charset="0"/>
              </a:rPr>
              <a:t>;</a:t>
            </a:r>
            <a:endParaRPr lang="en-IN" dirty="0"/>
          </a:p>
        </p:txBody>
      </p:sp>
      <p:grpSp>
        <p:nvGrpSpPr>
          <p:cNvPr id="22" name="Group 21">
            <a:extLst>
              <a:ext uri="{FF2B5EF4-FFF2-40B4-BE49-F238E27FC236}">
                <a16:creationId xmlns:a16="http://schemas.microsoft.com/office/drawing/2014/main" xmlns="" id="{67968BB6-B821-4BAE-8246-7D6625153945}"/>
              </a:ext>
            </a:extLst>
          </p:cNvPr>
          <p:cNvGrpSpPr/>
          <p:nvPr/>
        </p:nvGrpSpPr>
        <p:grpSpPr>
          <a:xfrm>
            <a:off x="407368" y="3501008"/>
            <a:ext cx="10561355" cy="1502780"/>
            <a:chOff x="407368" y="3356992"/>
            <a:chExt cx="10561355" cy="1502780"/>
          </a:xfrm>
        </p:grpSpPr>
        <p:grpSp>
          <p:nvGrpSpPr>
            <p:cNvPr id="29" name="Group 28">
              <a:extLst>
                <a:ext uri="{FF2B5EF4-FFF2-40B4-BE49-F238E27FC236}">
                  <a16:creationId xmlns:a16="http://schemas.microsoft.com/office/drawing/2014/main" xmlns="" id="{D710AC62-49D8-40DD-A5CC-A8B84A460576}"/>
                </a:ext>
              </a:extLst>
            </p:cNvPr>
            <p:cNvGrpSpPr/>
            <p:nvPr/>
          </p:nvGrpSpPr>
          <p:grpSpPr>
            <a:xfrm>
              <a:off x="412526" y="3356992"/>
              <a:ext cx="10556197" cy="1502780"/>
              <a:chOff x="412526" y="3406524"/>
              <a:chExt cx="10556197" cy="1502780"/>
            </a:xfrm>
          </p:grpSpPr>
          <p:grpSp>
            <p:nvGrpSpPr>
              <p:cNvPr id="8" name="Group 7">
                <a:extLst>
                  <a:ext uri="{FF2B5EF4-FFF2-40B4-BE49-F238E27FC236}">
                    <a16:creationId xmlns:a16="http://schemas.microsoft.com/office/drawing/2014/main" xmlns="" id="{DABCC675-65EC-4680-94CF-83EF6CDAAEA2}"/>
                  </a:ext>
                </a:extLst>
              </p:cNvPr>
              <p:cNvGrpSpPr/>
              <p:nvPr/>
            </p:nvGrpSpPr>
            <p:grpSpPr>
              <a:xfrm>
                <a:off x="412526" y="3501008"/>
                <a:ext cx="8959443" cy="1304978"/>
                <a:chOff x="267703" y="1600839"/>
                <a:chExt cx="8959443" cy="1304978"/>
              </a:xfrm>
            </p:grpSpPr>
            <p:sp>
              <p:nvSpPr>
                <p:cNvPr id="13" name="Rectangle 12">
                  <a:extLst>
                    <a:ext uri="{FF2B5EF4-FFF2-40B4-BE49-F238E27FC236}">
                      <a16:creationId xmlns:a16="http://schemas.microsoft.com/office/drawing/2014/main" xmlns="" id="{774B0448-BC65-40CF-965F-BE874B439DF4}"/>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xmlns="" id="{0B8C6AB2-3EE1-4365-9530-4DFE631A6BBD}"/>
                    </a:ext>
                  </a:extLst>
                </p:cNvPr>
                <p:cNvGrpSpPr/>
                <p:nvPr/>
              </p:nvGrpSpPr>
              <p:grpSpPr>
                <a:xfrm>
                  <a:off x="1651832" y="1600839"/>
                  <a:ext cx="7575314" cy="1296144"/>
                  <a:chOff x="31591" y="1556792"/>
                  <a:chExt cx="7575314" cy="1296144"/>
                </a:xfrm>
              </p:grpSpPr>
              <p:grpSp>
                <p:nvGrpSpPr>
                  <p:cNvPr id="16" name="Group 15">
                    <a:extLst>
                      <a:ext uri="{FF2B5EF4-FFF2-40B4-BE49-F238E27FC236}">
                        <a16:creationId xmlns:a16="http://schemas.microsoft.com/office/drawing/2014/main" xmlns="" id="{ACED14D2-CD51-46C7-9BC9-DB56FD4219BA}"/>
                      </a:ext>
                    </a:extLst>
                  </p:cNvPr>
                  <p:cNvGrpSpPr/>
                  <p:nvPr/>
                </p:nvGrpSpPr>
                <p:grpSpPr>
                  <a:xfrm>
                    <a:off x="669977" y="1556792"/>
                    <a:ext cx="6236548" cy="1296144"/>
                    <a:chOff x="669977" y="1556792"/>
                    <a:chExt cx="6236548" cy="1296144"/>
                  </a:xfrm>
                </p:grpSpPr>
                <p:sp>
                  <p:nvSpPr>
                    <p:cNvPr id="19" name="Rectangle 18">
                      <a:extLst>
                        <a:ext uri="{FF2B5EF4-FFF2-40B4-BE49-F238E27FC236}">
                          <a16:creationId xmlns:a16="http://schemas.microsoft.com/office/drawing/2014/main" xmlns="" id="{48CE68AC-7BFD-49BD-88C9-4E36689F7AB8}"/>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xmlns="" id="{278ECDA3-147F-4DC1-8481-1B369EC5D080}"/>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1" name="TextBox 20">
                      <a:extLst>
                        <a:ext uri="{FF2B5EF4-FFF2-40B4-BE49-F238E27FC236}">
                          <a16:creationId xmlns:a16="http://schemas.microsoft.com/office/drawing/2014/main" xmlns="" id="{402E2D42-6CBF-496F-811B-A8A24EEA6F36}"/>
                        </a:ext>
                      </a:extLst>
                    </p:cNvPr>
                    <p:cNvSpPr txBox="1"/>
                    <p:nvPr/>
                  </p:nvSpPr>
                  <p:spPr>
                    <a:xfrm>
                      <a:off x="754077" y="2159890"/>
                      <a:ext cx="2635522"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0" name="TextBox 29">
                      <a:extLst>
                        <a:ext uri="{FF2B5EF4-FFF2-40B4-BE49-F238E27FC236}">
                          <a16:creationId xmlns:a16="http://schemas.microsoft.com/office/drawing/2014/main" xmlns="" id="{05A4E335-48F1-45E2-9B05-671108E6B151}"/>
                        </a:ext>
                      </a:extLst>
                    </p:cNvPr>
                    <p:cNvSpPr txBox="1"/>
                    <p:nvPr/>
                  </p:nvSpPr>
                  <p:spPr>
                    <a:xfrm>
                      <a:off x="4202827" y="2159890"/>
                      <a:ext cx="2703698"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SUM</a:t>
                      </a:r>
                      <a:r>
                        <a:rPr lang="en-IN" sz="2000" dirty="0">
                          <a:latin typeface="Liberation Mono"/>
                          <a:cs typeface="Arial" panose="020B0604020202020204" pitchFamily="34" charset="0"/>
                        </a:rPr>
                        <a:t>(sal)</a:t>
                      </a:r>
                      <a:endParaRPr lang="en-IN" sz="2000" dirty="0"/>
                    </a:p>
                  </p:txBody>
                </p:sp>
              </p:grpSp>
              <p:sp>
                <p:nvSpPr>
                  <p:cNvPr id="17" name="Arrow: Right 16">
                    <a:extLst>
                      <a:ext uri="{FF2B5EF4-FFF2-40B4-BE49-F238E27FC236}">
                        <a16:creationId xmlns:a16="http://schemas.microsoft.com/office/drawing/2014/main" xmlns="" id="{4279E86E-5999-4B7D-A3B1-EBB268721591}"/>
                      </a:ext>
                    </a:extLst>
                  </p:cNvPr>
                  <p:cNvSpPr/>
                  <p:nvPr/>
                </p:nvSpPr>
                <p:spPr>
                  <a:xfrm>
                    <a:off x="3509313"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xmlns="" id="{AE790C6D-C04C-4E86-9058-CD225BB76E01}"/>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xmlns="" id="{FE9BA234-8130-46DE-9192-B1964E3E1CD9}"/>
                      </a:ext>
                    </a:extLst>
                  </p:cNvPr>
                  <p:cNvSpPr/>
                  <p:nvPr/>
                </p:nvSpPr>
                <p:spPr>
                  <a:xfrm>
                    <a:off x="7000499"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Flowchart: Magnetic Disk 9">
                  <a:extLst>
                    <a:ext uri="{FF2B5EF4-FFF2-40B4-BE49-F238E27FC236}">
                      <a16:creationId xmlns:a16="http://schemas.microsoft.com/office/drawing/2014/main" xmlns="" id="{7BEF2218-8779-421F-A5F0-1B09A8939B2D}"/>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ADA3F2E6-FEB8-414D-A720-E2453C788FE4}"/>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27" name="Oval 26">
                <a:extLst>
                  <a:ext uri="{FF2B5EF4-FFF2-40B4-BE49-F238E27FC236}">
                    <a16:creationId xmlns:a16="http://schemas.microsoft.com/office/drawing/2014/main" xmlns="" id="{E1559D8F-9700-4AE2-97E7-0448BF309EC2}"/>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xmlns="" id="{7B3B8AA1-CBBA-4EDD-9B88-F8FCF402B63E}"/>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7" name="TextBox 6">
              <a:extLst>
                <a:ext uri="{FF2B5EF4-FFF2-40B4-BE49-F238E27FC236}">
                  <a16:creationId xmlns:a16="http://schemas.microsoft.com/office/drawing/2014/main" xmlns="" id="{03584EE4-FE15-44E7-B9B5-E669472CFB04}"/>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5" name="TextBox 14">
              <a:extLst>
                <a:ext uri="{FF2B5EF4-FFF2-40B4-BE49-F238E27FC236}">
                  <a16:creationId xmlns:a16="http://schemas.microsoft.com/office/drawing/2014/main" xmlns="" id="{9E45AF3E-2EED-4B97-9352-AD3D9366363C}"/>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grpSp>
        <p:nvGrpSpPr>
          <p:cNvPr id="32" name="Group 31">
            <a:extLst>
              <a:ext uri="{FF2B5EF4-FFF2-40B4-BE49-F238E27FC236}">
                <a16:creationId xmlns:a16="http://schemas.microsoft.com/office/drawing/2014/main" xmlns="" id="{EEAE92F1-2CBC-4CDE-8195-0FB5F5904722}"/>
              </a:ext>
            </a:extLst>
          </p:cNvPr>
          <p:cNvGrpSpPr/>
          <p:nvPr/>
        </p:nvGrpSpPr>
        <p:grpSpPr>
          <a:xfrm>
            <a:off x="407367" y="5047456"/>
            <a:ext cx="5184577" cy="1765920"/>
            <a:chOff x="407367" y="5047456"/>
            <a:chExt cx="5184577" cy="1765920"/>
          </a:xfrm>
        </p:grpSpPr>
        <p:pic>
          <p:nvPicPr>
            <p:cNvPr id="12" name="Picture 11">
              <a:extLst>
                <a:ext uri="{FF2B5EF4-FFF2-40B4-BE49-F238E27FC236}">
                  <a16:creationId xmlns:a16="http://schemas.microsoft.com/office/drawing/2014/main" xmlns="" id="{544E9A64-307D-46FB-8B3C-9A920ED99676}"/>
                </a:ext>
              </a:extLst>
            </p:cNvPr>
            <p:cNvPicPr>
              <a:picLocks noChangeAspect="1"/>
            </p:cNvPicPr>
            <p:nvPr/>
          </p:nvPicPr>
          <p:blipFill>
            <a:blip r:embed="rId2"/>
            <a:stretch>
              <a:fillRect/>
            </a:stretch>
          </p:blipFill>
          <p:spPr>
            <a:xfrm>
              <a:off x="407367" y="5054914"/>
              <a:ext cx="2389636" cy="1715636"/>
            </a:xfrm>
            <a:prstGeom prst="rect">
              <a:avLst/>
            </a:prstGeom>
          </p:spPr>
        </p:pic>
        <p:pic>
          <p:nvPicPr>
            <p:cNvPr id="31" name="Picture 30">
              <a:extLst>
                <a:ext uri="{FF2B5EF4-FFF2-40B4-BE49-F238E27FC236}">
                  <a16:creationId xmlns:a16="http://schemas.microsoft.com/office/drawing/2014/main" xmlns="" id="{C3436928-BAB0-49E2-A6F0-C856AC6AA96A}"/>
                </a:ext>
              </a:extLst>
            </p:cNvPr>
            <p:cNvPicPr>
              <a:picLocks noChangeAspect="1"/>
            </p:cNvPicPr>
            <p:nvPr/>
          </p:nvPicPr>
          <p:blipFill>
            <a:blip r:embed="rId3"/>
            <a:stretch>
              <a:fillRect/>
            </a:stretch>
          </p:blipFill>
          <p:spPr>
            <a:xfrm>
              <a:off x="3363522" y="5047456"/>
              <a:ext cx="2228422" cy="1765920"/>
            </a:xfrm>
            <a:prstGeom prst="rect">
              <a:avLst/>
            </a:prstGeom>
          </p:spPr>
        </p:pic>
      </p:grpSp>
    </p:spTree>
    <p:extLst>
      <p:ext uri="{BB962C8B-B14F-4D97-AF65-F5344CB8AC3E}">
        <p14:creationId xmlns:p14="http://schemas.microsoft.com/office/powerpoint/2010/main" xmlns="" val="1256834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14649" y="260648"/>
            <a:ext cx="5998693" cy="523220"/>
          </a:xfrm>
          <a:prstGeom prst="rect">
            <a:avLst/>
          </a:prstGeom>
        </p:spPr>
        <p:txBody>
          <a:bodyPr wrap="none">
            <a:spAutoFit/>
          </a:bodyPr>
          <a:lstStyle/>
          <a:p>
            <a:pPr fontAlgn="base"/>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difference between </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 </a:t>
            </a:r>
            <a:r>
              <a:rPr lang="en-US" sz="2800" dirty="0">
                <a:solidFill>
                  <a:srgbClr val="FF9900"/>
                </a:solidFill>
                <a:latin typeface="Arial" panose="020B0604020202020204" pitchFamily="34" charset="0"/>
                <a:ea typeface="Verdana" panose="020B0604030504040204" pitchFamily="34" charset="0"/>
                <a:cs typeface="Arial" panose="020B0604020202020204" pitchFamily="34" charset="0"/>
              </a:rPr>
              <a:t>and r</a:t>
            </a:r>
            <a:r>
              <a:rPr lang="en-IN" sz="2800" dirty="0">
                <a:solidFill>
                  <a:srgbClr val="FF9900"/>
                </a:solidFill>
                <a:latin typeface="Arial" panose="020B0604020202020204" pitchFamily="34" charset="0"/>
                <a:ea typeface="Verdana" panose="020B0604030504040204" pitchFamily="34" charset="0"/>
                <a:cs typeface="Arial" panose="020B0604020202020204" pitchFamily="34" charset="0"/>
              </a:rPr>
              <a:t>dbms</a:t>
            </a:r>
            <a:endParaRPr lang="en-US" sz="2800" dirty="0">
              <a:solidFill>
                <a:srgbClr val="FF9900"/>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089436921"/>
              </p:ext>
            </p:extLst>
          </p:nvPr>
        </p:nvGraphicFramePr>
        <p:xfrm>
          <a:off x="119336" y="836713"/>
          <a:ext cx="11953328" cy="4320480"/>
        </p:xfrm>
        <a:graphic>
          <a:graphicData uri="http://schemas.openxmlformats.org/drawingml/2006/table">
            <a:tbl>
              <a:tblPr>
                <a:tableStyleId>{BDBED569-4797-4DF1-A0F4-6AAB3CD982D8}</a:tableStyleId>
              </a:tblPr>
              <a:tblGrid>
                <a:gridCol w="5976664">
                  <a:extLst>
                    <a:ext uri="{9D8B030D-6E8A-4147-A177-3AD203B41FA5}">
                      <a16:colId xmlns:a16="http://schemas.microsoft.com/office/drawing/2014/main" xmlns="" val="3406180870"/>
                    </a:ext>
                  </a:extLst>
                </a:gridCol>
                <a:gridCol w="5976664">
                  <a:extLst>
                    <a:ext uri="{9D8B030D-6E8A-4147-A177-3AD203B41FA5}">
                      <a16:colId xmlns:a16="http://schemas.microsoft.com/office/drawing/2014/main" xmlns="" val="814245111"/>
                    </a:ext>
                  </a:extLst>
                </a:gridCol>
              </a:tblGrid>
              <a:tr h="506251">
                <a:tc>
                  <a:txBody>
                    <a:bodyPr/>
                    <a:lstStyle/>
                    <a:p>
                      <a:pPr algn="ctr" fontAlgn="base"/>
                      <a:r>
                        <a:rPr lang="en-IN" sz="2000" b="1" dirty="0">
                          <a:solidFill>
                            <a:schemeClr val="accent2">
                              <a:lumMod val="50000"/>
                            </a:schemeClr>
                          </a:solidFill>
                          <a:effectLst/>
                          <a:latin typeface="Palatino Linotype" panose="02040502050505030304" pitchFamily="18" charset="0"/>
                        </a:rPr>
                        <a:t>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tc>
                  <a:txBody>
                    <a:bodyPr/>
                    <a:lstStyle/>
                    <a:p>
                      <a:pPr algn="ctr" fontAlgn="base"/>
                      <a:r>
                        <a:rPr lang="en-IN" sz="2000" b="1" dirty="0">
                          <a:solidFill>
                            <a:schemeClr val="accent2">
                              <a:lumMod val="50000"/>
                            </a:schemeClr>
                          </a:solidFill>
                          <a:effectLst/>
                          <a:latin typeface="Palatino Linotype" panose="02040502050505030304" pitchFamily="18" charset="0"/>
                        </a:rPr>
                        <a:t>RDBMS</a:t>
                      </a:r>
                      <a:endParaRPr lang="en-IN" sz="2000" b="0" dirty="0">
                        <a:solidFill>
                          <a:schemeClr val="accent2">
                            <a:lumMod val="50000"/>
                          </a:schemeClr>
                        </a:solidFill>
                        <a:effectLst/>
                        <a:latin typeface="Palatino Linotype" panose="02040502050505030304" pitchFamily="18" charset="0"/>
                      </a:endParaRPr>
                    </a:p>
                  </a:txBody>
                  <a:tcPr marL="50348" marR="50348" marT="50348" marB="50348" anchor="ctr"/>
                </a:tc>
                <a:extLst>
                  <a:ext uri="{0D108BD9-81ED-4DB2-BD59-A6C34878D82A}">
                    <a16:rowId xmlns:a16="http://schemas.microsoft.com/office/drawing/2014/main" xmlns="" val="1900950636"/>
                  </a:ext>
                </a:extLst>
              </a:tr>
              <a:tr h="559233">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file.</a:t>
                      </a:r>
                    </a:p>
                  </a:txBody>
                  <a:tcPr marL="50348" marR="50348" marT="50348" marB="50348" anchor="ct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Palatino Linotype" panose="02040502050505030304" pitchFamily="18" charset="0"/>
                        </a:rPr>
                        <a:t>Data is stored as tables.</a:t>
                      </a:r>
                    </a:p>
                  </a:txBody>
                  <a:tcPr marL="50348" marR="50348" marT="50348" marB="50348" anchor="ctr"/>
                </a:tc>
                <a:extLst>
                  <a:ext uri="{0D108BD9-81ED-4DB2-BD59-A6C34878D82A}">
                    <a16:rowId xmlns:a16="http://schemas.microsoft.com/office/drawing/2014/main" xmlns="" val="1976220946"/>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There is no relationship between data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is present in multiple tables which can be related to each other.</a:t>
                      </a:r>
                    </a:p>
                  </a:txBody>
                  <a:tcPr marL="34385" marR="34385" marT="34385" marB="34385" anchor="ctr"/>
                </a:tc>
                <a:extLst>
                  <a:ext uri="{0D108BD9-81ED-4DB2-BD59-A6C34878D82A}">
                    <a16:rowId xmlns:a16="http://schemas.microsoft.com/office/drawing/2014/main" xmlns="" val="60521205"/>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has no support for distributed databases.</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RDBMS supports distributed databases.</a:t>
                      </a:r>
                    </a:p>
                  </a:txBody>
                  <a:tcPr marL="34385" marR="34385" marT="34385" marB="34385" anchor="ctr"/>
                </a:tc>
                <a:extLst>
                  <a:ext uri="{0D108BD9-81ED-4DB2-BD59-A6C34878D82A}">
                    <a16:rowId xmlns:a16="http://schemas.microsoft.com/office/drawing/2014/main" xmlns="" val="1102398876"/>
                  </a:ext>
                </a:extLst>
              </a:tr>
              <a:tr h="428339">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cannot be achieved.</a:t>
                      </a:r>
                    </a:p>
                  </a:txBody>
                  <a:tcPr marL="34385" marR="34385" marT="34385" marB="34385" anchor="ctr"/>
                </a:tc>
                <a:tc>
                  <a:txBody>
                    <a:bodyPr/>
                    <a:lstStyle/>
                    <a:p>
                      <a:pPr marL="285750" indent="-285750" fontAlgn="t">
                        <a:buFont typeface="Arial" panose="020B0604020202020204" pitchFamily="34" charset="0"/>
                        <a:buChar char="•"/>
                      </a:pPr>
                      <a:r>
                        <a:rPr lang="en-IN" sz="1800" dirty="0">
                          <a:effectLst/>
                          <a:latin typeface="Palatino Linotype" panose="02040502050505030304" pitchFamily="18" charset="0"/>
                        </a:rPr>
                        <a:t>Normalization can be achieved.</a:t>
                      </a:r>
                    </a:p>
                  </a:txBody>
                  <a:tcPr marL="34385" marR="34385" marT="34385" marB="34385" anchor="ctr"/>
                </a:tc>
                <a:extLst>
                  <a:ext uri="{0D108BD9-81ED-4DB2-BD59-A6C34878D82A}">
                    <a16:rowId xmlns:a16="http://schemas.microsoft.com/office/drawing/2014/main" xmlns="" val="10565540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supports single user at a time.</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supports multiple users at a time.</a:t>
                      </a:r>
                    </a:p>
                  </a:txBody>
                  <a:tcPr marL="34385" marR="34385" marT="34385" marB="34385" anchor="ctr"/>
                </a:tc>
                <a:extLst>
                  <a:ext uri="{0D108BD9-81ED-4DB2-BD59-A6C34878D82A}">
                    <a16:rowId xmlns:a16="http://schemas.microsoft.com/office/drawing/2014/main" xmlns="" val="164864743"/>
                  </a:ext>
                </a:extLst>
              </a:tr>
              <a:tr h="428339">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is common in DBMS.</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Data Redundancy can be reduced in RDBMS.</a:t>
                      </a:r>
                    </a:p>
                  </a:txBody>
                  <a:tcPr marL="34385" marR="34385" marT="34385" marB="34385" anchor="ctr"/>
                </a:tc>
                <a:extLst>
                  <a:ext uri="{0D108BD9-81ED-4DB2-BD59-A6C34878D82A}">
                    <a16:rowId xmlns:a16="http://schemas.microsoft.com/office/drawing/2014/main" xmlns="" val="4288000239"/>
                  </a:ext>
                </a:extLst>
              </a:tr>
              <a:tr h="770820">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DBMS provides low level of security during data manipulation.</a:t>
                      </a:r>
                    </a:p>
                  </a:txBody>
                  <a:tcPr marL="34385" marR="34385" marT="34385" marB="34385" anchor="ctr"/>
                </a:tc>
                <a:tc>
                  <a:txBody>
                    <a:bodyPr/>
                    <a:lstStyle/>
                    <a:p>
                      <a:pPr marL="285750" indent="-285750" fontAlgn="t">
                        <a:buFont typeface="Arial" panose="020B0604020202020204" pitchFamily="34" charset="0"/>
                        <a:buChar char="•"/>
                      </a:pPr>
                      <a:r>
                        <a:rPr lang="en-US" sz="1800" dirty="0">
                          <a:effectLst/>
                          <a:latin typeface="Palatino Linotype" panose="02040502050505030304" pitchFamily="18" charset="0"/>
                        </a:rPr>
                        <a:t>RDBMS has high level of security during data manipulation.</a:t>
                      </a:r>
                    </a:p>
                  </a:txBody>
                  <a:tcPr marL="34385" marR="34385" marT="34385" marB="34385" anchor="ctr"/>
                </a:tc>
                <a:extLst>
                  <a:ext uri="{0D108BD9-81ED-4DB2-BD59-A6C34878D82A}">
                    <a16:rowId xmlns:a16="http://schemas.microsoft.com/office/drawing/2014/main" xmlns="" val="792765653"/>
                  </a:ext>
                </a:extLst>
              </a:tr>
            </a:tbl>
          </a:graphicData>
        </a:graphic>
      </p:graphicFrame>
    </p:spTree>
    <p:extLst>
      <p:ext uri="{BB962C8B-B14F-4D97-AF65-F5344CB8AC3E}">
        <p14:creationId xmlns:p14="http://schemas.microsoft.com/office/powerpoint/2010/main" xmlns="" val="28576204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group by </a:t>
            </a:r>
            <a:endParaRPr lang="en-IN" sz="3200" i="1" dirty="0">
              <a:solidFill>
                <a:srgbClr val="FF9900"/>
              </a:solidFill>
              <a:latin typeface="Arial" pitchFamily="34" charset="0"/>
              <a:cs typeface="Arial" pitchFamily="34" charset="0"/>
            </a:endParaRPr>
          </a:p>
        </p:txBody>
      </p:sp>
      <p:sp>
        <p:nvSpPr>
          <p:cNvPr id="9" name="Rectangle 8"/>
          <p:cNvSpPr/>
          <p:nvPr/>
        </p:nvSpPr>
        <p:spPr>
          <a:xfrm>
            <a:off x="551384" y="1219201"/>
            <a:ext cx="11161240"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sal </a:t>
            </a:r>
            <a:r>
              <a:rPr lang="en-US" dirty="0">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990055"/>
                </a:solidFill>
                <a:latin typeface="Liberation Mono"/>
              </a:rPr>
              <a:t>1001</a:t>
            </a:r>
            <a:r>
              <a:rPr lang="en-IN"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US" dirty="0">
                <a:latin typeface="Liberation Mono"/>
                <a:ea typeface="Times New Roman" panose="02020603050405020304" pitchFamily="18" charset="0"/>
              </a:rPr>
              <a:t>job</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solidFill>
                  <a:srgbClr val="0077AA"/>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00B050"/>
                </a:solidFill>
                <a:latin typeface="Liberation Mono"/>
                <a:ea typeface="Times New Roman" panose="02020603050405020304" pitchFamily="18"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a:t>
            </a:r>
            <a:r>
              <a:rPr lang="en-US" dirty="0">
                <a:latin typeface="Liberation Mono"/>
                <a:ea typeface="Times New Roman" panose="02020603050405020304" pitchFamily="18" charset="0"/>
              </a:rPr>
              <a:t>b</a:t>
            </a:r>
            <a:r>
              <a:rPr lang="en-IN" dirty="0">
                <a:latin typeface="Liberation Mono"/>
                <a:ea typeface="Times New Roman" panose="02020603050405020304" pitchFamily="18" charset="0"/>
              </a:rPr>
              <a:t>, </a:t>
            </a:r>
            <a:r>
              <a:rPr lang="en-US" dirty="0">
                <a:latin typeface="Liberation Mono"/>
                <a:ea typeface="Times New Roman" panose="02020603050405020304" pitchFamily="18" charset="0"/>
              </a:rPr>
              <a:t>sal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latin typeface="Liberation Mono"/>
                <a:ea typeface="Times New Roman" panose="02020603050405020304" pitchFamily="18" charset="0"/>
              </a:rPr>
              <a:t> sal +</a:t>
            </a:r>
            <a:r>
              <a:rPr lang="en-US" dirty="0">
                <a:solidFill>
                  <a:srgbClr val="DD4A68"/>
                </a:solidFill>
                <a:latin typeface="Liberation Mono"/>
                <a:ea typeface="Times New Roman" panose="02020603050405020304" pitchFamily="18" charset="0"/>
              </a:rPr>
              <a:t> </a:t>
            </a:r>
            <a:r>
              <a:rPr lang="en-US" dirty="0">
                <a:solidFill>
                  <a:srgbClr val="990055"/>
                </a:solidFill>
                <a:latin typeface="Liberation Mono"/>
              </a:rPr>
              <a:t>1001</a:t>
            </a:r>
            <a:r>
              <a:rPr lang="en-IN"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a:t>
            </a:r>
            <a:r>
              <a:rPr lang="en-IN" dirty="0">
                <a:latin typeface="Liberation Mono"/>
                <a:ea typeface="Times New Roman" panose="02020603050405020304" pitchFamily="18" charset="0"/>
              </a:rPr>
              <a:t>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rPr>
              <a:t>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 </a:t>
            </a:r>
            <a:r>
              <a:rPr lang="en-IN" dirty="0">
                <a:latin typeface="Liberation Mono"/>
                <a:ea typeface="Times New Roman" panose="02020603050405020304" pitchFamily="18" charset="0"/>
              </a:rPr>
              <a:t>R1;</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COALESCE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job</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669900"/>
                </a:solidFill>
                <a:latin typeface="Liberation Mono"/>
              </a:rPr>
              <a:t>'Total'</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cs typeface="Times New Roman" panose="02020603050405020304" pitchFamily="18" charset="0"/>
              </a:rPr>
              <a:t>,</a:t>
            </a:r>
            <a:r>
              <a:rPr lang="en-IN" dirty="0">
                <a:latin typeface="Liberation Mono"/>
                <a:cs typeface="Arial" panose="020B0604020202020204" pitchFamily="34" charset="0"/>
              </a:rPr>
              <a:t> </a:t>
            </a:r>
            <a:r>
              <a:rPr lang="en-IN" dirty="0">
                <a:solidFill>
                  <a:srgbClr val="DD4A68"/>
                </a:solidFill>
                <a:latin typeface="Liberation Mono"/>
              </a:rPr>
              <a:t>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WITH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ROLLUP</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a typeface="Times New Roman" panose="02020603050405020304" pitchFamily="18" charset="0"/>
            </a:endParaRPr>
          </a:p>
        </p:txBody>
      </p:sp>
      <p:sp>
        <p:nvSpPr>
          <p:cNvPr id="10" name="Rectangle 9"/>
          <p:cNvSpPr/>
          <p:nvPr/>
        </p:nvSpPr>
        <p:spPr>
          <a:xfrm>
            <a:off x="551384" y="759729"/>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
        <p:nvSpPr>
          <p:cNvPr id="3" name="Rectangle 2"/>
          <p:cNvSpPr/>
          <p:nvPr/>
        </p:nvSpPr>
        <p:spPr>
          <a:xfrm>
            <a:off x="551384" y="4322072"/>
            <a:ext cx="6254982" cy="1056123"/>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sql_mode = 'ONLY_FULL_GROUP_BY';</a:t>
            </a:r>
          </a:p>
        </p:txBody>
      </p:sp>
    </p:spTree>
    <p:extLst>
      <p:ext uri="{BB962C8B-B14F-4D97-AF65-F5344CB8AC3E}">
        <p14:creationId xmlns:p14="http://schemas.microsoft.com/office/powerpoint/2010/main" xmlns="" val="24710284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common sql statements mistakes</a:t>
            </a:r>
          </a:p>
        </p:txBody>
      </p:sp>
      <p:sp>
        <p:nvSpPr>
          <p:cNvPr id="9" name="Rectangle 8"/>
          <p:cNvSpPr/>
          <p:nvPr/>
        </p:nvSpPr>
        <p:spPr>
          <a:xfrm>
            <a:off x="551384" y="682818"/>
            <a:ext cx="11161240" cy="4647426"/>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sal, comm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comm = </a:t>
            </a:r>
            <a:r>
              <a:rPr lang="en-US" dirty="0">
                <a:solidFill>
                  <a:schemeClr val="accent5">
                    <a:lumMod val="75000"/>
                  </a:schemeClr>
                </a:solidFill>
                <a:latin typeface="Liberation Mono"/>
              </a:rPr>
              <a:t>NULL</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#using comparison operator to check NULL  </a:t>
            </a:r>
            <a:endParaRPr lang="en-US"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solidFill>
                <a:srgbClr val="0077AA"/>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IN" dirty="0">
                <a:latin typeface="Liberation Mono"/>
                <a:ea typeface="Times New Roman" panose="02020603050405020304" pitchFamily="18" charset="0"/>
              </a:rPr>
              <a:t>; </a:t>
            </a:r>
            <a:r>
              <a:rPr lang="en-IN" dirty="0">
                <a:solidFill>
                  <a:srgbClr val="41C60C"/>
                </a:solidFill>
                <a:latin typeface="Liberation Mono"/>
              </a:rPr>
              <a:t>#not giving group by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WHERE</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job</a:t>
            </a:r>
            <a:r>
              <a:rPr lang="en-US" dirty="0">
                <a:solidFill>
                  <a:schemeClr val="bg1">
                    <a:lumMod val="65000"/>
                  </a:schemeClr>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4</a:t>
            </a:r>
            <a:r>
              <a:rPr lang="en-IN" dirty="0">
                <a:latin typeface="Liberation Mono"/>
                <a:ea typeface="Times New Roman" panose="02020603050405020304" pitchFamily="18" charset="0"/>
              </a:rPr>
              <a:t>; </a:t>
            </a:r>
            <a:r>
              <a:rPr lang="en-IN" dirty="0">
                <a:solidFill>
                  <a:srgbClr val="41C60C"/>
                </a:solidFill>
                <a:latin typeface="Liberation Mono"/>
              </a:rPr>
              <a:t>#use of aggregate function in where clause</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a:t>
            </a:r>
            <a:r>
              <a:rPr lang="en-US" dirty="0">
                <a:latin typeface="Liberation Mono"/>
                <a:ea typeface="Times New Roman" panose="02020603050405020304" pitchFamily="18" charset="0"/>
              </a:rPr>
              <a:t>ob</a:t>
            </a:r>
            <a:r>
              <a:rPr lang="en-IN" dirty="0">
                <a:latin typeface="Liberation Mono"/>
                <a:ea typeface="Times New Roman" panose="02020603050405020304" pitchFamily="18" charset="0"/>
              </a:rPr>
              <a:t>, deptno,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job</a:t>
            </a:r>
            <a:r>
              <a:rPr lang="en-IN" dirty="0">
                <a:latin typeface="Liberation Mono"/>
                <a:ea typeface="Times New Roman" panose="02020603050405020304" pitchFamily="18" charset="0"/>
              </a:rPr>
              <a:t>; </a:t>
            </a:r>
            <a:r>
              <a:rPr lang="en-IN" dirty="0">
                <a:solidFill>
                  <a:srgbClr val="41C60C"/>
                </a:solidFill>
                <a:latin typeface="Liberation Mono"/>
              </a:rPr>
              <a:t>#not giving all the columns in group by clause </a:t>
            </a:r>
          </a:p>
          <a:p>
            <a:pPr marL="285750" indent="-285750">
              <a:buFont typeface="Arial" panose="020B0604020202020204" pitchFamily="34" charset="0"/>
              <a:buChar char="•"/>
            </a:pPr>
            <a:endParaRPr lang="en-IN" sz="800" dirty="0">
              <a:solidFill>
                <a:schemeClr val="bg1">
                  <a:lumMod val="6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rPr>
              <a:t>BY</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grouping by a unique key</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sal+</a:t>
            </a:r>
            <a:r>
              <a:rPr lang="en-IN" dirty="0">
                <a:solidFill>
                  <a:srgbClr val="990055"/>
                </a:solidFill>
                <a:latin typeface="Liberation Mono"/>
              </a:rPr>
              <a:t>1000</a:t>
            </a:r>
            <a:r>
              <a:rPr lang="en-IN" dirty="0">
                <a:latin typeface="Liberation Mono"/>
                <a:ea typeface="Times New Roman" panose="02020603050405020304" pitchFamily="18" charset="0"/>
              </a:rPr>
              <a:t> R1</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R1 &gt; </a:t>
            </a:r>
            <a:r>
              <a:rPr lang="en-US" dirty="0">
                <a:solidFill>
                  <a:srgbClr val="990055"/>
                </a:solidFill>
                <a:latin typeface="Liberation Mono"/>
              </a:rPr>
              <a:t>2400</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alias name in where clause</a:t>
            </a:r>
          </a:p>
          <a:p>
            <a:pPr marL="285750" indent="-285750">
              <a:buFont typeface="Arial" panose="020B0604020202020204" pitchFamily="34" charset="0"/>
              <a:buChar char="•"/>
            </a:pPr>
            <a:endParaRPr lang="en-US"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ename</a:t>
            </a:r>
            <a:r>
              <a:rPr lang="en-IN" dirty="0">
                <a:latin typeface="Liberation Mono"/>
                <a:ea typeface="Times New Roman" panose="02020603050405020304" pitchFamily="18" charset="0"/>
              </a:rPr>
              <a:t>,  sal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WHERE</a:t>
            </a:r>
            <a:r>
              <a:rPr lang="en-US" dirty="0">
                <a:solidFill>
                  <a:srgbClr val="000000"/>
                </a:solidFill>
                <a:latin typeface="Liberation Mono"/>
                <a:ea typeface="Times New Roman" panose="02020603050405020304" pitchFamily="18" charset="0"/>
              </a:rPr>
              <a:t> sal BETWEEN </a:t>
            </a:r>
            <a:r>
              <a:rPr lang="en-US" dirty="0">
                <a:solidFill>
                  <a:schemeClr val="bg1">
                    <a:lumMod val="65000"/>
                  </a:schemeClr>
                </a:solidFill>
                <a:latin typeface="Liberation Mono"/>
              </a:rPr>
              <a:t>(</a:t>
            </a:r>
            <a:r>
              <a:rPr lang="en-US" dirty="0">
                <a:solidFill>
                  <a:srgbClr val="990055"/>
                </a:solidFill>
                <a:latin typeface="Liberation Mono"/>
              </a:rPr>
              <a:t>1000</a:t>
            </a:r>
            <a:r>
              <a:rPr lang="en-US" dirty="0">
                <a:solidFill>
                  <a:srgbClr val="000000"/>
                </a:solidFill>
                <a:latin typeface="Liberation Mono"/>
                <a:ea typeface="Times New Roman" panose="02020603050405020304" pitchFamily="18" charset="0"/>
              </a:rPr>
              <a:t> and </a:t>
            </a:r>
            <a:r>
              <a:rPr lang="en-US" dirty="0">
                <a:solidFill>
                  <a:srgbClr val="990055"/>
                </a:solidFill>
                <a:latin typeface="Liberation Mono"/>
              </a:rPr>
              <a:t>4000</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use of  () in between </a:t>
            </a:r>
            <a:r>
              <a:rPr lang="en-IN" dirty="0">
                <a:solidFill>
                  <a:srgbClr val="41C60C"/>
                </a:solidFill>
                <a:latin typeface="Liberation Mono"/>
                <a:ea typeface="Times New Roman" panose="02020603050405020304" pitchFamily="18" charset="0"/>
              </a:rPr>
              <a:t>comparison </a:t>
            </a:r>
            <a:r>
              <a:rPr lang="en-US" dirty="0">
                <a:solidFill>
                  <a:srgbClr val="41C60C"/>
                </a:solidFill>
                <a:latin typeface="Liberation Mono"/>
                <a:ea typeface="Times New Roman" panose="02020603050405020304" pitchFamily="18" charset="0"/>
              </a:rPr>
              <a:t>operator</a:t>
            </a:r>
          </a:p>
          <a:p>
            <a:pPr marL="285750" indent="-285750">
              <a:buFont typeface="Arial" panose="020B0604020202020204" pitchFamily="34" charset="0"/>
              <a:buChar char="•"/>
            </a:pPr>
            <a:endParaRPr lang="en-US" dirty="0">
              <a:latin typeface="Liberation Mono"/>
              <a:ea typeface="Times New Roman" panose="02020603050405020304" pitchFamily="18"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endParaRPr>
          </a:p>
          <a:p>
            <a:r>
              <a:rPr lang="en-IN" b="1" i="1" dirty="0">
                <a:solidFill>
                  <a:srgbClr val="000000"/>
                </a:solidFill>
                <a:latin typeface="Liberation Mono"/>
              </a:rPr>
              <a:t>r1 = { col1, col2, col3 } </a:t>
            </a:r>
          </a:p>
          <a:p>
            <a:endParaRPr lang="en-IN" sz="800" dirty="0">
              <a:solidFill>
                <a:srgbClr val="41C60C"/>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less than the number of columns in the table</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INSERT INTO </a:t>
            </a:r>
            <a:r>
              <a:rPr lang="en-IN" b="1" i="1" dirty="0">
                <a:solidFill>
                  <a:srgbClr val="000000"/>
                </a:solidFill>
                <a:latin typeface="Liberation Mono"/>
              </a:rPr>
              <a:t>r1 </a:t>
            </a:r>
            <a:r>
              <a:rPr lang="en-IN" dirty="0">
                <a:solidFill>
                  <a:srgbClr val="0077AA"/>
                </a:solidFill>
                <a:latin typeface="Liberation Mono"/>
              </a:rPr>
              <a:t>VALUSE</a:t>
            </a:r>
            <a:r>
              <a:rPr lang="en-IN" dirty="0">
                <a:solidFill>
                  <a:schemeClr val="bg1">
                    <a:lumMod val="65000"/>
                  </a:schemeClr>
                </a:solidFill>
                <a:latin typeface="Liberation Mono"/>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10</a:t>
            </a:r>
            <a:r>
              <a:rPr lang="en-IN" dirty="0">
                <a:solidFill>
                  <a:schemeClr val="bg1">
                    <a:lumMod val="65000"/>
                  </a:schemeClr>
                </a:solidFill>
                <a:latin typeface="Liberation Mono"/>
              </a:rPr>
              <a:t>)</a:t>
            </a:r>
            <a:r>
              <a:rPr lang="en-IN" dirty="0">
                <a:solidFill>
                  <a:srgbClr val="000000"/>
                </a:solidFill>
                <a:latin typeface="Liberation Mono"/>
              </a:rPr>
              <a:t>; </a:t>
            </a:r>
            <a:r>
              <a:rPr lang="en-IN" dirty="0">
                <a:solidFill>
                  <a:srgbClr val="41C60C"/>
                </a:solidFill>
                <a:latin typeface="Liberation Mono"/>
                <a:ea typeface="Times New Roman" panose="02020603050405020304" pitchFamily="18" charset="0"/>
              </a:rPr>
              <a:t>#</a:t>
            </a:r>
            <a:r>
              <a:rPr lang="en-US" dirty="0">
                <a:solidFill>
                  <a:srgbClr val="41C60C"/>
                </a:solidFill>
                <a:latin typeface="Liberation Mono"/>
                <a:ea typeface="Times New Roman" panose="02020603050405020304" pitchFamily="18" charset="0"/>
              </a:rPr>
              <a:t>number of values are more than the number of columns in the table </a:t>
            </a:r>
            <a:endParaRPr lang="en-IN" dirty="0">
              <a:solidFill>
                <a:srgbClr val="000000"/>
              </a:solidFill>
              <a:latin typeface="Liberation Mono"/>
            </a:endParaRPr>
          </a:p>
          <a:p>
            <a:pPr marL="285750" indent="-285750">
              <a:buFont typeface="Arial" panose="020B0604020202020204" pitchFamily="34" charset="0"/>
              <a:buChar char="•"/>
            </a:pPr>
            <a:endParaRPr lang="en-IN" sz="800" dirty="0">
              <a:solidFill>
                <a:srgbClr val="000000"/>
              </a:solidFill>
              <a:latin typeface="Liberation Mono"/>
            </a:endParaRPr>
          </a:p>
          <a:p>
            <a:pPr marL="285750" indent="-285750">
              <a:buFont typeface="Arial" panose="020B0604020202020204" pitchFamily="34" charset="0"/>
              <a:buChar char="•"/>
            </a:pPr>
            <a:endParaRPr lang="en-IN" dirty="0">
              <a:solidFill>
                <a:srgbClr val="000000"/>
              </a:solidFill>
              <a:latin typeface="Liberation Mono"/>
            </a:endParaRPr>
          </a:p>
        </p:txBody>
      </p:sp>
      <p:sp>
        <p:nvSpPr>
          <p:cNvPr id="10" name="Rectangle 9"/>
          <p:cNvSpPr/>
          <p:nvPr/>
        </p:nvSpPr>
        <p:spPr>
          <a:xfrm>
            <a:off x="551384" y="223346"/>
            <a:ext cx="1261884"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Examples:</a:t>
            </a:r>
            <a:endParaRPr lang="en-IN" dirty="0">
              <a:solidFill>
                <a:srgbClr val="C00000"/>
              </a:solidFill>
            </a:endParaRPr>
          </a:p>
        </p:txBody>
      </p:sp>
    </p:spTree>
    <p:extLst>
      <p:ext uri="{BB962C8B-B14F-4D97-AF65-F5344CB8AC3E}">
        <p14:creationId xmlns:p14="http://schemas.microsoft.com/office/powerpoint/2010/main" xmlns="" val="27657739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for update</a:t>
            </a:r>
          </a:p>
        </p:txBody>
      </p:sp>
    </p:spTree>
    <p:extLst>
      <p:ext uri="{BB962C8B-B14F-4D97-AF65-F5344CB8AC3E}">
        <p14:creationId xmlns:p14="http://schemas.microsoft.com/office/powerpoint/2010/main" xmlns="" val="297118682"/>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for update</a:t>
            </a:r>
            <a:endParaRPr lang="en-IN" sz="3200" i="1" dirty="0">
              <a:solidFill>
                <a:srgbClr val="FF9900"/>
              </a:solidFill>
              <a:latin typeface="Arial" pitchFamily="34" charset="0"/>
              <a:cs typeface="Arial" pitchFamily="34" charset="0"/>
            </a:endParaRPr>
          </a:p>
        </p:txBody>
      </p:sp>
      <p:sp>
        <p:nvSpPr>
          <p:cNvPr id="9" name="Rectangle 8"/>
          <p:cNvSpPr/>
          <p:nvPr/>
        </p:nvSpPr>
        <p:spPr>
          <a:xfrm>
            <a:off x="1755569" y="1230868"/>
            <a:ext cx="8686800"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DD4A68"/>
                </a:solidFill>
                <a:latin typeface="Liberation Mono"/>
                <a:ea typeface="Times New Roman" panose="02020603050405020304" pitchFamily="18" charset="0"/>
              </a:rPr>
              <a:t>for</a:t>
            </a:r>
            <a:r>
              <a:rPr lang="en-US" dirty="0">
                <a:solidFill>
                  <a:srgbClr val="0077AA"/>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UPDATE</a:t>
            </a:r>
            <a:r>
              <a:rPr lang="en-US" dirty="0">
                <a:solidFill>
                  <a:srgbClr val="000000"/>
                </a:solidFill>
                <a:latin typeface="Liberation Mono"/>
                <a:ea typeface="Times New Roman" panose="02020603050405020304" pitchFamily="18" charset="0"/>
              </a:rPr>
              <a:t>;</a:t>
            </a:r>
            <a:endParaRPr lang="en-IN" dirty="0">
              <a:solidFill>
                <a:srgbClr val="000000"/>
              </a:solidFill>
              <a:latin typeface="Liberation Mono"/>
              <a:ea typeface="Times New Roman" panose="02020603050405020304" pitchFamily="18" charset="0"/>
            </a:endParaRPr>
          </a:p>
        </p:txBody>
      </p:sp>
    </p:spTree>
    <p:extLst>
      <p:ext uri="{BB962C8B-B14F-4D97-AF65-F5344CB8AC3E}">
        <p14:creationId xmlns:p14="http://schemas.microsoft.com/office/powerpoint/2010/main" xmlns="" val="139032692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5" name="Rectangle 4">
            <a:extLst>
              <a:ext uri="{FF2B5EF4-FFF2-40B4-BE49-F238E27FC236}">
                <a16:creationId xmlns:a16="http://schemas.microsoft.com/office/drawing/2014/main" xmlns="" id="{218112A8-A5F5-414F-B8FB-1BCC09DB2104}"/>
              </a:ext>
            </a:extLst>
          </p:cNvPr>
          <p:cNvSpPr/>
          <p:nvPr/>
        </p:nvSpPr>
        <p:spPr>
          <a:xfrm>
            <a:off x="310455" y="4402266"/>
            <a:ext cx="11546186" cy="2369880"/>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4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Columns given in </a:t>
            </a: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clause must be present in selection-list.</a:t>
            </a:r>
          </a:p>
          <a:p>
            <a:r>
              <a:rPr lang="en-US" sz="1600" dirty="0">
                <a:solidFill>
                  <a:srgbClr val="C00000"/>
                </a:solidFill>
                <a:latin typeface="Arial" panose="020B0604020202020204" pitchFamily="34" charset="0"/>
                <a:cs typeface="Arial" panose="020B0604020202020204" pitchFamily="34" charset="0"/>
              </a:rPr>
              <a:t>e.g.</a:t>
            </a: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IN"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deptno=</a:t>
            </a:r>
            <a:r>
              <a:rPr lang="en-US" dirty="0">
                <a:solidFill>
                  <a:srgbClr val="990055"/>
                </a:solidFill>
                <a:latin typeface="Liberation Mono"/>
              </a:rPr>
              <a:t>10</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 </a:t>
            </a:r>
            <a:r>
              <a:rPr lang="en-US" dirty="0">
                <a:latin typeface="Liberation Mono"/>
                <a:cs typeface="Arial" panose="020B0604020202020204" pitchFamily="34" charset="0"/>
              </a:rPr>
              <a:t>                         </a:t>
            </a:r>
            <a:r>
              <a:rPr lang="en-US" sz="2400" dirty="0">
                <a:solidFill>
                  <a:srgbClr val="FF0000"/>
                </a:solidFill>
                <a:latin typeface="Liberation Mono"/>
                <a:cs typeface="Arial" panose="020B0604020202020204" pitchFamily="34" charset="0"/>
              </a:rPr>
              <a:t> </a:t>
            </a:r>
            <a:endParaRPr lang="en-US" dirty="0">
              <a:solidFill>
                <a:srgbClr val="00B050"/>
              </a:solidFill>
              <a:latin typeface="Arial" panose="020B0604020202020204" pitchFamily="34" charset="0"/>
              <a:cs typeface="Arial" panose="020B0604020202020204" pitchFamily="34" charset="0"/>
            </a:endParaRPr>
          </a:p>
          <a:p>
            <a:pPr marL="723900" indent="-342900">
              <a:buFont typeface="+mj-lt"/>
              <a:buAutoNum type="arabicPeriod"/>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deptno, </a:t>
            </a:r>
            <a:r>
              <a:rPr lang="en-US" dirty="0">
                <a:solidFill>
                  <a:srgbClr val="DD4A68"/>
                </a:solidFill>
                <a:latin typeface="Liberation Mono"/>
                <a:cs typeface="Arial" panose="020B0604020202020204" pitchFamily="34" charset="0"/>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 </a:t>
            </a:r>
            <a:r>
              <a:rPr lang="en-US" dirty="0">
                <a:solidFill>
                  <a:srgbClr val="0077AA"/>
                </a:solidFill>
                <a:latin typeface="Liberation Mono"/>
                <a:cs typeface="Arial" panose="020B0604020202020204" pitchFamily="34" charset="0"/>
              </a:rPr>
              <a:t>HAVING</a:t>
            </a:r>
            <a:r>
              <a:rPr lang="en-US" dirty="0">
                <a:latin typeface="Liberation Mono"/>
                <a:cs typeface="Arial" panose="020B0604020202020204" pitchFamily="34" charset="0"/>
              </a:rPr>
              <a:t> job=</a:t>
            </a:r>
            <a:r>
              <a:rPr lang="en-US" dirty="0">
                <a:solidFill>
                  <a:srgbClr val="669900"/>
                </a:solidFill>
                <a:latin typeface="Liberation Mono"/>
              </a:rPr>
              <a:t>'manager'</a:t>
            </a:r>
            <a:r>
              <a:rPr lang="en-US" dirty="0">
                <a:latin typeface="Liberation Mono"/>
                <a:cs typeface="Arial" panose="020B0604020202020204" pitchFamily="34" charset="0"/>
              </a:rPr>
              <a:t>; </a:t>
            </a:r>
            <a:r>
              <a:rPr lang="en-US" sz="2800" dirty="0">
                <a:solidFill>
                  <a:srgbClr val="FF0000"/>
                </a:solidFill>
                <a:latin typeface="Liberation Mono"/>
                <a:cs typeface="Arial" panose="020B0604020202020204" pitchFamily="34" charset="0"/>
              </a:rPr>
              <a:t>*</a:t>
            </a:r>
          </a:p>
          <a:p>
            <a:endParaRPr lang="en-US" sz="400" dirty="0">
              <a:solidFill>
                <a:srgbClr val="DD4A68"/>
              </a:solidFill>
              <a:latin typeface="Liberation Mono"/>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GROUP BY or Aggregate Functions (COUNT(), </a:t>
            </a:r>
            <a:r>
              <a:rPr lang="en-US" sz="2400" dirty="0">
                <a:solidFill>
                  <a:srgbClr val="0070C0"/>
                </a:solidFill>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772C9378-D946-4C39-9AFB-D5F4D2DAC2C9}"/>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clause</a:t>
            </a:r>
            <a:r>
              <a:rPr lang="en-IN" sz="2000" dirty="0">
                <a:latin typeface="Palatino Linotype" panose="02040502050505030304" pitchFamily="18" charset="0"/>
                <a:cs typeface="Arial" panose="020B0604020202020204" pitchFamily="34" charset="0"/>
              </a:rPr>
              <a:t>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clause</a:t>
            </a:r>
            <a:r>
              <a:rPr lang="en-IN" sz="2000" dirty="0">
                <a:latin typeface="Palatino Linotype" panose="02040502050505030304" pitchFamily="18" charset="0"/>
                <a:cs typeface="Arial" panose="020B0604020202020204" pitchFamily="34" charset="0"/>
              </a:rPr>
              <a:t>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095A94DC-D398-4FA3-90A9-980A40E0123C}"/>
              </a:ext>
            </a:extLst>
          </p:cNvPr>
          <p:cNvSpPr/>
          <p:nvPr/>
        </p:nvSpPr>
        <p:spPr>
          <a:xfrm>
            <a:off x="310455" y="327169"/>
            <a:ext cx="11233248" cy="116955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rPr>
              <a:t>:</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cannot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WHERE</a:t>
            </a:r>
            <a:r>
              <a:rPr lang="en-IN" dirty="0">
                <a:solidFill>
                  <a:schemeClr val="accent2"/>
                </a:solidFill>
                <a:latin typeface="Liberation Mono"/>
              </a:rPr>
              <a:t> </a:t>
            </a:r>
            <a:r>
              <a:rPr lang="en-IN" dirty="0">
                <a:solidFill>
                  <a:srgbClr val="E75C0F"/>
                </a:solidFill>
                <a:latin typeface="Liberation Mono"/>
              </a:rPr>
              <a:t>SUM</a:t>
            </a:r>
            <a:r>
              <a:rPr lang="en-IN" dirty="0">
                <a:solidFill>
                  <a:schemeClr val="tx1">
                    <a:lumMod val="75000"/>
                    <a:lumOff val="25000"/>
                  </a:schemeClr>
                </a:solidFill>
                <a:latin typeface="Liberation Mono"/>
              </a:rPr>
              <a:t>(sal) =</a:t>
            </a:r>
            <a:r>
              <a:rPr lang="en-IN" dirty="0">
                <a:solidFill>
                  <a:srgbClr val="E75C0F"/>
                </a:solidFill>
                <a:latin typeface="Liberation Mono"/>
              </a:rPr>
              <a:t> 5000     </a:t>
            </a:r>
            <a:r>
              <a:rPr lang="en-IN" dirty="0">
                <a:solidFill>
                  <a:srgbClr val="00B050"/>
                </a:solidFill>
                <a:latin typeface="Palatino Linotype" panose="02040502050505030304" pitchFamily="18" charset="0"/>
              </a:rPr>
              <a:t>#  Error </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a:t>
            </a:r>
            <a:r>
              <a:rPr lang="en-IN" dirty="0">
                <a:solidFill>
                  <a:srgbClr val="00B0F0"/>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Arial" panose="020B0604020202020204" pitchFamily="34" charset="0"/>
                <a:cs typeface="Arial" panose="020B0604020202020204" pitchFamily="34" charset="0"/>
              </a:rPr>
              <a:t> clause </a:t>
            </a:r>
            <a:r>
              <a:rPr lang="en-IN" b="1" dirty="0">
                <a:solidFill>
                  <a:schemeClr val="tx1">
                    <a:lumMod val="85000"/>
                    <a:lumOff val="15000"/>
                  </a:schemeClr>
                </a:solidFill>
                <a:latin typeface="Arial" panose="020B0604020202020204" pitchFamily="34" charset="0"/>
                <a:cs typeface="Arial" panose="020B0604020202020204" pitchFamily="34" charset="0"/>
              </a:rPr>
              <a:t>can refer </a:t>
            </a:r>
            <a:r>
              <a:rPr lang="en-IN" dirty="0">
                <a:solidFill>
                  <a:schemeClr val="tx1">
                    <a:lumMod val="85000"/>
                    <a:lumOff val="15000"/>
                  </a:schemeClr>
                </a:solidFill>
                <a:latin typeface="Arial" panose="020B0604020202020204" pitchFamily="34" charset="0"/>
                <a:cs typeface="Arial" panose="020B0604020202020204" pitchFamily="34" charset="0"/>
              </a:rPr>
              <a:t>to aggregate functions.       [   </a:t>
            </a:r>
            <a:r>
              <a:rPr lang="en-IN" sz="2000" dirty="0">
                <a:solidFill>
                  <a:srgbClr val="0077AA"/>
                </a:solidFill>
                <a:latin typeface="Liberation Mono"/>
                <a:cs typeface="Arial" panose="020B0604020202020204" pitchFamily="34" charset="0"/>
              </a:rPr>
              <a:t>HAVING</a:t>
            </a:r>
            <a:r>
              <a:rPr lang="en-IN" sz="2000" dirty="0">
                <a:solidFill>
                  <a:schemeClr val="accent2"/>
                </a:solidFill>
                <a:latin typeface="Liberation Mono"/>
              </a:rPr>
              <a:t> </a:t>
            </a:r>
            <a:r>
              <a:rPr lang="en-IN" sz="2000" dirty="0">
                <a:solidFill>
                  <a:srgbClr val="E75C0F"/>
                </a:solidFill>
                <a:latin typeface="Liberation Mono"/>
              </a:rPr>
              <a:t>SUM</a:t>
            </a:r>
            <a:r>
              <a:rPr lang="en-IN" sz="2000" dirty="0">
                <a:solidFill>
                  <a:schemeClr val="tx1">
                    <a:lumMod val="75000"/>
                    <a:lumOff val="25000"/>
                  </a:schemeClr>
                </a:solidFill>
                <a:latin typeface="Liberation Mono"/>
              </a:rPr>
              <a:t>(sal) =</a:t>
            </a:r>
            <a:r>
              <a:rPr lang="en-IN" sz="2000" dirty="0">
                <a:solidFill>
                  <a:srgbClr val="E75C0F"/>
                </a:solidFill>
                <a:latin typeface="Liberation Mono"/>
              </a:rPr>
              <a:t> 5000</a:t>
            </a:r>
            <a:r>
              <a:rPr lang="en-IN" dirty="0">
                <a:solidFill>
                  <a:srgbClr val="E75C0F"/>
                </a:solidFill>
                <a:latin typeface="Liberation Mono"/>
              </a:rPr>
              <a:t>   </a:t>
            </a:r>
            <a:r>
              <a:rPr lang="en-IN" dirty="0">
                <a:solidFill>
                  <a:srgbClr val="00B050"/>
                </a:solidFill>
                <a:latin typeface="Palatino Linotype" panose="02040502050505030304" pitchFamily="18" charset="0"/>
              </a:rPr>
              <a:t>#  No Error </a:t>
            </a:r>
            <a:r>
              <a:rPr lang="en-IN" dirty="0">
                <a:solidFill>
                  <a:schemeClr val="tx1">
                    <a:lumMod val="85000"/>
                    <a:lumOff val="15000"/>
                  </a:schemeClr>
                </a:solidFill>
                <a:latin typeface="Arial" panose="020B0604020202020204" pitchFamily="34" charset="0"/>
                <a:cs typeface="Arial" panose="020B0604020202020204" pitchFamily="34" charset="0"/>
              </a:rPr>
              <a:t>]</a:t>
            </a:r>
            <a:endParaRPr lang="en-IN" dirty="0"/>
          </a:p>
        </p:txBody>
      </p:sp>
      <p:sp>
        <p:nvSpPr>
          <p:cNvPr id="7" name="TextBox 6">
            <a:extLst>
              <a:ext uri="{FF2B5EF4-FFF2-40B4-BE49-F238E27FC236}">
                <a16:creationId xmlns:a16="http://schemas.microsoft.com/office/drawing/2014/main" xmlns="" id="{9574D9E1-1FD4-4C10-94B1-CE182868C9BE}"/>
              </a:ext>
            </a:extLst>
          </p:cNvPr>
          <p:cNvSpPr txBox="1"/>
          <p:nvPr/>
        </p:nvSpPr>
        <p:spPr>
          <a:xfrm>
            <a:off x="8760296" y="4780314"/>
            <a:ext cx="3076449" cy="800219"/>
          </a:xfrm>
          <a:prstGeom prst="rect">
            <a:avLst/>
          </a:prstGeom>
          <a:noFill/>
        </p:spPr>
        <p:txBody>
          <a:bodyPr wrap="square">
            <a:spAutoFit/>
          </a:bodyPr>
          <a:lstStyle/>
          <a:p>
            <a:pPr marL="273050" indent="-273050"/>
            <a:r>
              <a:rPr lang="en-US" sz="2800" dirty="0">
                <a:solidFill>
                  <a:srgbClr val="FF0000"/>
                </a:solidFill>
                <a:latin typeface="Liberation Mono"/>
                <a:cs typeface="Arial" panose="020B0604020202020204" pitchFamily="34" charset="0"/>
              </a:rPr>
              <a:t>*</a:t>
            </a:r>
            <a:r>
              <a:rPr lang="en-US" sz="2400" dirty="0">
                <a:solidFill>
                  <a:srgbClr val="FF0000"/>
                </a:solidFill>
                <a:latin typeface="Liberation Mono"/>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Unknown column '. . .'  in 'having clause'</a:t>
            </a:r>
            <a:endParaRPr lang="en-IN" dirty="0"/>
          </a:p>
        </p:txBody>
      </p:sp>
    </p:spTree>
    <p:extLst>
      <p:ext uri="{BB962C8B-B14F-4D97-AF65-F5344CB8AC3E}">
        <p14:creationId xmlns:p14="http://schemas.microsoft.com/office/powerpoint/2010/main" xmlns="" val="32724518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having</a:t>
            </a:r>
            <a:endParaRPr lang="en-IN" sz="3200" i="1" dirty="0">
              <a:solidFill>
                <a:srgbClr val="FF9900"/>
              </a:solidFill>
              <a:latin typeface="Arial" pitchFamily="34" charset="0"/>
              <a:cs typeface="Arial" pitchFamily="34" charset="0"/>
            </a:endParaRPr>
          </a:p>
        </p:txBody>
      </p:sp>
      <p:sp>
        <p:nvSpPr>
          <p:cNvPr id="6" name="Rectangle 5"/>
          <p:cNvSpPr/>
          <p:nvPr/>
        </p:nvSpPr>
        <p:spPr>
          <a:xfrm>
            <a:off x="335360" y="548680"/>
            <a:ext cx="10180240" cy="1429622"/>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b="1" i="1" dirty="0">
                <a:solidFill>
                  <a:srgbClr val="0077AA"/>
                </a:solidFill>
                <a:latin typeface="Liberation Mono"/>
              </a:rPr>
              <a:t>, 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a:t>
            </a:r>
            <a:r>
              <a:rPr lang="en-US" sz="2000" baseline="-25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1</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F</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a:t>
            </a:r>
            <a:r>
              <a:rPr lang="en-US" sz="2000" b="1" i="1"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r</a:t>
            </a:r>
            <a:r>
              <a:rPr lang="en-US" sz="2000" baseline="-25000" dirty="0">
                <a:solidFill>
                  <a:srgbClr val="0077AA"/>
                </a:solidFill>
                <a:latin typeface="Liberation Mono"/>
              </a:rPr>
              <a:t>3</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b="1" i="1" dirty="0">
                <a:solidFill>
                  <a:srgbClr val="0077AA"/>
                </a:solidFill>
                <a:latin typeface="Liberation Mono"/>
              </a:rPr>
              <a:t> </a:t>
            </a:r>
            <a:endParaRPr lang="en-US" sz="2000" dirty="0">
              <a:solidFill>
                <a:srgbClr val="0077AA"/>
              </a:solidFill>
              <a:latin typeface="Liberation Mono"/>
            </a:endParaRPr>
          </a:p>
          <a:p>
            <a:pPr>
              <a:lnSpc>
                <a:spcPct val="150000"/>
              </a:lnSpc>
            </a:pPr>
            <a:r>
              <a:rPr lang="en-US" sz="2000" dirty="0">
                <a:solidFill>
                  <a:srgbClr val="0077AA"/>
                </a:solidFill>
                <a:latin typeface="Liberation Mono"/>
              </a:rPr>
              <a:t>    [GROUP BY {</a:t>
            </a:r>
            <a:r>
              <a:rPr lang="en-US" sz="2000" b="1" i="1" dirty="0">
                <a:solidFill>
                  <a:srgbClr val="0077AA"/>
                </a:solidFill>
                <a:latin typeface="Liberation Mono"/>
              </a:rPr>
              <a:t>G</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G</a:t>
            </a:r>
            <a:r>
              <a:rPr lang="en-US" sz="2000" baseline="-25000" dirty="0">
                <a:solidFill>
                  <a:srgbClr val="0077AA"/>
                </a:solidFill>
                <a:latin typeface="Liberation Mono"/>
              </a:rPr>
              <a:t>2</a:t>
            </a:r>
            <a:r>
              <a:rPr lang="en-US" sz="2000" dirty="0">
                <a:solidFill>
                  <a:srgbClr val="0077AA"/>
                </a:solidFill>
                <a:latin typeface="Liberation Mono"/>
              </a:rPr>
              <a:t>,  </a:t>
            </a:r>
            <a:r>
              <a:rPr lang="en-US" sz="2000" dirty="0">
                <a:solidFill>
                  <a:schemeClr val="bg1">
                    <a:lumMod val="50000"/>
                  </a:schemeClr>
                </a:solidFill>
                <a:latin typeface="Liberation Mono"/>
              </a:rPr>
              <a:t>. . .</a:t>
            </a:r>
            <a:r>
              <a:rPr lang="en-US" sz="2000" dirty="0">
                <a:solidFill>
                  <a:srgbClr val="0077AA"/>
                </a:solidFill>
                <a:latin typeface="Liberation Mono"/>
              </a:rPr>
              <a:t> | expr | position}, . . . [WITH ROLLUP]]</a:t>
            </a:r>
          </a:p>
          <a:p>
            <a:pPr>
              <a:lnSpc>
                <a:spcPct val="150000"/>
              </a:lnSpc>
            </a:pPr>
            <a:r>
              <a:rPr lang="en-US" sz="2000" dirty="0">
                <a:solidFill>
                  <a:srgbClr val="0077AA"/>
                </a:solidFill>
                <a:latin typeface="Liberation Mono"/>
              </a:rPr>
              <a:t>    [ HAVING having_condition ] </a:t>
            </a:r>
          </a:p>
        </p:txBody>
      </p:sp>
      <p:sp>
        <p:nvSpPr>
          <p:cNvPr id="7" name="TextBox 6">
            <a:extLst>
              <a:ext uri="{FF2B5EF4-FFF2-40B4-BE49-F238E27FC236}">
                <a16:creationId xmlns:a16="http://schemas.microsoft.com/office/drawing/2014/main" xmlns="" id="{3C7E95CE-C024-4B55-8CDD-2903CC905E33}"/>
              </a:ext>
            </a:extLst>
          </p:cNvPr>
          <p:cNvSpPr txBox="1"/>
          <p:nvPr/>
        </p:nvSpPr>
        <p:spPr>
          <a:xfrm>
            <a:off x="412525" y="2245451"/>
            <a:ext cx="72676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cs typeface="Times New Roman" panose="02020603050405020304" pitchFamily="18" charset="0"/>
              </a:rPr>
              <a:t>HAVING</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rPr>
              <a:t>COUNT</a:t>
            </a:r>
            <a:r>
              <a:rPr lang="en-US" dirty="0">
                <a:solidFill>
                  <a:srgbClr val="000000"/>
                </a:solidFill>
                <a:latin typeface="Liberation Mono"/>
                <a:ea typeface="Times New Roman" panose="02020603050405020304" pitchFamily="18" charset="0"/>
              </a:rPr>
              <a:t>(</a:t>
            </a:r>
            <a:r>
              <a:rPr lang="en-US" dirty="0">
                <a:solidFill>
                  <a:srgbClr val="A67F59"/>
                </a:solidFill>
                <a:latin typeface="Liberation Mono"/>
              </a:rPr>
              <a:t>*</a:t>
            </a:r>
            <a:r>
              <a:rPr lang="en-US" dirty="0">
                <a:solidFill>
                  <a:srgbClr val="000000"/>
                </a:solidFill>
                <a:latin typeface="Liberation Mono"/>
                <a:ea typeface="Times New Roman" panose="02020603050405020304" pitchFamily="18" charset="0"/>
              </a:rPr>
              <a:t>) &gt; </a:t>
            </a:r>
            <a:r>
              <a:rPr lang="en-US" dirty="0">
                <a:solidFill>
                  <a:srgbClr val="990055"/>
                </a:solidFill>
                <a:latin typeface="Liberation Mono"/>
              </a:rPr>
              <a:t>2</a:t>
            </a:r>
            <a:r>
              <a:rPr lang="en-US" dirty="0">
                <a:solidFill>
                  <a:srgbClr val="000000"/>
                </a:solidFill>
                <a:latin typeface="Liberation Mono"/>
                <a:ea typeface="Times New Roman" panose="02020603050405020304" pitchFamily="18" charset="0"/>
              </a:rPr>
              <a:t>;</a:t>
            </a:r>
            <a:endParaRPr lang="en-IN" dirty="0"/>
          </a:p>
        </p:txBody>
      </p:sp>
      <p:pic>
        <p:nvPicPr>
          <p:cNvPr id="41" name="Picture 40">
            <a:extLst>
              <a:ext uri="{FF2B5EF4-FFF2-40B4-BE49-F238E27FC236}">
                <a16:creationId xmlns:a16="http://schemas.microsoft.com/office/drawing/2014/main" xmlns="" id="{B8514AD0-E0FC-4B5A-BBB4-6A4894FE838F}"/>
              </a:ext>
            </a:extLst>
          </p:cNvPr>
          <p:cNvPicPr>
            <a:picLocks noChangeAspect="1"/>
          </p:cNvPicPr>
          <p:nvPr/>
        </p:nvPicPr>
        <p:blipFill>
          <a:blip r:embed="rId2"/>
          <a:stretch>
            <a:fillRect/>
          </a:stretch>
        </p:blipFill>
        <p:spPr>
          <a:xfrm>
            <a:off x="412525" y="4638887"/>
            <a:ext cx="3013798" cy="1429622"/>
          </a:xfrm>
          <a:prstGeom prst="rect">
            <a:avLst/>
          </a:prstGeom>
        </p:spPr>
      </p:pic>
      <p:grpSp>
        <p:nvGrpSpPr>
          <p:cNvPr id="4" name="Group 3">
            <a:extLst>
              <a:ext uri="{FF2B5EF4-FFF2-40B4-BE49-F238E27FC236}">
                <a16:creationId xmlns:a16="http://schemas.microsoft.com/office/drawing/2014/main" xmlns="" id="{FDBD383D-443A-44AC-AD52-C132DADD6B1F}"/>
              </a:ext>
            </a:extLst>
          </p:cNvPr>
          <p:cNvGrpSpPr/>
          <p:nvPr/>
        </p:nvGrpSpPr>
        <p:grpSpPr>
          <a:xfrm>
            <a:off x="407368" y="2852936"/>
            <a:ext cx="11490757" cy="1502780"/>
            <a:chOff x="407368" y="2852936"/>
            <a:chExt cx="11490757" cy="1502780"/>
          </a:xfrm>
        </p:grpSpPr>
        <p:grpSp>
          <p:nvGrpSpPr>
            <p:cNvPr id="8" name="Group 7">
              <a:extLst>
                <a:ext uri="{FF2B5EF4-FFF2-40B4-BE49-F238E27FC236}">
                  <a16:creationId xmlns:a16="http://schemas.microsoft.com/office/drawing/2014/main" xmlns="" id="{334B9988-1895-4A5C-8E02-0DC162CF923E}"/>
                </a:ext>
              </a:extLst>
            </p:cNvPr>
            <p:cNvGrpSpPr/>
            <p:nvPr/>
          </p:nvGrpSpPr>
          <p:grpSpPr>
            <a:xfrm>
              <a:off x="412526" y="2852936"/>
              <a:ext cx="11485599" cy="1502780"/>
              <a:chOff x="412526" y="3406524"/>
              <a:chExt cx="11485599" cy="1502780"/>
            </a:xfrm>
          </p:grpSpPr>
          <p:grpSp>
            <p:nvGrpSpPr>
              <p:cNvPr id="9" name="Group 8">
                <a:extLst>
                  <a:ext uri="{FF2B5EF4-FFF2-40B4-BE49-F238E27FC236}">
                    <a16:creationId xmlns:a16="http://schemas.microsoft.com/office/drawing/2014/main" xmlns="" id="{A58BCE00-011D-40AF-8142-FF48AEE8FF1B}"/>
                  </a:ext>
                </a:extLst>
              </p:cNvPr>
              <p:cNvGrpSpPr/>
              <p:nvPr/>
            </p:nvGrpSpPr>
            <p:grpSpPr>
              <a:xfrm>
                <a:off x="412526" y="3501008"/>
                <a:ext cx="9888845" cy="1304978"/>
                <a:chOff x="267703" y="1600839"/>
                <a:chExt cx="9888845" cy="1304978"/>
              </a:xfrm>
            </p:grpSpPr>
            <p:sp>
              <p:nvSpPr>
                <p:cNvPr id="37" name="Rectangle 36">
                  <a:extLst>
                    <a:ext uri="{FF2B5EF4-FFF2-40B4-BE49-F238E27FC236}">
                      <a16:creationId xmlns:a16="http://schemas.microsoft.com/office/drawing/2014/main" xmlns="" id="{51E38F3A-9D51-4985-AC89-FC38A26B9404}"/>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A90793E6-9AF2-4CB9-B8DD-0217DA8C8A59}"/>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xmlns="" id="{F22CE856-CEF4-4DBC-A8E6-5BC31D41BC14}"/>
                    </a:ext>
                  </a:extLst>
                </p:cNvPr>
                <p:cNvGrpSpPr/>
                <p:nvPr/>
              </p:nvGrpSpPr>
              <p:grpSpPr>
                <a:xfrm>
                  <a:off x="1651832" y="1600839"/>
                  <a:ext cx="8504716" cy="1296144"/>
                  <a:chOff x="31591" y="1556792"/>
                  <a:chExt cx="8504716" cy="1296144"/>
                </a:xfrm>
              </p:grpSpPr>
              <p:grpSp>
                <p:nvGrpSpPr>
                  <p:cNvPr id="18" name="Group 17">
                    <a:extLst>
                      <a:ext uri="{FF2B5EF4-FFF2-40B4-BE49-F238E27FC236}">
                        <a16:creationId xmlns:a16="http://schemas.microsoft.com/office/drawing/2014/main" xmlns="" id="{233832D2-AE9E-4CC7-9743-16D3B0E0C597}"/>
                      </a:ext>
                    </a:extLst>
                  </p:cNvPr>
                  <p:cNvGrpSpPr/>
                  <p:nvPr/>
                </p:nvGrpSpPr>
                <p:grpSpPr>
                  <a:xfrm>
                    <a:off x="669977" y="1556792"/>
                    <a:ext cx="7208035" cy="1296144"/>
                    <a:chOff x="669977" y="1556792"/>
                    <a:chExt cx="7208035" cy="1296144"/>
                  </a:xfrm>
                </p:grpSpPr>
                <p:sp>
                  <p:nvSpPr>
                    <p:cNvPr id="22" name="Rectangle 21">
                      <a:extLst>
                        <a:ext uri="{FF2B5EF4-FFF2-40B4-BE49-F238E27FC236}">
                          <a16:creationId xmlns:a16="http://schemas.microsoft.com/office/drawing/2014/main" xmlns="" id="{EF5F7036-5BFD-4127-B726-0C3049D6C119}"/>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xmlns="" id="{42C69D40-8EF9-4584-A465-6E06AF88DECA}"/>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4" name="TextBox 23">
                      <a:extLst>
                        <a:ext uri="{FF2B5EF4-FFF2-40B4-BE49-F238E27FC236}">
                          <a16:creationId xmlns:a16="http://schemas.microsoft.com/office/drawing/2014/main" xmlns="" id="{45F02DD6-D7E2-443A-9287-85D81AA8D288}"/>
                        </a:ext>
                      </a:extLst>
                    </p:cNvPr>
                    <p:cNvSpPr txBox="1"/>
                    <p:nvPr/>
                  </p:nvSpPr>
                  <p:spPr>
                    <a:xfrm>
                      <a:off x="702999" y="2094630"/>
                      <a:ext cx="1858564" cy="400110"/>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a:t>
                      </a:r>
                      <a:endParaRPr lang="en-IN" sz="2000" dirty="0"/>
                    </a:p>
                  </p:txBody>
                </p:sp>
                <p:sp>
                  <p:nvSpPr>
                    <p:cNvPr id="31" name="TextBox 30">
                      <a:extLst>
                        <a:ext uri="{FF2B5EF4-FFF2-40B4-BE49-F238E27FC236}">
                          <a16:creationId xmlns:a16="http://schemas.microsoft.com/office/drawing/2014/main" xmlns="" id="{CB6A347F-6140-44C7-8B22-B3A2B4A5B90E}"/>
                        </a:ext>
                      </a:extLst>
                    </p:cNvPr>
                    <p:cNvSpPr txBox="1"/>
                    <p:nvPr/>
                  </p:nvSpPr>
                  <p:spPr>
                    <a:xfrm>
                      <a:off x="3338293" y="2094630"/>
                      <a:ext cx="1850495" cy="400110"/>
                    </a:xfrm>
                    <a:prstGeom prst="rect">
                      <a:avLst/>
                    </a:prstGeom>
                    <a:noFill/>
                  </p:spPr>
                  <p:txBody>
                    <a:bodyPr wrap="square">
                      <a:spAutoFit/>
                    </a:bodyPr>
                    <a:lstStyle/>
                    <a:p>
                      <a:pPr algn="ct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 &gt; 2</a:t>
                      </a:r>
                      <a:endParaRPr lang="en-IN" sz="2000" dirty="0"/>
                    </a:p>
                  </p:txBody>
                </p:sp>
                <p:sp>
                  <p:nvSpPr>
                    <p:cNvPr id="40" name="TextBox 39">
                      <a:extLst>
                        <a:ext uri="{FF2B5EF4-FFF2-40B4-BE49-F238E27FC236}">
                          <a16:creationId xmlns:a16="http://schemas.microsoft.com/office/drawing/2014/main" xmlns="" id="{3AE58C0A-5650-4935-9A93-411B8BD2C982}"/>
                        </a:ext>
                      </a:extLst>
                    </p:cNvPr>
                    <p:cNvSpPr txBox="1"/>
                    <p:nvPr/>
                  </p:nvSpPr>
                  <p:spPr>
                    <a:xfrm>
                      <a:off x="6010246" y="2094630"/>
                      <a:ext cx="1867766" cy="707886"/>
                    </a:xfrm>
                    <a:prstGeom prst="rect">
                      <a:avLst/>
                    </a:prstGeom>
                    <a:noFill/>
                  </p:spPr>
                  <p:txBody>
                    <a:bodyPr wrap="square">
                      <a:spAutoFit/>
                    </a:bodyPr>
                    <a:lstStyle/>
                    <a:p>
                      <a:pPr algn="ctr"/>
                      <a:r>
                        <a:rPr lang="en-US" sz="2000" dirty="0">
                          <a:latin typeface="Liberation Mono"/>
                          <a:cs typeface="Arial" panose="020B0604020202020204" pitchFamily="34" charset="0"/>
                        </a:rPr>
                        <a:t>identifier</a:t>
                      </a:r>
                      <a:r>
                        <a:rPr lang="en-US" sz="2000" dirty="0">
                          <a:solidFill>
                            <a:schemeClr val="tx1">
                              <a:lumMod val="95000"/>
                              <a:lumOff val="5000"/>
                            </a:schemeClr>
                          </a:solidFill>
                          <a:latin typeface="Liberation Mono"/>
                          <a:cs typeface="Arial" panose="020B0604020202020204" pitchFamily="34" charset="0"/>
                        </a:rPr>
                        <a:t>.</a:t>
                      </a:r>
                      <a:r>
                        <a:rPr lang="en-IN" sz="2000" dirty="0">
                          <a:latin typeface="Liberation Mono"/>
                          <a:cs typeface="Arial" panose="020B0604020202020204" pitchFamily="34" charset="0"/>
                        </a:rPr>
                        <a:t>job, </a:t>
                      </a:r>
                      <a:r>
                        <a:rPr lang="en-IN" sz="2000" dirty="0">
                          <a:solidFill>
                            <a:srgbClr val="F63122"/>
                          </a:solidFill>
                          <a:latin typeface="Liberation Mono"/>
                          <a:cs typeface="Arial" panose="020B0604020202020204" pitchFamily="34" charset="0"/>
                        </a:rPr>
                        <a:t>COUNT</a:t>
                      </a:r>
                      <a:r>
                        <a:rPr lang="en-IN" sz="2000" dirty="0">
                          <a:latin typeface="Liberation Mono"/>
                          <a:cs typeface="Arial" panose="020B0604020202020204" pitchFamily="34" charset="0"/>
                        </a:rPr>
                        <a:t>(*)</a:t>
                      </a:r>
                      <a:endParaRPr lang="en-IN" sz="2000" dirty="0"/>
                    </a:p>
                  </p:txBody>
                </p:sp>
              </p:grpSp>
              <p:sp>
                <p:nvSpPr>
                  <p:cNvPr id="19" name="Arrow: Right 18">
                    <a:extLst>
                      <a:ext uri="{FF2B5EF4-FFF2-40B4-BE49-F238E27FC236}">
                        <a16:creationId xmlns:a16="http://schemas.microsoft.com/office/drawing/2014/main" xmlns="" id="{6A4C86A0-02B0-4B87-AC75-D7F99B51E7F7}"/>
                      </a:ext>
                    </a:extLst>
                  </p:cNvPr>
                  <p:cNvSpPr/>
                  <p:nvPr/>
                </p:nvSpPr>
                <p:spPr>
                  <a:xfrm>
                    <a:off x="2655537"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xmlns="" id="{5668DB40-5846-4FEC-A8E0-E81D21B38906}"/>
                      </a:ext>
                    </a:extLst>
                  </p:cNvPr>
                  <p:cNvSpPr/>
                  <p:nvPr/>
                </p:nvSpPr>
                <p:spPr>
                  <a:xfrm>
                    <a:off x="3159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xmlns="" id="{6BB19EFD-665A-4452-AE96-9C0574F88502}"/>
                      </a:ext>
                    </a:extLst>
                  </p:cNvPr>
                  <p:cNvSpPr/>
                  <p:nvPr/>
                </p:nvSpPr>
                <p:spPr>
                  <a:xfrm>
                    <a:off x="7929901"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xmlns="" id="{3744D43E-8C2C-4008-8432-E02F828E5F71}"/>
                      </a:ext>
                    </a:extLst>
                  </p:cNvPr>
                  <p:cNvSpPr/>
                  <p:nvPr/>
                </p:nvSpPr>
                <p:spPr>
                  <a:xfrm>
                    <a:off x="5309866" y="1857396"/>
                    <a:ext cx="606406" cy="694935"/>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Magnetic Disk 12">
                  <a:extLst>
                    <a:ext uri="{FF2B5EF4-FFF2-40B4-BE49-F238E27FC236}">
                      <a16:creationId xmlns:a16="http://schemas.microsoft.com/office/drawing/2014/main" xmlns="" id="{BF62D7F2-0E83-4FA2-B14A-EF3EA2CDBCE4}"/>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xmlns="" id="{C987C3FB-A619-44D4-8439-A4EDB1E99F0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39" name="TextBox 38">
                  <a:extLst>
                    <a:ext uri="{FF2B5EF4-FFF2-40B4-BE49-F238E27FC236}">
                      <a16:creationId xmlns:a16="http://schemas.microsoft.com/office/drawing/2014/main" xmlns="" id="{8231A59D-C0DC-4BCA-8DAE-30A0A9F2C2DA}"/>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0" name="Oval 9">
                <a:extLst>
                  <a:ext uri="{FF2B5EF4-FFF2-40B4-BE49-F238E27FC236}">
                    <a16:creationId xmlns:a16="http://schemas.microsoft.com/office/drawing/2014/main" xmlns="" id="{CDF0265D-6276-43C6-ACFE-1ADD7EF95A31}"/>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1711A954-E805-4816-9698-E20FEF9F15EA}"/>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2" name="TextBox 1">
              <a:extLst>
                <a:ext uri="{FF2B5EF4-FFF2-40B4-BE49-F238E27FC236}">
                  <a16:creationId xmlns:a16="http://schemas.microsoft.com/office/drawing/2014/main" xmlns="" id="{F104FBC2-1A4B-4598-99DA-7D52C868BD82}"/>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 name="TextBox 2">
              <a:extLst>
                <a:ext uri="{FF2B5EF4-FFF2-40B4-BE49-F238E27FC236}">
                  <a16:creationId xmlns:a16="http://schemas.microsoft.com/office/drawing/2014/main" xmlns="" id="{D6D1E6E4-A3B7-470B-BDCC-078D583F39BF}"/>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14073436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752600" y="2362200"/>
            <a:ext cx="86868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335360" y="377369"/>
            <a:ext cx="11521280" cy="1323439"/>
          </a:xfrm>
          <a:prstGeom prst="rect">
            <a:avLst/>
          </a:prstGeom>
        </p:spPr>
        <p:txBody>
          <a:bodyPr wrap="square">
            <a:spAutoFit/>
          </a:bodyPr>
          <a:lstStyle/>
          <a:p>
            <a:pPr algn="just"/>
            <a:r>
              <a:rPr lang="en-US" sz="2000" dirty="0">
                <a:latin typeface="Palatino Linotype" panose="02040502050505030304" pitchFamily="18" charset="0"/>
                <a:cs typeface="Segoe UI Light" panose="020B0502040204020203" pitchFamily="34" charset="0"/>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p>
        </p:txBody>
      </p:sp>
    </p:spTree>
    <p:extLst>
      <p:ext uri="{BB962C8B-B14F-4D97-AF65-F5344CB8AC3E}">
        <p14:creationId xmlns:p14="http://schemas.microsoft.com/office/powerpoint/2010/main" xmlns="" val="16337594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and having clause</a:t>
            </a:r>
            <a:endParaRPr lang="en-IN" sz="3200" i="1" dirty="0">
              <a:solidFill>
                <a:srgbClr val="FF9900"/>
              </a:solidFill>
              <a:latin typeface="Arial" pitchFamily="34" charset="0"/>
              <a:cs typeface="Arial" pitchFamily="34" charset="0"/>
            </a:endParaRPr>
          </a:p>
        </p:txBody>
      </p:sp>
      <p:sp>
        <p:nvSpPr>
          <p:cNvPr id="4" name="Rectangle 3"/>
          <p:cNvSpPr/>
          <p:nvPr/>
        </p:nvSpPr>
        <p:spPr>
          <a:xfrm>
            <a:off x="622598" y="4869160"/>
            <a:ext cx="10945216"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t>
            </a:r>
            <a:r>
              <a:rPr lang="en-US">
                <a:solidFill>
                  <a:schemeClr val="tx1">
                    <a:lumMod val="85000"/>
                    <a:lumOff val="15000"/>
                  </a:schemeClr>
                </a:solidFill>
                <a:latin typeface="Arial" pitchFamily="34" charset="0"/>
                <a:cs typeface="Arial" pitchFamily="34" charset="0"/>
              </a:rPr>
              <a:t>as </a:t>
            </a:r>
            <a:r>
              <a:rPr lang="en-US" dirty="0">
                <a:solidFill>
                  <a:srgbClr val="0070C0"/>
                </a:solidFill>
                <a:latin typeface="Arial" panose="020B0604020202020204" pitchFamily="34" charset="0"/>
                <a:cs typeface="Arial" panose="020B0604020202020204" pitchFamily="34" charset="0"/>
              </a:rPr>
              <a:t>HAVING</a:t>
            </a:r>
            <a:r>
              <a:rPr lang="en-US">
                <a:solidFill>
                  <a:schemeClr val="tx1">
                    <a:lumMod val="85000"/>
                    <a:lumOff val="15000"/>
                  </a:schemeClr>
                </a:solidFill>
                <a:latin typeface="Arial" pitchFamily="34" charset="0"/>
                <a:cs typeface="Arial" pitchFamily="34" charset="0"/>
              </a:rPr>
              <a:t> </a:t>
            </a:r>
            <a:r>
              <a:rPr lang="en-US" dirty="0">
                <a:solidFill>
                  <a:schemeClr val="tx1">
                    <a:lumMod val="85000"/>
                    <a:lumOff val="15000"/>
                  </a:schemeClr>
                </a:solidFill>
                <a:latin typeface="Arial" pitchFamily="34" charset="0"/>
                <a:cs typeface="Arial" pitchFamily="34" charset="0"/>
              </a:rPr>
              <a:t>clause acts as a post-filter.</a:t>
            </a:r>
          </a:p>
        </p:txBody>
      </p:sp>
      <p:sp>
        <p:nvSpPr>
          <p:cNvPr id="9" name="Rectangle 8">
            <a:extLst>
              <a:ext uri="{FF2B5EF4-FFF2-40B4-BE49-F238E27FC236}">
                <a16:creationId xmlns:a16="http://schemas.microsoft.com/office/drawing/2014/main" xmlns="" id="{CB3FBF1C-D6B5-42E3-982F-33A1D18FCA92}"/>
              </a:ext>
            </a:extLst>
          </p:cNvPr>
          <p:cNvSpPr/>
          <p:nvPr/>
        </p:nvSpPr>
        <p:spPr>
          <a:xfrm>
            <a:off x="622598" y="1268760"/>
            <a:ext cx="11089232" cy="292387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b="1"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can be used with - </a:t>
            </a:r>
            <a:r>
              <a:rPr lang="en-IN" dirty="0">
                <a:solidFill>
                  <a:srgbClr val="0070C0"/>
                </a:solidFill>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and </a:t>
            </a:r>
            <a:r>
              <a:rPr lang="en-IN" dirty="0">
                <a:solidFill>
                  <a:srgbClr val="0070C0"/>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statements,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can only be used with the </a:t>
            </a:r>
            <a:r>
              <a:rPr lang="en-IN" b="1" i="1" dirty="0">
                <a:latin typeface="Arial" panose="020B0604020202020204" pitchFamily="34" charset="0"/>
                <a:cs typeface="Arial" panose="020B0604020202020204" pitchFamily="34" charset="0"/>
              </a:rPr>
              <a:t>SELECT</a:t>
            </a:r>
            <a:r>
              <a:rPr lang="en-IN" dirty="0">
                <a:latin typeface="Arial" panose="020B0604020202020204" pitchFamily="34" charset="0"/>
                <a:cs typeface="Arial" panose="020B0604020202020204" pitchFamily="34" charset="0"/>
              </a:rPr>
              <a:t> statement.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filters rows before aggregation (GROUPING), where as,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Aggregate functions (</a:t>
            </a:r>
            <a:r>
              <a:rPr lang="en-IN" dirty="0">
                <a:solidFill>
                  <a:srgbClr val="DD4A68"/>
                </a:solidFill>
                <a:latin typeface="Arial" panose="020B0604020202020204" pitchFamily="34" charset="0"/>
                <a:cs typeface="Arial" panose="020B0604020202020204" pitchFamily="34" charset="0"/>
              </a:rPr>
              <a:t>SUM</a:t>
            </a:r>
            <a:r>
              <a:rPr lang="en-IN" b="1" i="1" dirty="0">
                <a:solidFill>
                  <a:srgbClr val="0070C0"/>
                </a:solidFill>
                <a:latin typeface="Arial" panose="020B0604020202020204" pitchFamily="34" charset="0"/>
                <a:cs typeface="Arial" panose="020B0604020202020204" pitchFamily="34" charset="0"/>
              </a:rPr>
              <a:t> , </a:t>
            </a:r>
            <a:r>
              <a:rPr lang="en-IN" dirty="0">
                <a:solidFill>
                  <a:srgbClr val="DD4A68"/>
                </a:solidFill>
                <a:latin typeface="Arial" panose="020B0604020202020204" pitchFamily="34" charset="0"/>
                <a:cs typeface="Arial" panose="020B0604020202020204" pitchFamily="34" charset="0"/>
              </a:rPr>
              <a:t>MIN</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MAX</a:t>
            </a:r>
            <a:r>
              <a:rPr lang="en-IN" b="1" i="1" dirty="0">
                <a:solidFill>
                  <a:srgbClr val="0070C0"/>
                </a:solidFill>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cs typeface="Arial" panose="020B0604020202020204" pitchFamily="34" charset="0"/>
              </a:rPr>
              <a:t>AVG</a:t>
            </a:r>
            <a:r>
              <a:rPr lang="en-IN" dirty="0">
                <a:latin typeface="Arial" panose="020B0604020202020204" pitchFamily="34" charset="0"/>
                <a:cs typeface="Arial" panose="020B0604020202020204" pitchFamily="34" charset="0"/>
              </a:rPr>
              <a:t> and </a:t>
            </a:r>
            <a:r>
              <a:rPr lang="en-IN" dirty="0">
                <a:solidFill>
                  <a:srgbClr val="DD4A68"/>
                </a:solidFill>
                <a:latin typeface="Arial" panose="020B0604020202020204" pitchFamily="34" charset="0"/>
                <a:cs typeface="Arial" panose="020B0604020202020204" pitchFamily="34" charset="0"/>
              </a:rPr>
              <a:t>COUNT</a:t>
            </a:r>
            <a:r>
              <a:rPr lang="en-IN" dirty="0">
                <a:latin typeface="Arial" panose="020B0604020202020204" pitchFamily="34" charset="0"/>
                <a:cs typeface="Arial" panose="020B0604020202020204" pitchFamily="34" charset="0"/>
              </a:rPr>
              <a:t>) cannot be used in the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unless it is in a sub query contained in a </a:t>
            </a:r>
            <a:r>
              <a:rPr lang="en-IN" b="1" i="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or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 whereas, aggregate functions can be used in </a:t>
            </a:r>
            <a:r>
              <a:rPr lang="en-IN" b="1" i="1" dirty="0">
                <a:latin typeface="Arial" panose="020B0604020202020204" pitchFamily="34" charset="0"/>
                <a:cs typeface="Arial" panose="020B0604020202020204" pitchFamily="34" charset="0"/>
              </a:rPr>
              <a:t>HAVING</a:t>
            </a:r>
            <a:r>
              <a:rPr lang="en-IN" dirty="0">
                <a:latin typeface="Arial" panose="020B0604020202020204" pitchFamily="34" charset="0"/>
                <a:cs typeface="Arial" panose="020B0604020202020204" pitchFamily="34" charset="0"/>
              </a:rPr>
              <a:t> clause.</a:t>
            </a:r>
          </a:p>
        </p:txBody>
      </p:sp>
      <p:cxnSp>
        <p:nvCxnSpPr>
          <p:cNvPr id="10" name="Straight Connector 9">
            <a:extLst>
              <a:ext uri="{FF2B5EF4-FFF2-40B4-BE49-F238E27FC236}">
                <a16:creationId xmlns:a16="http://schemas.microsoft.com/office/drawing/2014/main" xmlns="" id="{B48D64FB-84C6-44B8-8EAB-58345CA4C247}"/>
              </a:ext>
            </a:extLst>
          </p:cNvPr>
          <p:cNvCxnSpPr/>
          <p:nvPr/>
        </p:nvCxnSpPr>
        <p:spPr>
          <a:xfrm>
            <a:off x="550590" y="4437112"/>
            <a:ext cx="11017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656608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where vs having</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xmlns="" id="{3E603B10-569E-487D-ACF7-EA061C688264}"/>
              </a:ext>
            </a:extLst>
          </p:cNvPr>
          <p:cNvGraphicFramePr>
            <a:graphicFrameLocks noGrp="1"/>
          </p:cNvGraphicFramePr>
          <p:nvPr>
            <p:extLst>
              <p:ext uri="{D42A27DB-BD31-4B8C-83A1-F6EECF244321}">
                <p14:modId xmlns:p14="http://schemas.microsoft.com/office/powerpoint/2010/main" xmlns="" val="3059452630"/>
              </p:ext>
            </p:extLst>
          </p:nvPr>
        </p:nvGraphicFramePr>
        <p:xfrm>
          <a:off x="119336" y="1432338"/>
          <a:ext cx="11953328" cy="3954590"/>
        </p:xfrm>
        <a:graphic>
          <a:graphicData uri="http://schemas.openxmlformats.org/drawingml/2006/table">
            <a:tbl>
              <a:tblPr>
                <a:tableStyleId>{BDBED569-4797-4DF1-A0F4-6AAB3CD982D8}</a:tableStyleId>
              </a:tblPr>
              <a:tblGrid>
                <a:gridCol w="5933039">
                  <a:extLst>
                    <a:ext uri="{9D8B030D-6E8A-4147-A177-3AD203B41FA5}">
                      <a16:colId xmlns:a16="http://schemas.microsoft.com/office/drawing/2014/main" xmlns="" val="422065344"/>
                    </a:ext>
                  </a:extLst>
                </a:gridCol>
                <a:gridCol w="6020289">
                  <a:extLst>
                    <a:ext uri="{9D8B030D-6E8A-4147-A177-3AD203B41FA5}">
                      <a16:colId xmlns:a16="http://schemas.microsoft.com/office/drawing/2014/main" xmlns="" val="279659465"/>
                    </a:ext>
                  </a:extLst>
                </a:gridCol>
              </a:tblGrid>
              <a:tr h="570559">
                <a:tc>
                  <a:txBody>
                    <a:bodyPr/>
                    <a:lstStyle/>
                    <a:p>
                      <a:pPr algn="ctr" fontAlgn="ctr"/>
                      <a:r>
                        <a:rPr lang="en-IN" sz="1800" b="1" cap="all" dirty="0">
                          <a:effectLst/>
                          <a:latin typeface="Palatino Linotype" panose="02040502050505030304" pitchFamily="18" charset="0"/>
                        </a:rPr>
                        <a:t>WHERE</a:t>
                      </a:r>
                    </a:p>
                  </a:txBody>
                  <a:tcPr marL="53604" marR="53604" marT="53604" marB="53604" anchor="ctr"/>
                </a:tc>
                <a:tc>
                  <a:txBody>
                    <a:bodyPr/>
                    <a:lstStyle/>
                    <a:p>
                      <a:pPr algn="ctr" fontAlgn="ctr"/>
                      <a:r>
                        <a:rPr lang="en-IN" sz="1800" b="1" cap="all" dirty="0">
                          <a:effectLst/>
                          <a:latin typeface="Palatino Linotype" panose="02040502050505030304" pitchFamily="18" charset="0"/>
                        </a:rPr>
                        <a:t>HAVING</a:t>
                      </a:r>
                    </a:p>
                  </a:txBody>
                  <a:tcPr marL="53604" marR="53604" marT="53604" marB="53604" anchor="ctr"/>
                </a:tc>
                <a:extLst>
                  <a:ext uri="{0D108BD9-81ED-4DB2-BD59-A6C34878D82A}">
                    <a16:rowId xmlns:a16="http://schemas.microsoft.com/office/drawing/2014/main" xmlns="" val="2493218137"/>
                  </a:ext>
                </a:extLst>
              </a:tr>
              <a:tr h="381600">
                <a:tc>
                  <a:txBody>
                    <a:bodyPr/>
                    <a:lstStyle/>
                    <a:p>
                      <a:pPr algn="l" fontAlgn="t"/>
                      <a:r>
                        <a:rPr lang="en-IN" sz="1800" dirty="0">
                          <a:effectLst/>
                          <a:latin typeface="Palatino Linotype" panose="02040502050505030304" pitchFamily="18" charset="0"/>
                        </a:rPr>
                        <a:t>Implemented in row operations.</a:t>
                      </a:r>
                    </a:p>
                  </a:txBody>
                  <a:tcPr marL="53604" marR="53604" marT="53604" marB="53604"/>
                </a:tc>
                <a:tc>
                  <a:txBody>
                    <a:bodyPr/>
                    <a:lstStyle/>
                    <a:p>
                      <a:pPr algn="l" fontAlgn="t"/>
                      <a:r>
                        <a:rPr lang="en-IN" sz="1800" dirty="0">
                          <a:effectLst/>
                          <a:latin typeface="Palatino Linotype" panose="02040502050505030304" pitchFamily="18" charset="0"/>
                        </a:rPr>
                        <a:t>Implemented in column operations.</a:t>
                      </a:r>
                    </a:p>
                  </a:txBody>
                  <a:tcPr marL="53604" marR="53604" marT="53604" marB="53604"/>
                </a:tc>
                <a:extLst>
                  <a:ext uri="{0D108BD9-81ED-4DB2-BD59-A6C34878D82A}">
                    <a16:rowId xmlns:a16="http://schemas.microsoft.com/office/drawing/2014/main" xmlns="" val="853356393"/>
                  </a:ext>
                </a:extLst>
              </a:tr>
              <a:tr h="381600">
                <a:tc>
                  <a:txBody>
                    <a:bodyPr/>
                    <a:lstStyle/>
                    <a:p>
                      <a:pPr algn="l" fontAlgn="t"/>
                      <a:r>
                        <a:rPr lang="en-IN" sz="1800" dirty="0">
                          <a:effectLst/>
                          <a:latin typeface="Palatino Linotype" panose="02040502050505030304" pitchFamily="18" charset="0"/>
                        </a:rPr>
                        <a:t>Single row</a:t>
                      </a:r>
                    </a:p>
                  </a:txBody>
                  <a:tcPr marL="53604" marR="53604" marT="53604" marB="53604"/>
                </a:tc>
                <a:tc>
                  <a:txBody>
                    <a:bodyPr/>
                    <a:lstStyle/>
                    <a:p>
                      <a:pPr algn="l" fontAlgn="t"/>
                      <a:r>
                        <a:rPr lang="en-IN" sz="1800" dirty="0">
                          <a:effectLst/>
                          <a:latin typeface="Palatino Linotype" panose="02040502050505030304" pitchFamily="18" charset="0"/>
                        </a:rPr>
                        <a:t>Summarized row or group or rows.</a:t>
                      </a:r>
                    </a:p>
                  </a:txBody>
                  <a:tcPr marL="53604" marR="53604" marT="53604" marB="53604"/>
                </a:tc>
                <a:extLst>
                  <a:ext uri="{0D108BD9-81ED-4DB2-BD59-A6C34878D82A}">
                    <a16:rowId xmlns:a16="http://schemas.microsoft.com/office/drawing/2014/main" xmlns="" val="588869355"/>
                  </a:ext>
                </a:extLst>
              </a:tr>
              <a:tr h="750518">
                <a:tc>
                  <a:txBody>
                    <a:bodyPr/>
                    <a:lstStyle/>
                    <a:p>
                      <a:pPr algn="l" fontAlgn="t"/>
                      <a:r>
                        <a:rPr lang="en-US" sz="1800" dirty="0">
                          <a:effectLst/>
                          <a:latin typeface="Palatino Linotype" panose="02040502050505030304" pitchFamily="18" charset="0"/>
                        </a:rPr>
                        <a:t>It only fetches the data from particular rows or table according to the condition.</a:t>
                      </a:r>
                    </a:p>
                  </a:txBody>
                  <a:tcPr marL="53604" marR="53604" marT="53604" marB="53604"/>
                </a:tc>
                <a:tc>
                  <a:txBody>
                    <a:bodyPr/>
                    <a:lstStyle/>
                    <a:p>
                      <a:pPr algn="l" fontAlgn="t"/>
                      <a:r>
                        <a:rPr lang="en-US" sz="1800" dirty="0">
                          <a:effectLst/>
                          <a:latin typeface="Palatino Linotype" panose="02040502050505030304" pitchFamily="18" charset="0"/>
                        </a:rPr>
                        <a:t>It only fetches the data from grouped data according to the condition.</a:t>
                      </a:r>
                    </a:p>
                  </a:txBody>
                  <a:tcPr marL="53604" marR="53604" marT="53604" marB="53604"/>
                </a:tc>
                <a:extLst>
                  <a:ext uri="{0D108BD9-81ED-4DB2-BD59-A6C34878D82A}">
                    <a16:rowId xmlns:a16="http://schemas.microsoft.com/office/drawing/2014/main" xmlns="" val="2820917763"/>
                  </a:ext>
                </a:extLst>
              </a:tr>
              <a:tr h="3600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dirty="0">
                          <a:effectLst/>
                          <a:latin typeface="Palatino Linotype" panose="02040502050505030304" pitchFamily="18" charset="0"/>
                        </a:rPr>
                        <a:t>Aggregate Functions </a:t>
                      </a:r>
                      <a:r>
                        <a:rPr lang="en-IN" sz="1800" b="1" dirty="0">
                          <a:effectLst/>
                          <a:latin typeface="Palatino Linotype" panose="02040502050505030304" pitchFamily="18" charset="0"/>
                        </a:rPr>
                        <a:t>c</a:t>
                      </a:r>
                      <a:r>
                        <a:rPr lang="en-US" sz="1800" dirty="0">
                          <a:effectLst/>
                          <a:latin typeface="Palatino Linotype" panose="02040502050505030304" pitchFamily="18" charset="0"/>
                        </a:rPr>
                        <a:t>cannot appear in WHERE clause.</a:t>
                      </a:r>
                    </a:p>
                  </a:txBody>
                  <a:tcPr marL="53604" marR="53604" marT="53604" marB="53604"/>
                </a:tc>
                <a:tc>
                  <a:txBody>
                    <a:bodyPr/>
                    <a:lstStyle/>
                    <a:p>
                      <a:pPr algn="l" fontAlgn="t"/>
                      <a:r>
                        <a:rPr lang="en-IN" sz="1800" b="0" dirty="0">
                          <a:effectLst/>
                          <a:latin typeface="Palatino Linotype" panose="02040502050505030304" pitchFamily="18" charset="0"/>
                        </a:rPr>
                        <a:t>Aggregate Functions </a:t>
                      </a:r>
                      <a:r>
                        <a:rPr lang="en-US" sz="1800" dirty="0">
                          <a:effectLst/>
                          <a:latin typeface="Palatino Linotype" panose="02040502050505030304" pitchFamily="18" charset="0"/>
                        </a:rPr>
                        <a:t>Can appear in HAVING clause.</a:t>
                      </a:r>
                    </a:p>
                  </a:txBody>
                  <a:tcPr marL="53604" marR="53604" marT="53604" marB="53604"/>
                </a:tc>
                <a:extLst>
                  <a:ext uri="{0D108BD9-81ED-4DB2-BD59-A6C34878D82A}">
                    <a16:rowId xmlns:a16="http://schemas.microsoft.com/office/drawing/2014/main" xmlns="" val="3579491206"/>
                  </a:ext>
                </a:extLst>
              </a:tr>
              <a:tr h="725585">
                <a:tc>
                  <a:txBody>
                    <a:bodyPr/>
                    <a:lstStyle/>
                    <a:p>
                      <a:pPr algn="l" fontAlgn="t"/>
                      <a:r>
                        <a:rPr lang="en-US" sz="1800" dirty="0">
                          <a:effectLst/>
                          <a:latin typeface="Palatino Linotype" panose="02040502050505030304" pitchFamily="18" charset="0"/>
                        </a:rPr>
                        <a:t>Used with SELECT and other statements such as UPDATE, DELETE or either one of them.</a:t>
                      </a:r>
                    </a:p>
                  </a:txBody>
                  <a:tcPr marL="53604" marR="53604" marT="53604" marB="53604"/>
                </a:tc>
                <a:tc>
                  <a:txBody>
                    <a:bodyPr/>
                    <a:lstStyle/>
                    <a:p>
                      <a:pPr algn="l" fontAlgn="t"/>
                      <a:r>
                        <a:rPr lang="en-US" sz="1800" dirty="0">
                          <a:effectLst/>
                          <a:latin typeface="Palatino Linotype" panose="02040502050505030304" pitchFamily="18" charset="0"/>
                        </a:rPr>
                        <a:t>Used with SELECT statement only.</a:t>
                      </a:r>
                    </a:p>
                  </a:txBody>
                  <a:tcPr marL="53604" marR="53604" marT="53604" marB="53604"/>
                </a:tc>
                <a:extLst>
                  <a:ext uri="{0D108BD9-81ED-4DB2-BD59-A6C34878D82A}">
                    <a16:rowId xmlns:a16="http://schemas.microsoft.com/office/drawing/2014/main" xmlns="" val="3128323809"/>
                  </a:ext>
                </a:extLst>
              </a:tr>
              <a:tr h="381600">
                <a:tc>
                  <a:txBody>
                    <a:bodyPr/>
                    <a:lstStyle/>
                    <a:p>
                      <a:pPr algn="l" fontAlgn="t"/>
                      <a:r>
                        <a:rPr lang="en-IN" sz="1800" dirty="0">
                          <a:effectLst/>
                          <a:latin typeface="Palatino Linotype" panose="02040502050505030304" pitchFamily="18" charset="0"/>
                        </a:rPr>
                        <a:t>Pre-filter</a:t>
                      </a:r>
                    </a:p>
                  </a:txBody>
                  <a:tcPr marL="53604" marR="53604" marT="53604" marB="53604"/>
                </a:tc>
                <a:tc>
                  <a:txBody>
                    <a:bodyPr/>
                    <a:lstStyle/>
                    <a:p>
                      <a:pPr algn="l" fontAlgn="t"/>
                      <a:r>
                        <a:rPr lang="en-IN" sz="1800" dirty="0">
                          <a:effectLst/>
                          <a:latin typeface="Palatino Linotype" panose="02040502050505030304" pitchFamily="18" charset="0"/>
                        </a:rPr>
                        <a:t>Post-filter</a:t>
                      </a:r>
                    </a:p>
                  </a:txBody>
                  <a:tcPr marL="53604" marR="53604" marT="53604" marB="53604"/>
                </a:tc>
                <a:extLst>
                  <a:ext uri="{0D108BD9-81ED-4DB2-BD59-A6C34878D82A}">
                    <a16:rowId xmlns:a16="http://schemas.microsoft.com/office/drawing/2014/main" xmlns="" val="1779799738"/>
                  </a:ext>
                </a:extLst>
              </a:tr>
              <a:tr h="381600">
                <a:tc>
                  <a:txBody>
                    <a:bodyPr/>
                    <a:lstStyle/>
                    <a:p>
                      <a:pPr algn="l" fontAlgn="t"/>
                      <a:r>
                        <a:rPr lang="en-IN" sz="1800" dirty="0">
                          <a:effectLst/>
                          <a:latin typeface="Palatino Linotype" panose="02040502050505030304" pitchFamily="18" charset="0"/>
                        </a:rPr>
                        <a:t>GROUP BY Comes after WHERE.</a:t>
                      </a:r>
                    </a:p>
                  </a:txBody>
                  <a:tcPr marL="53604" marR="53604" marT="53604" marB="53604"/>
                </a:tc>
                <a:tc>
                  <a:txBody>
                    <a:bodyPr/>
                    <a:lstStyle/>
                    <a:p>
                      <a:pPr algn="l" fontAlgn="t"/>
                      <a:r>
                        <a:rPr lang="en-IN" sz="1800" dirty="0">
                          <a:effectLst/>
                          <a:latin typeface="Palatino Linotype" panose="02040502050505030304" pitchFamily="18" charset="0"/>
                        </a:rPr>
                        <a:t>GROUP BY Comes before HAVING.</a:t>
                      </a:r>
                    </a:p>
                  </a:txBody>
                  <a:tcPr marL="53604" marR="53604" marT="53604" marB="53604"/>
                </a:tc>
                <a:extLst>
                  <a:ext uri="{0D108BD9-81ED-4DB2-BD59-A6C34878D82A}">
                    <a16:rowId xmlns:a16="http://schemas.microsoft.com/office/drawing/2014/main" xmlns="" val="277111606"/>
                  </a:ext>
                </a:extLst>
              </a:tr>
            </a:tbl>
          </a:graphicData>
        </a:graphic>
      </p:graphicFrame>
      <p:grpSp>
        <p:nvGrpSpPr>
          <p:cNvPr id="18" name="Group 17">
            <a:extLst>
              <a:ext uri="{FF2B5EF4-FFF2-40B4-BE49-F238E27FC236}">
                <a16:creationId xmlns:a16="http://schemas.microsoft.com/office/drawing/2014/main" xmlns="" id="{9F2B4833-BE72-4963-8475-C428ABD0318A}"/>
              </a:ext>
            </a:extLst>
          </p:cNvPr>
          <p:cNvGrpSpPr/>
          <p:nvPr/>
        </p:nvGrpSpPr>
        <p:grpSpPr>
          <a:xfrm>
            <a:off x="119336" y="260830"/>
            <a:ext cx="4680520" cy="863914"/>
            <a:chOff x="119336" y="188822"/>
            <a:chExt cx="4680520"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305812" y="350795"/>
              <a:ext cx="1483098" cy="553998"/>
            </a:xfrm>
            <a:prstGeom prst="rect">
              <a:avLst/>
            </a:prstGeom>
            <a:noFill/>
          </p:spPr>
          <p:txBody>
            <a:bodyPr wrap="none" rtlCol="0">
              <a:spAutoFit/>
            </a:bodyPr>
            <a:lstStyle/>
            <a:p>
              <a:r>
                <a:rPr lang="en-US" sz="3000" dirty="0"/>
                <a:t>WHERE</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3042116" y="350795"/>
              <a:ext cx="1604606" cy="553998"/>
            </a:xfrm>
            <a:prstGeom prst="rect">
              <a:avLst/>
            </a:prstGeom>
            <a:noFill/>
          </p:spPr>
          <p:txBody>
            <a:bodyPr wrap="none" rtlCol="0">
              <a:spAutoFit/>
            </a:bodyPr>
            <a:lstStyle/>
            <a:p>
              <a:r>
                <a:rPr lang="en-US" sz="3000" dirty="0"/>
                <a:t>HAVING</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xmlns="" val="247027930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spTree>
    <p:extLst>
      <p:ext uri="{BB962C8B-B14F-4D97-AF65-F5344CB8AC3E}">
        <p14:creationId xmlns:p14="http://schemas.microsoft.com/office/powerpoint/2010/main" xmlns="" val="379185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2519536"/>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relational model concepts</a:t>
            </a:r>
          </a:p>
          <a:p>
            <a:r>
              <a:rPr lang="en-IN" sz="3600" dirty="0">
                <a:solidFill>
                  <a:srgbClr val="DC525C"/>
                </a:solidFill>
                <a:latin typeface="Segoe UI Light" panose="020B0502040204020203" pitchFamily="34" charset="0"/>
                <a:cs typeface="Segoe UI Light" panose="020B0502040204020203" pitchFamily="34" charset="0"/>
              </a:rPr>
              <a:t>and</a:t>
            </a:r>
            <a:endParaRPr lang="en-IN" dirty="0">
              <a:solidFill>
                <a:srgbClr val="DC525C"/>
              </a:solidFill>
              <a:latin typeface="Segoe UI Light" panose="020B0502040204020203" pitchFamily="34" charset="0"/>
              <a:cs typeface="Segoe UI Light" panose="020B0502040204020203" pitchFamily="34" charset="0"/>
            </a:endParaRPr>
          </a:p>
          <a:p>
            <a:r>
              <a:rPr lang="en-IN" dirty="0">
                <a:solidFill>
                  <a:srgbClr val="DC525C"/>
                </a:solidFill>
                <a:latin typeface="Segoe UI Light" panose="020B0502040204020203" pitchFamily="34" charset="0"/>
                <a:cs typeface="Segoe UI Light" panose="020B0502040204020203" pitchFamily="34" charset="0"/>
              </a:rPr>
              <a:t>properties of relational table</a:t>
            </a:r>
          </a:p>
        </p:txBody>
      </p:sp>
    </p:spTree>
    <p:extLst>
      <p:ext uri="{BB962C8B-B14F-4D97-AF65-F5344CB8AC3E}">
        <p14:creationId xmlns:p14="http://schemas.microsoft.com/office/powerpoint/2010/main" xmlns="" val="28661961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8403" y="1611377"/>
            <a:ext cx="11521280" cy="1169551"/>
          </a:xfrm>
          <a:prstGeom prst="rect">
            <a:avLst/>
          </a:prstGeom>
        </p:spPr>
        <p:txBody>
          <a:bodyPr wrap="square">
            <a:spAutoFit/>
          </a:bodyPr>
          <a:lstStyle/>
          <a:p>
            <a:pPr marL="342900" indent="-342900">
              <a:buFont typeface="Wingdings" panose="05000000000000000000" pitchFamily="2" charset="2"/>
              <a:buChar char="Ø"/>
            </a:pPr>
            <a:r>
              <a:rPr lang="en-US" dirty="0">
                <a:solidFill>
                  <a:srgbClr val="0077AA"/>
                </a:solidFill>
                <a:latin typeface="Liberation Mono"/>
              </a:rPr>
              <a:t>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 | 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DENSE_RANK()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a:p>
            <a:pPr marL="342900" indent="-342900">
              <a:buFont typeface="Wingdings" panose="05000000000000000000" pitchFamily="2" charset="2"/>
              <a:buChar char="Ø"/>
            </a:pPr>
            <a:endParaRPr lang="en-US" sz="800" dirty="0">
              <a:solidFill>
                <a:srgbClr val="0077AA"/>
              </a:solidFill>
              <a:latin typeface="Liberation Mono"/>
            </a:endParaRPr>
          </a:p>
          <a:p>
            <a:pPr marL="342900" indent="-342900">
              <a:buFont typeface="Wingdings" panose="05000000000000000000" pitchFamily="2" charset="2"/>
              <a:buChar char="Ø"/>
            </a:pPr>
            <a:r>
              <a:rPr lang="en-US" dirty="0">
                <a:solidFill>
                  <a:srgbClr val="0077AA"/>
                </a:solidFill>
                <a:latin typeface="Liberation Mono"/>
              </a:rPr>
              <a:t>ROW_NUMBER() OVER(PARTITION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 </a:t>
            </a:r>
            <a:r>
              <a:rPr lang="en-US" i="1" dirty="0">
                <a:latin typeface="Liberation Mono"/>
              </a:rPr>
              <a:t>expr</a:t>
            </a:r>
            <a:r>
              <a:rPr lang="en-US" dirty="0">
                <a:latin typeface="Liberation Mono"/>
              </a:rPr>
              <a:t>] </a:t>
            </a:r>
            <a:r>
              <a:rPr lang="en-US" sz="1800" dirty="0">
                <a:solidFill>
                  <a:srgbClr val="0077AA"/>
                </a:solidFill>
                <a:latin typeface="Liberation Mono"/>
              </a:rPr>
              <a:t>. . .</a:t>
            </a:r>
            <a:r>
              <a:rPr lang="en-US" dirty="0">
                <a:latin typeface="Liberation Mono"/>
              </a:rPr>
              <a:t>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[ASC|DESC] [, </a:t>
            </a:r>
            <a:r>
              <a:rPr lang="en-US" i="1" dirty="0">
                <a:latin typeface="Liberation Mono"/>
              </a:rPr>
              <a:t>expr</a:t>
            </a:r>
            <a:r>
              <a:rPr lang="en-US" dirty="0">
                <a:latin typeface="Liberation Mono"/>
              </a:rPr>
              <a:t> [ASC | DESC]] </a:t>
            </a:r>
            <a:r>
              <a:rPr lang="en-US" sz="1800" dirty="0">
                <a:solidFill>
                  <a:srgbClr val="0077AA"/>
                </a:solidFill>
                <a:latin typeface="Liberation Mono"/>
              </a:rPr>
              <a:t>. . . </a:t>
            </a:r>
            <a:r>
              <a:rPr lang="en-US" dirty="0">
                <a:solidFill>
                  <a:srgbClr val="0077AA"/>
                </a:solidFill>
                <a:latin typeface="Liberation Mono"/>
              </a:rPr>
              <a:t>)</a:t>
            </a:r>
          </a:p>
        </p:txBody>
      </p:sp>
      <p:sp>
        <p:nvSpPr>
          <p:cNvPr id="6" name="Rectangle 5">
            <a:extLst>
              <a:ext uri="{FF2B5EF4-FFF2-40B4-BE49-F238E27FC236}">
                <a16:creationId xmlns:a16="http://schemas.microsoft.com/office/drawing/2014/main" xmlns="" id="{0075F367-747F-437F-9E98-4410C42574F9}"/>
              </a:ext>
            </a:extLst>
          </p:cNvPr>
          <p:cNvSpPr/>
          <p:nvPr/>
        </p:nvSpPr>
        <p:spPr>
          <a:xfrm>
            <a:off x="238401" y="3429000"/>
            <a:ext cx="11521279" cy="1785104"/>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anose="020B0604020202020204" pitchFamily="34" charset="0"/>
              <a:cs typeface="Arial" pitchFamily="34" charset="0"/>
            </a:endParaRPr>
          </a:p>
          <a:p>
            <a:r>
              <a:rPr lang="en-US" dirty="0">
                <a:solidFill>
                  <a:schemeClr val="tx1">
                    <a:lumMod val="85000"/>
                    <a:lumOff val="15000"/>
                  </a:schemeClr>
                </a:solidFill>
                <a:latin typeface="Arial" panose="020B0604020202020204" pitchFamily="34" charset="0"/>
                <a:cs typeface="Arial" pitchFamily="34" charset="0"/>
              </a:rPr>
              <a:t>MySQL does not support these window function features.</a:t>
            </a:r>
          </a:p>
          <a:p>
            <a:endParaRPr lang="en-US" sz="800" dirty="0">
              <a:solidFill>
                <a:schemeClr val="tx1">
                  <a:lumMod val="85000"/>
                  <a:lumOff val="15000"/>
                </a:schemeClr>
              </a:solidFill>
              <a:latin typeface="Arial" panose="020B0604020202020204"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Window function cannot be the part of </a:t>
            </a:r>
            <a:r>
              <a:rPr lang="en-US" dirty="0">
                <a:solidFill>
                  <a:srgbClr val="0077AA"/>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anose="020B0604020202020204" pitchFamily="34" charset="0"/>
                <a:cs typeface="Arial" pitchFamily="34" charset="0"/>
              </a:rPr>
              <a:t> condition</a:t>
            </a:r>
          </a:p>
        </p:txBody>
      </p:sp>
      <p:sp>
        <p:nvSpPr>
          <p:cNvPr id="7" name="TextBox 6">
            <a:extLst>
              <a:ext uri="{FF2B5EF4-FFF2-40B4-BE49-F238E27FC236}">
                <a16:creationId xmlns:a16="http://schemas.microsoft.com/office/drawing/2014/main" xmlns="" id="{456F6CF4-AFE2-423C-B66F-E237CE2F718A}"/>
              </a:ext>
            </a:extLst>
          </p:cNvPr>
          <p:cNvSpPr txBox="1"/>
          <p:nvPr/>
        </p:nvSpPr>
        <p:spPr>
          <a:xfrm>
            <a:off x="238402" y="974430"/>
            <a:ext cx="11521279" cy="369332"/>
          </a:xfrm>
          <a:prstGeom prst="rect">
            <a:avLst/>
          </a:prstGeom>
          <a:noFill/>
        </p:spPr>
        <p:txBody>
          <a:bodyPr wrap="square">
            <a:spAutoFit/>
          </a:bodyPr>
          <a:lstStyle/>
          <a:p>
            <a:r>
              <a:rPr lang="en-US" dirty="0">
                <a:solidFill>
                  <a:schemeClr val="tx1">
                    <a:lumMod val="85000"/>
                    <a:lumOff val="15000"/>
                  </a:schemeClr>
                </a:solidFill>
                <a:latin typeface="Arial" pitchFamily="34" charset="0"/>
                <a:cs typeface="Arial" pitchFamily="34" charset="0"/>
              </a:rPr>
              <a:t>Use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 with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latin typeface="Liberation Mono"/>
              </a:rPr>
              <a:t> </a:t>
            </a:r>
            <a:r>
              <a:rPr lang="en-US" dirty="0">
                <a:solidFill>
                  <a:schemeClr val="tx1">
                    <a:lumMod val="85000"/>
                    <a:lumOff val="15000"/>
                  </a:schemeClr>
                </a:solidFill>
                <a:latin typeface="Arial" pitchFamily="34" charset="0"/>
                <a:cs typeface="Arial" pitchFamily="34" charset="0"/>
              </a:rPr>
              <a:t>to see the effect of </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a:t>
            </a:r>
            <a:r>
              <a:rPr lang="en-US" i="1" dirty="0">
                <a:latin typeface="Liberation Mono"/>
              </a:rPr>
              <a:t>expr</a:t>
            </a:r>
            <a:r>
              <a:rPr lang="en-US" dirty="0">
                <a:solidFill>
                  <a:schemeClr val="tx1">
                    <a:lumMod val="85000"/>
                    <a:lumOff val="15000"/>
                  </a:schemeClr>
                </a:solidFill>
                <a:latin typeface="Arial" pitchFamily="34" charset="0"/>
                <a:cs typeface="Arial" pitchFamily="34" charset="0"/>
              </a:rPr>
              <a:t>.</a:t>
            </a:r>
            <a:endParaRPr lang="en-IN" dirty="0"/>
          </a:p>
        </p:txBody>
      </p:sp>
    </p:spTree>
    <p:extLst>
      <p:ext uri="{BB962C8B-B14F-4D97-AF65-F5344CB8AC3E}">
        <p14:creationId xmlns:p14="http://schemas.microsoft.com/office/powerpoint/2010/main" xmlns="" val="160337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window function- examples</a:t>
            </a:r>
            <a:endParaRPr lang="en-IN" sz="3200" i="1" dirty="0">
              <a:solidFill>
                <a:srgbClr val="FF9900"/>
              </a:solidFill>
              <a:latin typeface="Arial" pitchFamily="34" charset="0"/>
              <a:cs typeface="Arial" pitchFamily="34" charset="0"/>
            </a:endParaRPr>
          </a:p>
        </p:txBody>
      </p:sp>
      <p:sp>
        <p:nvSpPr>
          <p:cNvPr id="10" name="Rectangle 9"/>
          <p:cNvSpPr/>
          <p:nvPr/>
        </p:nvSpPr>
        <p:spPr>
          <a:xfrm>
            <a:off x="263352" y="215444"/>
            <a:ext cx="5328592" cy="369332"/>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FIFA / Forbes</a:t>
            </a:r>
          </a:p>
        </p:txBody>
      </p:sp>
      <p:sp>
        <p:nvSpPr>
          <p:cNvPr id="11" name="TextBox 10">
            <a:extLst>
              <a:ext uri="{FF2B5EF4-FFF2-40B4-BE49-F238E27FC236}">
                <a16:creationId xmlns:a16="http://schemas.microsoft.com/office/drawing/2014/main" xmlns="" id="{014A08B8-C05B-4762-B441-3D1257C72582}"/>
              </a:ext>
            </a:extLst>
          </p:cNvPr>
          <p:cNvSpPr txBox="1"/>
          <p:nvPr/>
        </p:nvSpPr>
        <p:spPr>
          <a:xfrm>
            <a:off x="241261" y="764704"/>
            <a:ext cx="11712338"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DD4A68"/>
                </a:solidFill>
                <a:latin typeface="Liberation Mono"/>
              </a:rPr>
              <a:t>ROW_NUMBER() OVER() </a:t>
            </a:r>
            <a:r>
              <a:rPr lang="en-IN" dirty="0">
                <a:latin typeface="Liberation Mono"/>
              </a:rPr>
              <a:t>R1, emp.</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 </a:t>
            </a:r>
            <a:r>
              <a:rPr lang="en-US" dirty="0">
                <a:solidFill>
                  <a:srgbClr val="DD4A68"/>
                </a:solidFill>
                <a:latin typeface="Liberation Mono"/>
              </a:rPr>
              <a:t>DENSE_RANK() OVER</a:t>
            </a:r>
            <a:r>
              <a:rPr lang="en-US" dirty="0">
                <a:solidFill>
                  <a:schemeClr val="tx1">
                    <a:lumMod val="65000"/>
                    <a:lumOff val="35000"/>
                  </a:schemeClr>
                </a:solidFill>
                <a:latin typeface="Liberation Mono"/>
              </a:rPr>
              <a:t>(</a:t>
            </a:r>
            <a:r>
              <a:rPr lang="en-US" dirty="0">
                <a:solidFill>
                  <a:srgbClr val="0077AA"/>
                </a:solidFill>
                <a:latin typeface="Liberation Mono"/>
              </a:rPr>
              <a:t>PARTITION</a:t>
            </a:r>
            <a:r>
              <a:rPr lang="en-US" dirty="0">
                <a:latin typeface="Liberation Mono"/>
              </a:rPr>
              <a:t> </a:t>
            </a:r>
            <a:r>
              <a:rPr lang="en-US" dirty="0">
                <a:solidFill>
                  <a:srgbClr val="0077AA"/>
                </a:solidFill>
                <a:latin typeface="Liberation Mono"/>
              </a:rPr>
              <a:t>BY</a:t>
            </a:r>
            <a:r>
              <a:rPr lang="en-US" dirty="0">
                <a:latin typeface="Liberation Mono"/>
              </a:rPr>
              <a:t> job </a:t>
            </a:r>
            <a:r>
              <a:rPr lang="en-US" dirty="0">
                <a:solidFill>
                  <a:srgbClr val="0077AA"/>
                </a:solidFill>
                <a:latin typeface="Liberation Mono"/>
              </a:rPr>
              <a:t>ORDER</a:t>
            </a:r>
            <a:r>
              <a:rPr lang="en-US" dirty="0">
                <a:latin typeface="Liberation Mono"/>
              </a:rPr>
              <a:t> </a:t>
            </a:r>
            <a:r>
              <a:rPr lang="en-US" dirty="0">
                <a:solidFill>
                  <a:srgbClr val="0077AA"/>
                </a:solidFill>
                <a:latin typeface="Liberation Mono"/>
              </a:rPr>
              <a:t>BY</a:t>
            </a:r>
            <a:r>
              <a:rPr lang="en-US" dirty="0">
                <a:latin typeface="Liberation Mono"/>
              </a:rPr>
              <a:t> sal</a:t>
            </a:r>
            <a:r>
              <a:rPr lang="en-US" dirty="0">
                <a:solidFill>
                  <a:schemeClr val="tx1">
                    <a:lumMod val="65000"/>
                    <a:lumOff val="35000"/>
                  </a:schemeClr>
                </a:solidFill>
                <a:latin typeface="Liberation Mono"/>
              </a:rPr>
              <a:t>)</a:t>
            </a:r>
            <a:r>
              <a:rPr lang="en-US" dirty="0">
                <a:latin typeface="Liberation Mono"/>
              </a:rPr>
              <a:t> R1, ename, sal, job </a:t>
            </a:r>
            <a:r>
              <a:rPr lang="en-US" dirty="0">
                <a:solidFill>
                  <a:srgbClr val="0077AA"/>
                </a:solidFill>
                <a:latin typeface="Liberation Mono"/>
              </a:rPr>
              <a:t>FROM</a:t>
            </a:r>
            <a:r>
              <a:rPr lang="en-US" dirty="0">
                <a:latin typeface="Liberation Mono"/>
              </a:rPr>
              <a:t> emp;</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ordid, total, </a:t>
            </a:r>
            <a:r>
              <a:rPr lang="en-US" dirty="0">
                <a:solidFill>
                  <a:srgbClr val="DD4A68"/>
                </a:solidFill>
                <a:latin typeface="Liberation Mono"/>
              </a:rPr>
              <a:t>SUM</a:t>
            </a:r>
            <a:r>
              <a:rPr lang="en-US" dirty="0">
                <a:solidFill>
                  <a:schemeClr val="tx1">
                    <a:lumMod val="65000"/>
                    <a:lumOff val="35000"/>
                  </a:schemeClr>
                </a:solidFill>
                <a:latin typeface="Liberation Mono"/>
              </a:rPr>
              <a:t>(</a:t>
            </a:r>
            <a:r>
              <a:rPr lang="en-US" dirty="0">
                <a:latin typeface="Liberation Mono"/>
              </a:rPr>
              <a:t>total</a:t>
            </a:r>
            <a:r>
              <a:rPr lang="en-US" dirty="0">
                <a:solidFill>
                  <a:schemeClr val="tx1">
                    <a:lumMod val="65000"/>
                    <a:lumOff val="35000"/>
                  </a:schemeClr>
                </a:solidFill>
                <a:latin typeface="Liberation Mono"/>
              </a:rPr>
              <a:t>)</a:t>
            </a:r>
            <a:r>
              <a:rPr lang="en-US" dirty="0">
                <a:latin typeface="Liberation Mono"/>
              </a:rPr>
              <a:t> </a:t>
            </a:r>
            <a:r>
              <a:rPr lang="en-US" dirty="0">
                <a:solidFill>
                  <a:srgbClr val="DD4A68"/>
                </a:solidFill>
                <a:latin typeface="Liberation Mono"/>
              </a:rPr>
              <a:t>OVER</a:t>
            </a:r>
            <a:r>
              <a:rPr lang="en-US" dirty="0">
                <a:solidFill>
                  <a:schemeClr val="tx1">
                    <a:lumMod val="65000"/>
                    <a:lumOff val="35000"/>
                  </a:schemeClr>
                </a:solidFill>
                <a:latin typeface="Liberation Mono"/>
              </a:rPr>
              <a:t>(</a:t>
            </a:r>
            <a:r>
              <a:rPr lang="en-US" dirty="0">
                <a:solidFill>
                  <a:srgbClr val="0077AA"/>
                </a:solidFill>
                <a:latin typeface="Liberation Mono"/>
              </a:rPr>
              <a:t>ORDER BY </a:t>
            </a:r>
            <a:r>
              <a:rPr lang="en-US" dirty="0">
                <a:latin typeface="Liberation Mono"/>
              </a:rPr>
              <a:t>ordid</a:t>
            </a:r>
            <a:r>
              <a:rPr lang="en-US" dirty="0">
                <a:solidFill>
                  <a:schemeClr val="tx1">
                    <a:lumMod val="65000"/>
                    <a:lumOff val="3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ord;</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dirty="0">
                <a:latin typeface="Liberation Mono"/>
              </a:rPr>
              <a:t> </a:t>
            </a:r>
            <a:r>
              <a:rPr lang="en-IN" dirty="0">
                <a:solidFill>
                  <a:srgbClr val="DD4A68"/>
                </a:solidFill>
                <a:latin typeface="Liberation Mono"/>
              </a:rPr>
              <a:t>ROW_NUMBER() OVER()</a:t>
            </a:r>
            <a:r>
              <a:rPr lang="en-US" dirty="0">
                <a:latin typeface="Liberation Mono"/>
              </a:rPr>
              <a:t> R1, emp.</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 d </a:t>
            </a:r>
            <a:r>
              <a:rPr lang="en-US" dirty="0">
                <a:solidFill>
                  <a:srgbClr val="0077AA"/>
                </a:solidFill>
                <a:latin typeface="Liberation Mono"/>
              </a:rPr>
              <a:t>WHERE</a:t>
            </a:r>
            <a:r>
              <a:rPr lang="en-US" dirty="0">
                <a:latin typeface="Liberation Mono"/>
              </a:rPr>
              <a:t> r1&gt; (</a:t>
            </a:r>
            <a:r>
              <a:rPr lang="en-US" dirty="0">
                <a:solidFill>
                  <a:srgbClr val="0077AA"/>
                </a:solidFill>
                <a:latin typeface="Liberation Mono"/>
              </a:rPr>
              <a:t>SELECT</a:t>
            </a:r>
            <a:r>
              <a:rPr lang="en-US" dirty="0">
                <a:latin typeface="Liberation Mono"/>
              </a:rPr>
              <a:t> count(</a:t>
            </a:r>
            <a:r>
              <a:rPr lang="en-US" dirty="0">
                <a:solidFill>
                  <a:srgbClr val="A67F59"/>
                </a:solidFill>
                <a:latin typeface="Liberation Mono"/>
              </a:rPr>
              <a:t>*</a:t>
            </a:r>
            <a:r>
              <a:rPr lang="en-US" dirty="0">
                <a:latin typeface="Liberation Mono"/>
              </a:rPr>
              <a:t>) -2 </a:t>
            </a:r>
            <a:r>
              <a:rPr lang="en-US" dirty="0">
                <a:solidFill>
                  <a:srgbClr val="0077AA"/>
                </a:solidFill>
                <a:latin typeface="Liberation Mono"/>
              </a:rPr>
              <a:t>FROM</a:t>
            </a:r>
            <a:r>
              <a:rPr lang="en-US" dirty="0">
                <a:latin typeface="Liberation Mono"/>
              </a:rPr>
              <a:t> emp);</a:t>
            </a:r>
            <a:endParaRPr lang="en-IN" dirty="0">
              <a:latin typeface="Liberation Mono"/>
            </a:endParaRPr>
          </a:p>
        </p:txBody>
      </p:sp>
    </p:spTree>
    <p:extLst>
      <p:ext uri="{BB962C8B-B14F-4D97-AF65-F5344CB8AC3E}">
        <p14:creationId xmlns:p14="http://schemas.microsoft.com/office/powerpoint/2010/main" xmlns="" val="5267131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spTree>
    <p:extLst>
      <p:ext uri="{BB962C8B-B14F-4D97-AF65-F5344CB8AC3E}">
        <p14:creationId xmlns:p14="http://schemas.microsoft.com/office/powerpoint/2010/main" xmlns="" val="3791859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9C9F1F6F-8F83-457B-A3AB-0B8009F438C0}"/>
              </a:ext>
            </a:extLst>
          </p:cNvPr>
          <p:cNvSpPr/>
          <p:nvPr/>
        </p:nvSpPr>
        <p:spPr>
          <a:xfrm>
            <a:off x="406400" y="1463873"/>
            <a:ext cx="11377438" cy="360098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2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 </a:t>
            </a:r>
            <a:r>
              <a:rPr lang="en-IN" dirty="0">
                <a:solidFill>
                  <a:srgbClr val="0077AA"/>
                </a:solidFill>
                <a:latin typeface="Liberation Mono"/>
              </a:rPr>
              <a:t>SELECT</a:t>
            </a:r>
            <a:r>
              <a:rPr lang="en-IN" dirty="0">
                <a:solidFill>
                  <a:srgbClr val="000000"/>
                </a:solidFill>
                <a:latin typeface="Liberation Mono"/>
              </a:rPr>
              <a:t> </a:t>
            </a:r>
            <a:r>
              <a:rPr lang="en-IN" dirty="0">
                <a:solidFill>
                  <a:srgbClr val="EE9900"/>
                </a:solidFill>
                <a:latin typeface="Liberation Mono"/>
              </a:rPr>
              <a:t>@variable_name</a:t>
            </a:r>
            <a:r>
              <a:rPr lang="en-IN" dirty="0">
                <a:latin typeface="Liberation Mono"/>
              </a:rPr>
              <a:t>;</a:t>
            </a:r>
            <a:endParaRPr lang="en-IN" sz="2200" dirty="0">
              <a:latin typeface="Liberation Mono"/>
            </a:endParaRPr>
          </a:p>
        </p:txBody>
      </p:sp>
      <p:cxnSp>
        <p:nvCxnSpPr>
          <p:cNvPr id="7" name="Straight Connector 6">
            <a:extLst>
              <a:ext uri="{FF2B5EF4-FFF2-40B4-BE49-F238E27FC236}">
                <a16:creationId xmlns:a16="http://schemas.microsoft.com/office/drawing/2014/main" xmlns="" id="{64B7EF33-5AE4-491D-BBD9-27B21C94B0D8}"/>
              </a:ext>
            </a:extLst>
          </p:cNvPr>
          <p:cNvCxnSpPr>
            <a:cxnSpLocks/>
          </p:cNvCxnSpPr>
          <p:nvPr/>
        </p:nvCxnSpPr>
        <p:spPr>
          <a:xfrm>
            <a:off x="336154" y="5157192"/>
            <a:ext cx="11520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28420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a:off x="5089478" y="5687382"/>
            <a:ext cx="6780271" cy="875871"/>
          </a:xfrm>
          <a:prstGeom prst="rect">
            <a:avLst/>
          </a:prstGeom>
        </p:spPr>
      </p:pic>
      <p:sp>
        <p:nvSpPr>
          <p:cNvPr id="12" name="Rectangle 11">
            <a:extLst>
              <a:ext uri="{FF2B5EF4-FFF2-40B4-BE49-F238E27FC236}">
                <a16:creationId xmlns:a16="http://schemas.microsoft.com/office/drawing/2014/main" xmlns="" id="{26F9AFF1-73A9-43D9-8195-8477F3EA2C2E}"/>
              </a:ext>
            </a:extLst>
          </p:cNvPr>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13" name="Rectangle 12">
            <a:extLst>
              <a:ext uri="{FF2B5EF4-FFF2-40B4-BE49-F238E27FC236}">
                <a16:creationId xmlns:a16="http://schemas.microsoft.com/office/drawing/2014/main" xmlns="" id="{E40EC3BD-1EFE-4DB1-AD41-BB513B1CB31B}"/>
              </a:ext>
            </a:extLst>
          </p:cNvPr>
          <p:cNvSpPr/>
          <p:nvPr/>
        </p:nvSpPr>
        <p:spPr>
          <a:xfrm>
            <a:off x="370570" y="2204864"/>
            <a:ext cx="11449272" cy="1631216"/>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Palatino Linotype" panose="02040502050505030304" pitchFamily="18" charset="0"/>
                <a:cs typeface="Arial" panose="020B0604020202020204" pitchFamily="34" charset="0"/>
              </a:rPr>
              <a:t>:</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sz="2400"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sz="24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can be used as the assignment operator.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a:t>
            </a:r>
            <a:r>
              <a:rPr lang="en-IN" b="1" dirty="0">
                <a:latin typeface="Palatino Linotype" panose="02040502050505030304" pitchFamily="18" charset="0"/>
                <a:cs typeface="Arial" panose="020B0604020202020204" pitchFamily="34" charset="0"/>
              </a:rPr>
              <a:t>comparison operator =</a:t>
            </a:r>
            <a:r>
              <a:rPr lang="en-IN" dirty="0">
                <a:latin typeface="Palatino Linotype" panose="02040502050505030304" pitchFamily="18" charset="0"/>
                <a:cs typeface="Arial" panose="020B0604020202020204" pitchFamily="34" charset="0"/>
              </a:rPr>
              <a:t>.</a:t>
            </a:r>
          </a:p>
        </p:txBody>
      </p:sp>
      <p:sp>
        <p:nvSpPr>
          <p:cNvPr id="14" name="Rectangle 13">
            <a:extLst>
              <a:ext uri="{FF2B5EF4-FFF2-40B4-BE49-F238E27FC236}">
                <a16:creationId xmlns:a16="http://schemas.microsoft.com/office/drawing/2014/main" xmlns="" id="{E1E43AF7-41E2-4540-9C58-41BF03EA72F6}"/>
              </a:ext>
            </a:extLst>
          </p:cNvPr>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variable_name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US" sz="2200" dirty="0">
                <a:solidFill>
                  <a:srgbClr val="999999"/>
                </a:solidFill>
                <a:latin typeface="Liberation Mono"/>
              </a:rPr>
              <a:t>. . .</a:t>
            </a:r>
            <a:endParaRPr lang="en-IN" sz="2200" dirty="0">
              <a:solidFill>
                <a:srgbClr val="999999"/>
              </a:solidFill>
              <a:latin typeface="Liberation Mono"/>
            </a:endParaRPr>
          </a:p>
        </p:txBody>
      </p:sp>
      <p:sp>
        <p:nvSpPr>
          <p:cNvPr id="15" name="Rectangle 14">
            <a:extLst>
              <a:ext uri="{FF2B5EF4-FFF2-40B4-BE49-F238E27FC236}">
                <a16:creationId xmlns:a16="http://schemas.microsoft.com/office/drawing/2014/main" xmlns="" id="{FE251096-0918-46D1-B670-7A549E1807EC}"/>
              </a:ext>
            </a:extLst>
          </p:cNvPr>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spTree>
    <p:extLst>
      <p:ext uri="{BB962C8B-B14F-4D97-AF65-F5344CB8AC3E}">
        <p14:creationId xmlns:p14="http://schemas.microsoft.com/office/powerpoint/2010/main" xmlns="" val="21202745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user-defined variables</a:t>
            </a:r>
            <a:endParaRPr lang="en-IN" sz="3200" i="1" dirty="0">
              <a:solidFill>
                <a:srgbClr val="FF9900"/>
              </a:solidFill>
              <a:latin typeface="Arial" pitchFamily="34" charset="0"/>
              <a:cs typeface="Arial" pitchFamily="34" charset="0"/>
            </a:endParaRPr>
          </a:p>
        </p:txBody>
      </p:sp>
      <p:pic>
        <p:nvPicPr>
          <p:cNvPr id="7" name="Picture 6">
            <a:extLst>
              <a:ext uri="{FF2B5EF4-FFF2-40B4-BE49-F238E27FC236}">
                <a16:creationId xmlns:a16="http://schemas.microsoft.com/office/drawing/2014/main" xmlns="" id="{4DF6E637-B798-4827-B415-D8D7A5113E83}"/>
              </a:ext>
            </a:extLst>
          </p:cNvPr>
          <p:cNvPicPr>
            <a:picLocks noChangeAspect="1"/>
          </p:cNvPicPr>
          <p:nvPr/>
        </p:nvPicPr>
        <p:blipFill>
          <a:blip r:embed="rId2" cstate="print"/>
          <a:stretch>
            <a:fillRect/>
          </a:stretch>
        </p:blipFill>
        <p:spPr>
          <a:xfrm>
            <a:off x="911424" y="3182894"/>
            <a:ext cx="1523802" cy="3048000"/>
          </a:xfrm>
          <a:prstGeom prst="rect">
            <a:avLst/>
          </a:prstGeom>
        </p:spPr>
      </p:pic>
      <p:sp>
        <p:nvSpPr>
          <p:cNvPr id="8" name="Rectangle 7">
            <a:extLst>
              <a:ext uri="{FF2B5EF4-FFF2-40B4-BE49-F238E27FC236}">
                <a16:creationId xmlns:a16="http://schemas.microsoft.com/office/drawing/2014/main" xmlns="" id="{B6437AA2-84F3-49FB-A81F-1493F7E900A3}"/>
              </a:ext>
            </a:extLst>
          </p:cNvPr>
          <p:cNvSpPr/>
          <p:nvPr/>
        </p:nvSpPr>
        <p:spPr>
          <a:xfrm>
            <a:off x="406574" y="838202"/>
            <a:ext cx="11449272" cy="236988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Liberation Mono"/>
                <a:cs typeface="Arial" panose="020B0604020202020204" pitchFamily="34" charset="0"/>
              </a:rPr>
              <a:t>      SET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 </a:t>
            </a:r>
            <a:r>
              <a:rPr lang="en-IN" dirty="0">
                <a:solidFill>
                  <a:srgbClr val="669900"/>
                </a:solidFill>
                <a:latin typeface="Liberation Mono"/>
              </a:rPr>
              <a:t>'ENAME'</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#WHERE </a:t>
            </a:r>
            <a:r>
              <a:rPr lang="en-IN" dirty="0">
                <a:latin typeface="Liberation Mono"/>
                <a:cs typeface="Arial" panose="020B0604020202020204" pitchFamily="34" charset="0"/>
              </a:rPr>
              <a:t>ENAME</a:t>
            </a:r>
            <a:r>
              <a:rPr lang="en-IN" dirty="0">
                <a:solidFill>
                  <a:srgbClr val="00B050"/>
                </a:solidFill>
                <a:latin typeface="Liberation Mono"/>
                <a:cs typeface="Arial" panose="020B0604020202020204" pitchFamily="34" charset="0"/>
              </a:rPr>
              <a:t> IS COLUMN NAME</a:t>
            </a:r>
            <a:r>
              <a:rPr lang="en-IN" dirty="0">
                <a:solidFill>
                  <a:schemeClr val="accent3">
                    <a:lumMod val="50000"/>
                  </a:schemeClr>
                </a:solidFill>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SELECT</a:t>
            </a:r>
            <a:r>
              <a:rPr lang="en-IN" dirty="0">
                <a:solidFill>
                  <a:srgbClr val="000000"/>
                </a:solidFill>
                <a:latin typeface="Liberation Mono"/>
                <a:cs typeface="Arial" panose="020B0604020202020204" pitchFamily="34" charset="0"/>
              </a:rPr>
              <a:t> </a:t>
            </a:r>
            <a:r>
              <a:rPr lang="en-IN" dirty="0">
                <a:latin typeface="Liberation Mono"/>
                <a:cs typeface="Arial" panose="020B0604020202020204" pitchFamily="34" charset="0"/>
              </a:rPr>
              <a:t>@v1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r>
              <a:rPr lang="en-IN" dirty="0">
                <a:solidFill>
                  <a:srgbClr val="0077AA"/>
                </a:solidFill>
                <a:latin typeface="Liberation Mono"/>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xmlns="" val="11230743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sp>
        <p:nvSpPr>
          <p:cNvPr id="3" name="Rectangle 2"/>
          <p:cNvSpPr/>
          <p:nvPr/>
        </p:nvSpPr>
        <p:spPr>
          <a:xfrm>
            <a:off x="119336" y="3717032"/>
            <a:ext cx="11881320" cy="369332"/>
          </a:xfrm>
          <a:prstGeom prst="rect">
            <a:avLst/>
          </a:prstGeom>
        </p:spPr>
        <p:txBody>
          <a:bodyPr wrap="square">
            <a:spAutoFit/>
          </a:bodyPr>
          <a:lstStyle/>
          <a:p>
            <a:r>
              <a:rPr lang="en-IN" dirty="0">
                <a:solidFill>
                  <a:srgbClr val="A67F59"/>
                </a:solidFill>
                <a:latin typeface="Liberation Mono"/>
              </a:rPr>
              <a:t>mysql&gt; </a:t>
            </a:r>
            <a:r>
              <a:rPr lang="en-US" dirty="0">
                <a:solidFill>
                  <a:srgbClr val="0077AA"/>
                </a:solidFill>
                <a:latin typeface="Liberation Mono"/>
                <a:ea typeface="Times New Roman" panose="02020603050405020304" pitchFamily="18" charset="0"/>
              </a:rPr>
              <a:t>SELECT</a:t>
            </a:r>
            <a:r>
              <a:rPr lang="en-US" dirty="0">
                <a:latin typeface="Liberation Mono"/>
              </a:rPr>
              <a:t> *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a:t>
            </a:r>
            <a:r>
              <a:rPr lang="en-US" dirty="0">
                <a:solidFill>
                  <a:schemeClr val="accent5">
                    <a:lumMod val="50000"/>
                  </a:schemeClr>
                </a:solidFill>
                <a:latin typeface="Liberation Mono"/>
              </a:rPr>
              <a: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EE9900"/>
                </a:solidFill>
                <a:latin typeface="Liberation Mono"/>
              </a:rPr>
              <a:t>@cnt </a:t>
            </a:r>
            <a:r>
              <a:rPr lang="en-US" dirty="0">
                <a:latin typeface="Liberation Mono"/>
              </a:rPr>
              <a:t>+ 1 </a:t>
            </a:r>
            <a:r>
              <a:rPr lang="en-US" dirty="0">
                <a:solidFill>
                  <a:srgbClr val="669900"/>
                </a:solidFill>
                <a:latin typeface="Liberation Mono"/>
              </a:rPr>
              <a:t>"R1"</a:t>
            </a:r>
            <a:r>
              <a:rPr lang="en-US" dirty="0">
                <a:latin typeface="Liberation Mono"/>
              </a:rPr>
              <a:t>, emp.* </a:t>
            </a:r>
            <a:r>
              <a:rPr lang="en-US" dirty="0">
                <a:solidFill>
                  <a:srgbClr val="0077AA"/>
                </a:solidFill>
                <a:latin typeface="Liberation Mono"/>
                <a:ea typeface="Times New Roman" panose="02020603050405020304" pitchFamily="18" charset="0"/>
              </a:rPr>
              <a:t>FROM</a:t>
            </a:r>
            <a:r>
              <a:rPr lang="en-US" dirty="0">
                <a:latin typeface="Liberation Mono"/>
              </a:rPr>
              <a:t> emp, (</a:t>
            </a: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EE9900"/>
                </a:solidFill>
                <a:latin typeface="Liberation Mono"/>
              </a:rPr>
              <a:t>@cnt </a:t>
            </a:r>
            <a:r>
              <a:rPr lang="en-US" dirty="0">
                <a:solidFill>
                  <a:srgbClr val="A67F59"/>
                </a:solidFill>
                <a:latin typeface="Liberation Mono"/>
              </a:rPr>
              <a:t>:=</a:t>
            </a:r>
            <a:r>
              <a:rPr lang="en-US" dirty="0">
                <a:solidFill>
                  <a:schemeClr val="accent5">
                    <a:lumMod val="50000"/>
                  </a:schemeClr>
                </a:solidFill>
                <a:latin typeface="Liberation Mono"/>
              </a:rPr>
              <a:t> </a:t>
            </a:r>
            <a:r>
              <a:rPr lang="en-US" dirty="0">
                <a:solidFill>
                  <a:srgbClr val="669900"/>
                </a:solidFill>
                <a:latin typeface="Liberation Mono"/>
              </a:rPr>
              <a:t>0</a:t>
            </a:r>
            <a:r>
              <a:rPr lang="en-US" dirty="0">
                <a:latin typeface="Liberation Mono"/>
              </a:rPr>
              <a:t>) T1) T2 </a:t>
            </a:r>
            <a:r>
              <a:rPr lang="en-US" dirty="0">
                <a:solidFill>
                  <a:srgbClr val="0077AA"/>
                </a:solidFill>
                <a:latin typeface="Liberation Mono"/>
                <a:ea typeface="Times New Roman" panose="02020603050405020304" pitchFamily="18" charset="0"/>
              </a:rPr>
              <a:t>WHERE</a:t>
            </a:r>
            <a:r>
              <a:rPr lang="en-US" dirty="0">
                <a:latin typeface="Liberation Mono"/>
              </a:rPr>
              <a:t> </a:t>
            </a:r>
            <a:r>
              <a:rPr lang="en-US" dirty="0">
                <a:solidFill>
                  <a:srgbClr val="669900"/>
                </a:solidFill>
                <a:latin typeface="Liberation Mono"/>
              </a:rPr>
              <a:t>"R1"</a:t>
            </a:r>
            <a:r>
              <a:rPr lang="en-US" dirty="0">
                <a:solidFill>
                  <a:srgbClr val="A67F59"/>
                </a:solidFill>
                <a:latin typeface="Liberation Mono"/>
              </a:rPr>
              <a:t> </a:t>
            </a:r>
            <a:r>
              <a:rPr lang="en-US" dirty="0">
                <a:latin typeface="Liberation Mono"/>
              </a:rPr>
              <a:t>&gt; </a:t>
            </a:r>
            <a:r>
              <a:rPr lang="en-US" dirty="0">
                <a:solidFill>
                  <a:srgbClr val="EE9900"/>
                </a:solidFill>
                <a:latin typeface="Liberation Mono"/>
              </a:rPr>
              <a:t>@cnt </a:t>
            </a:r>
            <a:r>
              <a:rPr lang="en-US" dirty="0">
                <a:latin typeface="Liberation Mono"/>
              </a:rPr>
              <a:t>- 7;</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rownum</a:t>
            </a:r>
            <a:endParaRPr lang="en-IN" sz="3200" i="1" dirty="0">
              <a:solidFill>
                <a:srgbClr val="FF99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xmlns="" id="{4100093E-E386-406E-830D-9CA04CABBA2F}"/>
              </a:ext>
            </a:extLst>
          </p:cNvPr>
          <p:cNvSpPr/>
          <p:nvPr/>
        </p:nvSpPr>
        <p:spPr>
          <a:xfrm>
            <a:off x="263352" y="945302"/>
            <a:ext cx="11593288" cy="1477328"/>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latin typeface="Liberation Mono"/>
                <a:cs typeface="Arial" panose="020B0604020202020204" pitchFamily="34" charset="0"/>
              </a:rPr>
              <a:t>1</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A67F59"/>
                </a:solidFill>
                <a:latin typeface="Liberation Mono"/>
              </a:rPr>
              <a:t>*</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latin typeface="Liberation Mono"/>
                <a:cs typeface="Arial" panose="020B0604020202020204" pitchFamily="34" charset="0"/>
              </a:rPr>
              <a:t>as</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pPr marL="711200" indent="-711200"/>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2"/>
                </a:solidFill>
                <a:latin typeface="Liberation Mono"/>
                <a:cs typeface="Arial" panose="020B0604020202020204" pitchFamily="34" charset="0"/>
              </a:rPr>
              <a:t>@row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chemeClr val="tx2"/>
                </a:solidFill>
                <a:latin typeface="Liberation Mono"/>
                <a:cs typeface="Arial" panose="020B0604020202020204" pitchFamily="34" charset="0"/>
              </a:rPr>
              <a:t>@row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11" name="Group 8">
            <a:extLst>
              <a:ext uri="{FF2B5EF4-FFF2-40B4-BE49-F238E27FC236}">
                <a16:creationId xmlns:a16="http://schemas.microsoft.com/office/drawing/2014/main" xmlns="" id="{EC309DC9-62C8-4421-8063-52BAECD81FA0}"/>
              </a:ext>
            </a:extLst>
          </p:cNvPr>
          <p:cNvGrpSpPr/>
          <p:nvPr/>
        </p:nvGrpSpPr>
        <p:grpSpPr>
          <a:xfrm>
            <a:off x="273358" y="2783156"/>
            <a:ext cx="10719185" cy="3814196"/>
            <a:chOff x="130629" y="2935069"/>
            <a:chExt cx="8860971" cy="3160931"/>
          </a:xfrm>
        </p:grpSpPr>
        <p:grpSp>
          <p:nvGrpSpPr>
            <p:cNvPr id="12" name="Group 11">
              <a:extLst>
                <a:ext uri="{FF2B5EF4-FFF2-40B4-BE49-F238E27FC236}">
                  <a16:creationId xmlns:a16="http://schemas.microsoft.com/office/drawing/2014/main" xmlns="" id="{69C96EFB-3517-4256-B17F-287DDEB4DEEC}"/>
                </a:ext>
              </a:extLst>
            </p:cNvPr>
            <p:cNvGrpSpPr/>
            <p:nvPr/>
          </p:nvGrpSpPr>
          <p:grpSpPr>
            <a:xfrm>
              <a:off x="130629" y="2935069"/>
              <a:ext cx="8860971" cy="3160931"/>
              <a:chOff x="130629" y="2935069"/>
              <a:chExt cx="8860971" cy="3160931"/>
            </a:xfrm>
          </p:grpSpPr>
          <p:sp>
            <p:nvSpPr>
              <p:cNvPr id="14" name="Rectangle 13">
                <a:extLst>
                  <a:ext uri="{FF2B5EF4-FFF2-40B4-BE49-F238E27FC236}">
                    <a16:creationId xmlns:a16="http://schemas.microsoft.com/office/drawing/2014/main" xmlns="" id="{65D33BC5-149E-44F3-A278-8D202C3331ED}"/>
                  </a:ext>
                </a:extLst>
              </p:cNvPr>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15" name="Picture 14">
                <a:extLst>
                  <a:ext uri="{FF2B5EF4-FFF2-40B4-BE49-F238E27FC236}">
                    <a16:creationId xmlns:a16="http://schemas.microsoft.com/office/drawing/2014/main" xmlns="" id="{C0B4DABB-35EE-4D06-ACB8-4A5072288EEA}"/>
                  </a:ext>
                </a:extLst>
              </p:cNvPr>
              <p:cNvPicPr>
                <a:picLocks noChangeAspect="1"/>
              </p:cNvPicPr>
              <p:nvPr/>
            </p:nvPicPr>
            <p:blipFill>
              <a:blip r:embed="rId2" cstate="print"/>
              <a:stretch>
                <a:fillRect/>
              </a:stretch>
            </p:blipFill>
            <p:spPr>
              <a:xfrm>
                <a:off x="130629" y="3215283"/>
                <a:ext cx="8816105" cy="2880717"/>
              </a:xfrm>
              <a:prstGeom prst="rect">
                <a:avLst/>
              </a:prstGeom>
            </p:spPr>
          </p:pic>
        </p:grpSp>
        <p:sp>
          <p:nvSpPr>
            <p:cNvPr id="13" name="Rectangle 12">
              <a:extLst>
                <a:ext uri="{FF2B5EF4-FFF2-40B4-BE49-F238E27FC236}">
                  <a16:creationId xmlns:a16="http://schemas.microsoft.com/office/drawing/2014/main" xmlns="" id="{20A1422B-7206-44FF-B62E-8FB45D92531F}"/>
                </a:ext>
              </a:extLst>
            </p:cNvPr>
            <p:cNvSpPr/>
            <p:nvPr/>
          </p:nvSpPr>
          <p:spPr>
            <a:xfrm>
              <a:off x="436486" y="3215283"/>
              <a:ext cx="685800" cy="28807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341293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Questions?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3873518854"/>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prepared sql statement</a:t>
            </a:r>
          </a:p>
        </p:txBody>
      </p:sp>
    </p:spTree>
    <p:extLst>
      <p:ext uri="{BB962C8B-B14F-4D97-AF65-F5344CB8AC3E}">
        <p14:creationId xmlns:p14="http://schemas.microsoft.com/office/powerpoint/2010/main" xmlns="" val="70136766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xmlns="" id="{729FC44F-7384-47D1-AB43-E3D17B9872A8}"/>
              </a:ext>
            </a:extLst>
          </p:cNvPr>
          <p:cNvSpPr/>
          <p:nvPr/>
        </p:nvSpPr>
        <p:spPr>
          <a:xfrm>
            <a:off x="0" y="1743194"/>
            <a:ext cx="12192000" cy="4093428"/>
          </a:xfrm>
          <a:prstGeom prst="rect">
            <a:avLst/>
          </a:prstGeom>
        </p:spPr>
        <p:txBody>
          <a:bodyPr wrap="square">
            <a:spAutoFit/>
          </a:bodyPr>
          <a:lstStyle/>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50" indent="-285750"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endParaRPr lang="en-US" dirty="0">
              <a:latin typeface="Palatino Linotype" panose="02040502050505030304" pitchFamily="18" charset="0"/>
            </a:endParaRPr>
          </a:p>
          <a:p>
            <a:pPr algn="just"/>
            <a:endParaRPr lang="en-US" dirty="0">
              <a:latin typeface="Palatino Linotype" panose="02040502050505030304" pitchFamily="18" charset="0"/>
            </a:endParaRPr>
          </a:p>
          <a:p>
            <a:pPr marL="285750" indent="-285750" algn="just">
              <a:buFont typeface="Arial" panose="020B0604020202020204" pitchFamily="34" charset="0"/>
              <a:buChar char="•"/>
            </a:pPr>
            <a:r>
              <a:rPr lang="en-US" b="1" dirty="0">
                <a:latin typeface="Palatino Linotype" panose="02040502050505030304" pitchFamily="18" charset="0"/>
              </a:rPr>
              <a:t>Relation</a:t>
            </a:r>
            <a:r>
              <a:rPr lang="en-US" dirty="0">
                <a:latin typeface="Palatino Linotype" panose="02040502050505030304" pitchFamily="18" charset="0"/>
              </a:rPr>
              <a:t> </a:t>
            </a:r>
            <a:r>
              <a:rPr lang="en-US" b="1" dirty="0">
                <a:latin typeface="Palatino Linotype" panose="02040502050505030304" pitchFamily="18" charset="0"/>
              </a:rPr>
              <a:t>key</a:t>
            </a:r>
            <a:r>
              <a:rPr lang="en-US" dirty="0">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xmlns="" id="{0F5A2780-991E-4458-BDDE-7EA69311C413}"/>
              </a:ext>
            </a:extLst>
          </p:cNvPr>
          <p:cNvCxnSpPr/>
          <p:nvPr/>
        </p:nvCxnSpPr>
        <p:spPr>
          <a:xfrm>
            <a:off x="334566" y="6021288"/>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7013D3AF-D1D5-4633-97A9-7D3B9E1F54AD}"/>
              </a:ext>
            </a:extLst>
          </p:cNvPr>
          <p:cNvSpPr/>
          <p:nvPr/>
        </p:nvSpPr>
        <p:spPr>
          <a:xfrm>
            <a:off x="695400" y="3779748"/>
            <a:ext cx="10441160" cy="369332"/>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student(roll_no, name, address, phone and age) </a:t>
            </a:r>
            <a:r>
              <a:rPr lang="en-US" dirty="0">
                <a:latin typeface="Palatino Linotype" panose="02040502050505030304" pitchFamily="18" charset="0"/>
              </a:rPr>
              <a:t>is relation schema for student relation.</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xmlns="" id="{7E744384-0880-4809-81FF-459E1F7D11EF}"/>
              </a:ext>
            </a:extLst>
          </p:cNvPr>
          <p:cNvSpPr/>
          <p:nvPr/>
        </p:nvSpPr>
        <p:spPr>
          <a:xfrm>
            <a:off x="334566" y="901740"/>
            <a:ext cx="11726633" cy="646331"/>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spTree>
    <p:extLst>
      <p:ext uri="{BB962C8B-B14F-4D97-AF65-F5344CB8AC3E}">
        <p14:creationId xmlns:p14="http://schemas.microsoft.com/office/powerpoint/2010/main" xmlns="" val="38583627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6" name="Rectangle 5"/>
          <p:cNvSpPr/>
          <p:nvPr/>
        </p:nvSpPr>
        <p:spPr>
          <a:xfrm>
            <a:off x="479376" y="838200"/>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PREPARE statement prepares a SQL statement and assigns it a name, stmt_name. The prepared statement is executed with EXECUTE and released with DEALLOCATE PREPARE.</a:t>
            </a:r>
          </a:p>
        </p:txBody>
      </p:sp>
      <p:sp>
        <p:nvSpPr>
          <p:cNvPr id="7" name="Rectangle 6"/>
          <p:cNvSpPr/>
          <p:nvPr/>
        </p:nvSpPr>
        <p:spPr>
          <a:xfrm>
            <a:off x="479376" y="1979474"/>
            <a:ext cx="11233248" cy="1938992"/>
          </a:xfrm>
          <a:prstGeom prst="rect">
            <a:avLst/>
          </a:prstGeom>
        </p:spPr>
        <p:txBody>
          <a:bodyPr wrap="square">
            <a:spAutoFit/>
          </a:bodyPr>
          <a:lstStyle/>
          <a:p>
            <a:r>
              <a:rPr lang="en-IN" sz="2000" dirty="0">
                <a:solidFill>
                  <a:schemeClr val="accent5">
                    <a:lumMod val="75000"/>
                  </a:schemeClr>
                </a:solidFill>
                <a:latin typeface="Liberation Mono"/>
              </a:rPr>
              <a:t>PREPARE</a:t>
            </a:r>
            <a:r>
              <a:rPr lang="en-IN" sz="2000" dirty="0">
                <a:solidFill>
                  <a:srgbClr val="0077AA"/>
                </a:solidFill>
                <a:latin typeface="Liberation Mono"/>
              </a:rPr>
              <a:t> </a:t>
            </a:r>
            <a:r>
              <a:rPr lang="en-IN" sz="2000" dirty="0">
                <a:latin typeface="Liberation Mono"/>
              </a:rPr>
              <a:t>stmt_name </a:t>
            </a:r>
            <a:r>
              <a:rPr lang="en-IN" sz="2000" dirty="0">
                <a:solidFill>
                  <a:schemeClr val="accent5">
                    <a:lumMod val="75000"/>
                  </a:schemeClr>
                </a:solidFill>
                <a:latin typeface="Liberation Mono"/>
              </a:rPr>
              <a:t>FROM</a:t>
            </a:r>
            <a:r>
              <a:rPr lang="en-IN" sz="2000" dirty="0">
                <a:solidFill>
                  <a:srgbClr val="0077AA"/>
                </a:solidFill>
                <a:latin typeface="Liberation Mono"/>
              </a:rPr>
              <a:t> preparable_stmt</a:t>
            </a:r>
          </a:p>
          <a:p>
            <a:endParaRPr lang="en-IN" sz="2000" dirty="0">
              <a:solidFill>
                <a:srgbClr val="0077AA"/>
              </a:solidFill>
              <a:latin typeface="Liberation Mono"/>
            </a:endParaRPr>
          </a:p>
          <a:p>
            <a:r>
              <a:rPr lang="en-IN" sz="2000" dirty="0">
                <a:solidFill>
                  <a:schemeClr val="accent5">
                    <a:lumMod val="75000"/>
                  </a:schemeClr>
                </a:solidFill>
                <a:latin typeface="Liberation Mono"/>
              </a:rPr>
              <a:t>EXECUTE</a:t>
            </a:r>
            <a:r>
              <a:rPr lang="en-IN" sz="2000" dirty="0">
                <a:solidFill>
                  <a:srgbClr val="0077AA"/>
                </a:solidFill>
                <a:latin typeface="Liberation Mono"/>
              </a:rPr>
              <a:t> </a:t>
            </a:r>
            <a:r>
              <a:rPr lang="en-IN" sz="2000" dirty="0">
                <a:latin typeface="Liberation Mono"/>
              </a:rPr>
              <a:t>stmt_name</a:t>
            </a:r>
          </a:p>
          <a:p>
            <a:r>
              <a:rPr lang="en-IN" sz="2000" dirty="0">
                <a:solidFill>
                  <a:srgbClr val="0077AA"/>
                </a:solidFill>
                <a:latin typeface="Liberation Mono"/>
              </a:rPr>
              <a:t>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USING</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a:t>
            </a:r>
            <a:r>
              <a:rPr lang="en-IN" sz="2000" dirty="0">
                <a:solidFill>
                  <a:srgbClr val="0077AA"/>
                </a:solidFill>
                <a:latin typeface="Liberation Mono"/>
              </a:rPr>
              <a:t> </a:t>
            </a:r>
            <a:r>
              <a:rPr lang="en-IN" sz="2000" dirty="0">
                <a:solidFill>
                  <a:schemeClr val="accent5">
                    <a:lumMod val="75000"/>
                  </a:schemeClr>
                </a:solidFill>
                <a:latin typeface="Liberation Mono"/>
              </a:rPr>
              <a:t>@var_name </a:t>
            </a:r>
            <a:r>
              <a:rPr lang="en-IN" sz="2000" dirty="0">
                <a:solidFill>
                  <a:schemeClr val="tx1">
                    <a:lumMod val="85000"/>
                    <a:lumOff val="15000"/>
                  </a:schemeClr>
                </a:solidFill>
                <a:latin typeface="Liberation Mono"/>
              </a:rPr>
              <a:t>] </a:t>
            </a:r>
            <a:r>
              <a:rPr lang="en-US" sz="2000" dirty="0">
                <a:solidFill>
                  <a:schemeClr val="tx1">
                    <a:lumMod val="85000"/>
                    <a:lumOff val="15000"/>
                  </a:schemeClr>
                </a:solidFill>
                <a:latin typeface="Liberation Mono"/>
              </a:rPr>
              <a:t>. . . </a:t>
            </a:r>
            <a:r>
              <a:rPr lang="en-IN" sz="2000" dirty="0">
                <a:solidFill>
                  <a:schemeClr val="tx1">
                    <a:lumMod val="85000"/>
                    <a:lumOff val="15000"/>
                  </a:schemeClr>
                </a:solidFill>
                <a:latin typeface="Liberation Mono"/>
              </a:rPr>
              <a:t>]</a:t>
            </a:r>
          </a:p>
          <a:p>
            <a:endParaRPr lang="en-IN" sz="2000" dirty="0">
              <a:solidFill>
                <a:srgbClr val="0077AA"/>
              </a:solidFill>
              <a:latin typeface="Liberation Mono"/>
            </a:endParaRPr>
          </a:p>
          <a:p>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DEALLOCATE</a:t>
            </a:r>
            <a:r>
              <a:rPr lang="en-US" sz="2000" dirty="0">
                <a:solidFill>
                  <a:srgbClr val="0077AA"/>
                </a:solidFill>
                <a:latin typeface="Liberation Mono"/>
              </a:rPr>
              <a:t>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DROP </a:t>
            </a:r>
            <a:r>
              <a:rPr lang="en-US" sz="2000" dirty="0">
                <a:solidFill>
                  <a:schemeClr val="tx1">
                    <a:lumMod val="85000"/>
                    <a:lumOff val="15000"/>
                  </a:schemeClr>
                </a:solidFill>
                <a:latin typeface="Liberation Mono"/>
              </a:rPr>
              <a:t>}</a:t>
            </a:r>
            <a:r>
              <a:rPr lang="en-US" sz="2000" dirty="0">
                <a:solidFill>
                  <a:srgbClr val="0077AA"/>
                </a:solidFill>
                <a:latin typeface="Liberation Mono"/>
              </a:rPr>
              <a:t> </a:t>
            </a:r>
            <a:r>
              <a:rPr lang="en-US" sz="2000" dirty="0">
                <a:solidFill>
                  <a:schemeClr val="accent5">
                    <a:lumMod val="75000"/>
                  </a:schemeClr>
                </a:solidFill>
                <a:latin typeface="Liberation Mono"/>
              </a:rPr>
              <a:t>PREPARE</a:t>
            </a:r>
            <a:r>
              <a:rPr lang="en-US" sz="2000" dirty="0">
                <a:solidFill>
                  <a:srgbClr val="0077AA"/>
                </a:solidFill>
                <a:latin typeface="Liberation Mono"/>
              </a:rPr>
              <a:t> </a:t>
            </a:r>
            <a:r>
              <a:rPr lang="en-US" sz="2000" dirty="0">
                <a:latin typeface="Liberation Mono"/>
              </a:rPr>
              <a:t>stmt_name</a:t>
            </a:r>
          </a:p>
        </p:txBody>
      </p:sp>
    </p:spTree>
    <p:extLst>
      <p:ext uri="{BB962C8B-B14F-4D97-AF65-F5344CB8AC3E}">
        <p14:creationId xmlns:p14="http://schemas.microsoft.com/office/powerpoint/2010/main" xmlns="" val="19571643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prepared sql statement</a:t>
            </a:r>
            <a:endParaRPr lang="en-IN" sz="3200" i="1" dirty="0">
              <a:solidFill>
                <a:srgbClr val="FF9900"/>
              </a:solidFill>
              <a:latin typeface="Arial" pitchFamily="34" charset="0"/>
              <a:cs typeface="Arial" pitchFamily="34" charset="0"/>
            </a:endParaRPr>
          </a:p>
        </p:txBody>
      </p:sp>
      <p:sp>
        <p:nvSpPr>
          <p:cNvPr id="8" name="Rectangle 7"/>
          <p:cNvSpPr/>
          <p:nvPr/>
        </p:nvSpPr>
        <p:spPr>
          <a:xfrm>
            <a:off x="407368" y="1320226"/>
            <a:ext cx="10108232" cy="646331"/>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9" name="Rectangle 8"/>
          <p:cNvSpPr/>
          <p:nvPr/>
        </p:nvSpPr>
        <p:spPr>
          <a:xfrm>
            <a:off x="404821" y="2253471"/>
            <a:ext cx="10108232" cy="923330"/>
          </a:xfrm>
          <a:prstGeom prst="rect">
            <a:avLst/>
          </a:prstGeom>
        </p:spPr>
        <p:txBody>
          <a:bodyPr wrap="square">
            <a:spAutoFit/>
          </a:bodyPr>
          <a:lstStyle/>
          <a:p>
            <a:pPr marL="285750" indent="-285750">
              <a:buFont typeface="Arial" panose="020B0604020202020204" pitchFamily="34" charset="0"/>
              <a:buChar char="•"/>
            </a:pPr>
            <a:r>
              <a:rPr lang="en-IN" dirty="0">
                <a:latin typeface="Liberation Mono"/>
                <a:cs typeface="Arial" panose="020B0604020202020204" pitchFamily="34" charset="0"/>
              </a:rPr>
              <a:t>SET @x :=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@x;</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a:t>
            </a:r>
          </a:p>
        </p:txBody>
      </p:sp>
      <p:sp>
        <p:nvSpPr>
          <p:cNvPr id="10" name="Rectangle 9"/>
          <p:cNvSpPr/>
          <p:nvPr/>
        </p:nvSpPr>
        <p:spPr>
          <a:xfrm>
            <a:off x="404821" y="3429000"/>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a:t>
            </a:r>
          </a:p>
        </p:txBody>
      </p:sp>
      <p:sp>
        <p:nvSpPr>
          <p:cNvPr id="11" name="Rectangle 10"/>
          <p:cNvSpPr/>
          <p:nvPr/>
        </p:nvSpPr>
        <p:spPr>
          <a:xfrm>
            <a:off x="407368" y="690028"/>
            <a:ext cx="9143999" cy="400110"/>
          </a:xfrm>
          <a:prstGeom prst="rect">
            <a:avLst/>
          </a:prstGeom>
          <a:noFill/>
        </p:spPr>
        <p:txBody>
          <a:bodyPr wrap="square">
            <a:spAutoFit/>
          </a:bodyPr>
          <a:lstStyle/>
          <a:p>
            <a:r>
              <a:rPr lang="en-IN" sz="2000" b="1" dirty="0">
                <a:solidFill>
                  <a:schemeClr val="accent6">
                    <a:lumMod val="75000"/>
                  </a:schemeClr>
                </a:solidFill>
                <a:latin typeface="Arial" panose="020B0604020202020204" pitchFamily="34" charset="0"/>
                <a:cs typeface="Arial" panose="020B0604020202020204" pitchFamily="34" charset="0"/>
              </a:rPr>
              <a:t>Example of prepared statement</a:t>
            </a:r>
          </a:p>
        </p:txBody>
      </p:sp>
      <p:sp>
        <p:nvSpPr>
          <p:cNvPr id="12" name="Rectangle 11"/>
          <p:cNvSpPr/>
          <p:nvPr/>
        </p:nvSpPr>
        <p:spPr>
          <a:xfrm>
            <a:off x="404821" y="4593902"/>
            <a:ext cx="10108232"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Liberation Mono"/>
                <a:cs typeface="Arial" panose="020B0604020202020204" pitchFamily="34" charset="0"/>
              </a:rPr>
              <a:t>SET</a:t>
            </a:r>
            <a:r>
              <a:rPr lang="en-IN" dirty="0">
                <a:latin typeface="Liberation Mono"/>
                <a:cs typeface="Arial" panose="020B0604020202020204" pitchFamily="34" charset="0"/>
              </a:rPr>
              <a:t> @x:=10, @y := 3000;</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PREPARE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FROM</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deptno = ? and sal &gt;= ?';</a:t>
            </a:r>
          </a:p>
          <a:p>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EXECUTE</a:t>
            </a:r>
            <a:r>
              <a:rPr lang="en-IN" dirty="0">
                <a:latin typeface="Liberation Mono"/>
                <a:cs typeface="Arial" panose="020B0604020202020204" pitchFamily="34" charset="0"/>
              </a:rPr>
              <a:t> stat1 </a:t>
            </a:r>
            <a:r>
              <a:rPr lang="en-IN" dirty="0">
                <a:solidFill>
                  <a:schemeClr val="accent5">
                    <a:lumMod val="75000"/>
                  </a:schemeClr>
                </a:solidFill>
                <a:latin typeface="Liberation Mono"/>
                <a:cs typeface="Arial" panose="020B0604020202020204" pitchFamily="34" charset="0"/>
              </a:rPr>
              <a:t>USING</a:t>
            </a:r>
            <a:r>
              <a:rPr lang="en-IN" dirty="0">
                <a:latin typeface="Liberation Mono"/>
                <a:cs typeface="Arial" panose="020B0604020202020204" pitchFamily="34" charset="0"/>
              </a:rPr>
              <a:t> @x, @y;</a:t>
            </a:r>
          </a:p>
        </p:txBody>
      </p:sp>
      <p:sp>
        <p:nvSpPr>
          <p:cNvPr id="2" name="Rectangle 1"/>
          <p:cNvSpPr/>
          <p:nvPr/>
        </p:nvSpPr>
        <p:spPr>
          <a:xfrm>
            <a:off x="404821" y="6161289"/>
            <a:ext cx="3992881" cy="338554"/>
          </a:xfrm>
          <a:prstGeom prst="rect">
            <a:avLst/>
          </a:prstGeom>
        </p:spPr>
        <p:txBody>
          <a:bodyPr wrap="square">
            <a:spAutoFit/>
          </a:bodyPr>
          <a:lstStyle/>
          <a:p>
            <a:pPr marL="285750" indent="-285750">
              <a:buFont typeface="Arial" panose="020B0604020202020204" pitchFamily="34" charset="0"/>
              <a:buChar char="•"/>
            </a:pPr>
            <a:r>
              <a:rPr lang="en-IN" sz="1600" b="1" dirty="0">
                <a:latin typeface="Arial" panose="020B0604020202020204" pitchFamily="34" charset="0"/>
                <a:cs typeface="Arial" panose="020B0604020202020204" pitchFamily="34" charset="0"/>
              </a:rPr>
              <a:t>DEALLOCATE PREPARE stat1;</a:t>
            </a:r>
          </a:p>
        </p:txBody>
      </p:sp>
    </p:spTree>
    <p:extLst>
      <p:ext uri="{BB962C8B-B14F-4D97-AF65-F5344CB8AC3E}">
        <p14:creationId xmlns:p14="http://schemas.microsoft.com/office/powerpoint/2010/main" xmlns="" val="45919445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spTree>
    <p:extLst>
      <p:ext uri="{BB962C8B-B14F-4D97-AF65-F5344CB8AC3E}">
        <p14:creationId xmlns:p14="http://schemas.microsoft.com/office/powerpoint/2010/main" xmlns="" val="228040282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a:t>
            </a:r>
            <a:endParaRPr lang="en-IN" sz="3200" i="1" dirty="0">
              <a:solidFill>
                <a:srgbClr val="FF9900"/>
              </a:solidFill>
              <a:latin typeface="Arial" pitchFamily="34" charset="0"/>
              <a:cs typeface="Arial" pitchFamily="34" charset="0"/>
            </a:endParaRPr>
          </a:p>
        </p:txBody>
      </p:sp>
      <p:sp>
        <p:nvSpPr>
          <p:cNvPr id="6" name="Rectangle 5"/>
          <p:cNvSpPr/>
          <p:nvPr/>
        </p:nvSpPr>
        <p:spPr>
          <a:xfrm>
            <a:off x="372215" y="1043444"/>
            <a:ext cx="11429793"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91344" y="3582595"/>
            <a:ext cx="11809312" cy="144655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Selects column values and stores them into variables.</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Writes a single row to a file without any formatting.</a:t>
            </a:r>
            <a:endParaRPr lang="en-IN" b="1" i="1" dirty="0">
              <a:latin typeface="Arial" panose="020B0604020202020204" pitchFamily="34" charset="0"/>
              <a:cs typeface="Arial" panose="020B0604020202020204" pitchFamily="34" charset="0"/>
            </a:endParaRPr>
          </a:p>
        </p:txBody>
      </p:sp>
      <p:sp>
        <p:nvSpPr>
          <p:cNvPr id="9" name="Rectangle 8"/>
          <p:cNvSpPr/>
          <p:nvPr/>
        </p:nvSpPr>
        <p:spPr>
          <a:xfrm>
            <a:off x="469229" y="1735648"/>
            <a:ext cx="11236068" cy="1261884"/>
          </a:xfrm>
          <a:prstGeom prst="rect">
            <a:avLst/>
          </a:prstGeom>
        </p:spPr>
        <p:txBody>
          <a:bodyPr wrap="square">
            <a:spAutoFit/>
          </a:bodyPr>
          <a:lstStyle/>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var_list</a:t>
            </a:r>
          </a:p>
          <a:p>
            <a:endParaRPr lang="en-IN" sz="800" dirty="0">
              <a:solidFill>
                <a:srgbClr val="298AE5"/>
              </a:solidFill>
              <a:latin typeface="Liberation Mono"/>
              <a:cs typeface="Arial" panose="020B0604020202020204" pitchFamily="34" charset="0"/>
            </a:endParaRPr>
          </a:p>
          <a:p>
            <a:r>
              <a:rPr lang="en-IN" sz="2000" dirty="0">
                <a:solidFill>
                  <a:srgbClr val="0077AA"/>
                </a:solidFill>
                <a:latin typeface="Liberation Mono"/>
              </a:rPr>
              <a:t>SELECT</a:t>
            </a:r>
            <a:r>
              <a:rPr lang="en-IN"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INTO</a:t>
            </a:r>
            <a:r>
              <a:rPr lang="en-IN" sz="2000" dirty="0">
                <a:solidFill>
                  <a:srgbClr val="298AE5"/>
                </a:solidFill>
                <a:latin typeface="Liberation Mono"/>
                <a:cs typeface="Arial" panose="020B0604020202020204" pitchFamily="34" charset="0"/>
              </a:rPr>
              <a:t> </a:t>
            </a:r>
            <a:r>
              <a:rPr lang="en-IN" sz="2000" dirty="0">
                <a:solidFill>
                  <a:srgbClr val="0077AA"/>
                </a:solidFill>
                <a:latin typeface="Liberation Mono"/>
              </a:rPr>
              <a:t>OUTFILE</a:t>
            </a:r>
          </a:p>
          <a:p>
            <a:endParaRPr lang="en-IN" sz="800" dirty="0">
              <a:solidFill>
                <a:srgbClr val="298AE5"/>
              </a:solidFill>
              <a:latin typeface="Liberation Mono"/>
              <a:cs typeface="Arial" panose="020B0604020202020204" pitchFamily="34" charset="0"/>
            </a:endParaRPr>
          </a:p>
          <a:p>
            <a:r>
              <a:rPr lang="en-US" sz="2000" dirty="0">
                <a:solidFill>
                  <a:srgbClr val="0077AA"/>
                </a:solidFill>
                <a:latin typeface="Liberation Mono"/>
              </a:rPr>
              <a:t>SELECT</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INTO</a:t>
            </a:r>
            <a:r>
              <a:rPr lang="en-US" sz="2000" dirty="0">
                <a:solidFill>
                  <a:srgbClr val="298AE5"/>
                </a:solidFill>
                <a:latin typeface="Liberation Mono"/>
                <a:cs typeface="Arial" panose="020B0604020202020204" pitchFamily="34" charset="0"/>
              </a:rPr>
              <a:t> </a:t>
            </a:r>
            <a:r>
              <a:rPr lang="en-US" sz="2000" dirty="0">
                <a:solidFill>
                  <a:srgbClr val="0077AA"/>
                </a:solidFill>
                <a:latin typeface="Liberation Mono"/>
              </a:rPr>
              <a:t>DUMPFILE</a:t>
            </a:r>
          </a:p>
        </p:txBody>
      </p:sp>
      <p:sp>
        <p:nvSpPr>
          <p:cNvPr id="7" name="Rectangle 6">
            <a:extLst>
              <a:ext uri="{FF2B5EF4-FFF2-40B4-BE49-F238E27FC236}">
                <a16:creationId xmlns:a16="http://schemas.microsoft.com/office/drawing/2014/main" xmlns="" id="{85BA5BD7-A5C5-4D39-A2DD-E5D9A7198AD4}"/>
              </a:ext>
            </a:extLst>
          </p:cNvPr>
          <p:cNvSpPr/>
          <p:nvPr/>
        </p:nvSpPr>
        <p:spPr>
          <a:xfrm>
            <a:off x="372215" y="191870"/>
            <a:ext cx="7414041"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6">
                    <a:lumMod val="50000"/>
                  </a:schemeClr>
                </a:solidFill>
                <a:latin typeface="Arial" panose="020B0604020202020204" pitchFamily="34" charset="0"/>
                <a:cs typeface="Arial" panose="020B0604020202020204" pitchFamily="34" charset="0"/>
              </a:rPr>
              <a:t>An INTO clause should not be used in a nested SELECT because such a SELECT must return its result to the outer context.</a:t>
            </a:r>
          </a:p>
        </p:txBody>
      </p:sp>
    </p:spTree>
    <p:extLst>
      <p:ext uri="{BB962C8B-B14F-4D97-AF65-F5344CB8AC3E}">
        <p14:creationId xmlns:p14="http://schemas.microsoft.com/office/powerpoint/2010/main" xmlns="" val="442946743"/>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spTree>
    <p:extLst>
      <p:ext uri="{BB962C8B-B14F-4D97-AF65-F5344CB8AC3E}">
        <p14:creationId xmlns:p14="http://schemas.microsoft.com/office/powerpoint/2010/main" xmlns="" val="388676149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5787" y="838201"/>
            <a:ext cx="11426925"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1384" y="1598474"/>
            <a:ext cx="1123324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551384" y="2081749"/>
            <a:ext cx="11233248" cy="341632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statement may retrieve multiple rows, you can use LIMIT 1 to limit the result set to a single row.</a:t>
            </a:r>
          </a:p>
        </p:txBody>
      </p:sp>
    </p:spTree>
    <p:extLst>
      <p:ext uri="{BB962C8B-B14F-4D97-AF65-F5344CB8AC3E}">
        <p14:creationId xmlns:p14="http://schemas.microsoft.com/office/powerpoint/2010/main" xmlns="" val="82527408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var_list</a:t>
            </a:r>
            <a:endParaRPr lang="en-IN" sz="3200" i="1" dirty="0">
              <a:solidFill>
                <a:srgbClr val="FF9900"/>
              </a:solidFill>
              <a:latin typeface="Arial" pitchFamily="34" charset="0"/>
              <a:cs typeface="Arial" pitchFamily="34" charset="0"/>
            </a:endParaRPr>
          </a:p>
        </p:txBody>
      </p:sp>
      <p:sp>
        <p:nvSpPr>
          <p:cNvPr id="6" name="Rectangle 5"/>
          <p:cNvSpPr/>
          <p:nvPr/>
        </p:nvSpPr>
        <p:spPr>
          <a:xfrm>
            <a:off x="457200" y="838201"/>
            <a:ext cx="11060677"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800" y="1598474"/>
            <a:ext cx="10873208"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var_list</a:t>
            </a:r>
          </a:p>
        </p:txBody>
      </p:sp>
      <p:sp>
        <p:nvSpPr>
          <p:cNvPr id="5" name="Rectangle 4"/>
          <p:cNvSpPr/>
          <p:nvPr/>
        </p:nvSpPr>
        <p:spPr>
          <a:xfrm>
            <a:off x="479376" y="2189526"/>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
        <p:nvSpPr>
          <p:cNvPr id="7" name="Rectangle 6"/>
          <p:cNvSpPr/>
          <p:nvPr/>
        </p:nvSpPr>
        <p:spPr>
          <a:xfrm>
            <a:off x="550800" y="3359314"/>
            <a:ext cx="10873208"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0;</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@y = null;</a:t>
            </a:r>
          </a:p>
          <a:p>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MAX</a:t>
            </a:r>
            <a:r>
              <a:rPr lang="en-IN" dirty="0">
                <a:latin typeface="Liberation Mono"/>
                <a:cs typeface="Arial" panose="020B0604020202020204" pitchFamily="34" charset="0"/>
              </a:rPr>
              <a:t>(sal), </a:t>
            </a:r>
            <a:r>
              <a:rPr lang="en-IN" dirty="0">
                <a:solidFill>
                  <a:srgbClr val="DD4A68"/>
                </a:solidFill>
                <a:latin typeface="Liberation Mono"/>
              </a:rPr>
              <a:t>MIN</a:t>
            </a:r>
            <a:r>
              <a:rPr lang="en-IN" dirty="0">
                <a:latin typeface="Liberation Mono"/>
                <a:cs typeface="Arial" panose="020B0604020202020204" pitchFamily="34" charset="0"/>
              </a:rPr>
              <a:t>(sal)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@x, @y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a:t>
            </a:r>
            <a:r>
              <a:rPr lang="en-IN" dirty="0">
                <a:solidFill>
                  <a:srgbClr val="990055"/>
                </a:solidFill>
                <a:latin typeface="Liberation Mono"/>
              </a:rPr>
              <a:t>7788</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3813885731"/>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335360" y="332656"/>
            <a:ext cx="5736250" cy="1697068"/>
          </a:xfrm>
          <a:prstGeom prst="rect">
            <a:avLst/>
          </a:prstGeom>
        </p:spPr>
        <p:txBody>
          <a:bodyPr wrap="none">
            <a:spAutoFit/>
          </a:bodyPr>
          <a:lstStyle/>
          <a:p>
            <a:pPr>
              <a:lnSpc>
                <a:spcPct val="150000"/>
              </a:lnSpc>
            </a:pPr>
            <a:r>
              <a:rPr lang="en-US" sz="2400" dirty="0">
                <a:solidFill>
                  <a:srgbClr val="00B050"/>
                </a:solidFill>
                <a:latin typeface="Liberation Mono"/>
              </a:rPr>
              <a:t>If not working then do changes in </a:t>
            </a:r>
            <a:r>
              <a:rPr lang="en-US" sz="2400" b="1" i="1" dirty="0">
                <a:solidFill>
                  <a:srgbClr val="00B050"/>
                </a:solidFill>
                <a:latin typeface="Liberation Mono"/>
              </a:rPr>
              <a:t>my.ini</a:t>
            </a:r>
            <a:r>
              <a:rPr lang="en-US" sz="2400" b="1" dirty="0">
                <a:solidFill>
                  <a:srgbClr val="00B050"/>
                </a:solidFill>
                <a:latin typeface="Liberation Mono"/>
              </a:rPr>
              <a:t> file</a:t>
            </a:r>
            <a:r>
              <a:rPr lang="en-US" sz="2400" dirty="0">
                <a:solidFill>
                  <a:srgbClr val="00B050"/>
                </a:solidFill>
                <a:latin typeface="Liberation Mono"/>
              </a:rPr>
              <a:t>.</a:t>
            </a:r>
          </a:p>
          <a:p>
            <a:pPr>
              <a:lnSpc>
                <a:spcPct val="150000"/>
              </a:lnSpc>
            </a:pPr>
            <a:r>
              <a:rPr lang="en-US" sz="2400" dirty="0">
                <a:solidFill>
                  <a:srgbClr val="298AE5"/>
                </a:solidFill>
                <a:latin typeface="Liberation Mono"/>
                <a:cs typeface="Arial" panose="020B0604020202020204" pitchFamily="34" charset="0"/>
              </a:rPr>
              <a:t>secure_file_priv = ""</a:t>
            </a:r>
          </a:p>
          <a:p>
            <a:pPr>
              <a:lnSpc>
                <a:spcPct val="150000"/>
              </a:lnSpc>
            </a:pPr>
            <a:r>
              <a:rPr lang="en-US" sz="2400" dirty="0">
                <a:solidFill>
                  <a:srgbClr val="298AE5"/>
                </a:solidFill>
                <a:latin typeface="Liberation Mono"/>
                <a:cs typeface="Arial" panose="020B0604020202020204" pitchFamily="34" charset="0"/>
              </a:rPr>
              <a:t>SHOW VARIABLES LIKE "secure_file_priv";</a:t>
            </a:r>
          </a:p>
        </p:txBody>
      </p:sp>
    </p:spTree>
    <p:extLst>
      <p:ext uri="{BB962C8B-B14F-4D97-AF65-F5344CB8AC3E}">
        <p14:creationId xmlns:p14="http://schemas.microsoft.com/office/powerpoint/2010/main" xmlns="" val="2360730901"/>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outfile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236039" y="838201"/>
            <a:ext cx="11573423"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5360" y="1598474"/>
            <a:ext cx="11377264" cy="400110"/>
          </a:xfrm>
          <a:prstGeom prst="rect">
            <a:avLst/>
          </a:prstGeom>
        </p:spPr>
        <p:txBody>
          <a:bodyPr wrap="square">
            <a:spAutoFit/>
          </a:bodyPr>
          <a:lstStyle/>
          <a:p>
            <a:r>
              <a:rPr lang="en-IN" sz="2000" dirty="0">
                <a:solidFill>
                  <a:srgbClr val="0077AA"/>
                </a:solidFill>
                <a:latin typeface="Liberation Mono"/>
              </a:rPr>
              <a:t>SELECT </a:t>
            </a:r>
            <a:r>
              <a:rPr lang="en-US" sz="2000" dirty="0">
                <a:solidFill>
                  <a:srgbClr val="0077AA"/>
                </a:solidFill>
                <a:latin typeface="Liberation Mono"/>
              </a:rPr>
              <a:t>. . .</a:t>
            </a:r>
            <a:r>
              <a:rPr lang="en-IN" sz="2000" dirty="0">
                <a:solidFill>
                  <a:srgbClr val="0077AA"/>
                </a:solidFill>
                <a:latin typeface="Liberation Mono"/>
              </a:rPr>
              <a:t> INTO OUTFILE</a:t>
            </a:r>
          </a:p>
        </p:txBody>
      </p:sp>
      <p:sp>
        <p:nvSpPr>
          <p:cNvPr id="7" name="Rectangle 6"/>
          <p:cNvSpPr/>
          <p:nvPr/>
        </p:nvSpPr>
        <p:spPr>
          <a:xfrm>
            <a:off x="236039" y="2149113"/>
            <a:ext cx="11791929" cy="2677656"/>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 </a:t>
            </a:r>
            <a:r>
              <a:rPr lang="en-IN" dirty="0">
                <a:solidFill>
                  <a:srgbClr val="0077AA"/>
                </a:solidFill>
                <a:latin typeface="Liberation Mono"/>
                <a:cs typeface="Arial" panose="020B0604020202020204" pitchFamily="34" charset="0"/>
              </a:rPr>
              <a:t>FIELDS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OPTIONALLY</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ENCLOSED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LINES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TERMINATED</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'\n';</a:t>
            </a:r>
          </a:p>
        </p:txBody>
      </p:sp>
      <p:sp>
        <p:nvSpPr>
          <p:cNvPr id="2" name="Rectangle 1">
            <a:extLst>
              <a:ext uri="{FF2B5EF4-FFF2-40B4-BE49-F238E27FC236}">
                <a16:creationId xmlns:a16="http://schemas.microsoft.com/office/drawing/2014/main" xmlns="" id="{E4516F8F-7E06-45C7-8C67-FA8D6D291539}"/>
              </a:ext>
            </a:extLst>
          </p:cNvPr>
          <p:cNvSpPr/>
          <p:nvPr/>
        </p:nvSpPr>
        <p:spPr>
          <a:xfrm>
            <a:off x="335360" y="5085184"/>
            <a:ext cx="6096000" cy="769441"/>
          </a:xfrm>
          <a:prstGeom prst="rect">
            <a:avLst/>
          </a:prstGeom>
        </p:spPr>
        <p:txBody>
          <a:bodyPr>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emp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OUTFILE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cxnSp>
        <p:nvCxnSpPr>
          <p:cNvPr id="10" name="Straight Connector 9">
            <a:extLst>
              <a:ext uri="{FF2B5EF4-FFF2-40B4-BE49-F238E27FC236}">
                <a16:creationId xmlns:a16="http://schemas.microsoft.com/office/drawing/2014/main" xmlns="" id="{7C07C240-DB4B-4C4A-94E4-0C844282E7D1}"/>
              </a:ext>
            </a:extLst>
          </p:cNvPr>
          <p:cNvCxnSpPr/>
          <p:nvPr/>
        </p:nvCxnSpPr>
        <p:spPr>
          <a:xfrm>
            <a:off x="236039" y="4941168"/>
            <a:ext cx="116926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01430608"/>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spTree>
    <p:extLst>
      <p:ext uri="{BB962C8B-B14F-4D97-AF65-F5344CB8AC3E}">
        <p14:creationId xmlns:p14="http://schemas.microsoft.com/office/powerpoint/2010/main" xmlns="" val="112305591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344" y="3552992"/>
            <a:ext cx="11809312"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
        <p:nvSpPr>
          <p:cNvPr id="3" name="Rectangle 2"/>
          <p:cNvSpPr/>
          <p:nvPr/>
        </p:nvSpPr>
        <p:spPr>
          <a:xfrm>
            <a:off x="1524000" y="2"/>
            <a:ext cx="914400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properties of relational table</a:t>
            </a:r>
          </a:p>
        </p:txBody>
      </p:sp>
      <p:sp>
        <p:nvSpPr>
          <p:cNvPr id="7" name="TextBox 6">
            <a:extLst>
              <a:ext uri="{FF2B5EF4-FFF2-40B4-BE49-F238E27FC236}">
                <a16:creationId xmlns:a16="http://schemas.microsoft.com/office/drawing/2014/main" xmlns="" id="{17A98C40-890D-42D3-AED7-64811ED6D3F7}"/>
              </a:ext>
            </a:extLst>
          </p:cNvPr>
          <p:cNvSpPr txBox="1"/>
          <p:nvPr/>
        </p:nvSpPr>
        <p:spPr>
          <a:xfrm>
            <a:off x="7771667" y="697412"/>
            <a:ext cx="4428645"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6" name="Table 5">
            <a:extLst>
              <a:ext uri="{FF2B5EF4-FFF2-40B4-BE49-F238E27FC236}">
                <a16:creationId xmlns:a16="http://schemas.microsoft.com/office/drawing/2014/main" xmlns="" id="{F6E5EB7C-7CB0-4227-98E4-49F6FD72FD2C}"/>
              </a:ext>
            </a:extLst>
          </p:cNvPr>
          <p:cNvGraphicFramePr>
            <a:graphicFrameLocks noGrp="1"/>
          </p:cNvGraphicFramePr>
          <p:nvPr>
            <p:extLst>
              <p:ext uri="{D42A27DB-BD31-4B8C-83A1-F6EECF244321}">
                <p14:modId xmlns:p14="http://schemas.microsoft.com/office/powerpoint/2010/main" xmlns="" val="2791706728"/>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xmlns="" val="2396132272"/>
                    </a:ext>
                  </a:extLst>
                </a:gridCol>
                <a:gridCol w="1699547">
                  <a:extLst>
                    <a:ext uri="{9D8B030D-6E8A-4147-A177-3AD203B41FA5}">
                      <a16:colId xmlns:a16="http://schemas.microsoft.com/office/drawing/2014/main" xmlns="" val="20001"/>
                    </a:ext>
                  </a:extLst>
                </a:gridCol>
                <a:gridCol w="1696418">
                  <a:extLst>
                    <a:ext uri="{9D8B030D-6E8A-4147-A177-3AD203B41FA5}">
                      <a16:colId xmlns:a16="http://schemas.microsoft.com/office/drawing/2014/main" xmlns="" val="1693957219"/>
                    </a:ext>
                  </a:extLst>
                </a:gridCol>
                <a:gridCol w="1656184">
                  <a:extLst>
                    <a:ext uri="{9D8B030D-6E8A-4147-A177-3AD203B41FA5}">
                      <a16:colId xmlns:a16="http://schemas.microsoft.com/office/drawing/2014/main" xmlns="" val="1961816629"/>
                    </a:ext>
                  </a:extLst>
                </a:gridCol>
                <a:gridCol w="1584177">
                  <a:extLst>
                    <a:ext uri="{9D8B030D-6E8A-4147-A177-3AD203B41FA5}">
                      <a16:colId xmlns:a16="http://schemas.microsoft.com/office/drawing/2014/main" xmlns=""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xmlns=""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manager</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3536796661"/>
                  </a:ext>
                </a:extLst>
              </a:tr>
            </a:tbl>
          </a:graphicData>
        </a:graphic>
      </p:graphicFrame>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select … into dumpfile</a:t>
            </a:r>
            <a:endParaRPr lang="en-IN" sz="3200" i="1" dirty="0">
              <a:solidFill>
                <a:srgbClr val="FF9900"/>
              </a:solidFill>
              <a:latin typeface="Arial" pitchFamily="34" charset="0"/>
              <a:cs typeface="Arial" pitchFamily="34" charset="0"/>
            </a:endParaRPr>
          </a:p>
        </p:txBody>
      </p:sp>
      <p:sp>
        <p:nvSpPr>
          <p:cNvPr id="6" name="Rectangle 5"/>
          <p:cNvSpPr/>
          <p:nvPr/>
        </p:nvSpPr>
        <p:spPr>
          <a:xfrm>
            <a:off x="382537" y="838200"/>
            <a:ext cx="11353675"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479376" y="1916668"/>
            <a:ext cx="11161240" cy="400110"/>
          </a:xfrm>
          <a:prstGeom prst="rect">
            <a:avLst/>
          </a:prstGeom>
        </p:spPr>
        <p:txBody>
          <a:bodyPr wrap="square">
            <a:spAutoFit/>
          </a:bodyPr>
          <a:lstStyle/>
          <a:p>
            <a:r>
              <a:rPr lang="en-US" sz="2000" dirty="0">
                <a:solidFill>
                  <a:srgbClr val="0077AA"/>
                </a:solidFill>
                <a:latin typeface="Liberation Mono"/>
              </a:rPr>
              <a:t>SELECT . . . INTO DUMPFILE</a:t>
            </a:r>
            <a:endParaRPr lang="en-IN" sz="2000" dirty="0">
              <a:solidFill>
                <a:srgbClr val="0077AA"/>
              </a:solidFill>
              <a:latin typeface="Liberation Mono"/>
            </a:endParaRPr>
          </a:p>
        </p:txBody>
      </p:sp>
      <p:sp>
        <p:nvSpPr>
          <p:cNvPr id="7" name="Rectangle 6"/>
          <p:cNvSpPr/>
          <p:nvPr/>
        </p:nvSpPr>
        <p:spPr>
          <a:xfrm>
            <a:off x="479376" y="2492514"/>
            <a:ext cx="11161240"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identifier</a:t>
            </a:r>
            <a:r>
              <a:rPr lang="en-US" dirty="0">
                <a:solidFill>
                  <a:schemeClr val="tx1">
                    <a:lumMod val="95000"/>
                    <a:lumOff val="5000"/>
                  </a:schemeClr>
                </a:solidFill>
                <a:latin typeface="Liberation Mono"/>
                <a:cs typeface="Arial" panose="020B0604020202020204" pitchFamily="34" charset="0"/>
              </a:rPr>
              <a:t>.</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empno = </a:t>
            </a:r>
            <a:r>
              <a:rPr lang="en-IN" dirty="0">
                <a:solidFill>
                  <a:srgbClr val="990055"/>
                </a:solidFill>
                <a:latin typeface="Liberation Mono"/>
              </a:rPr>
              <a:t>7788</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DUMPFILE</a:t>
            </a:r>
            <a:r>
              <a:rPr lang="en-IN" dirty="0">
                <a:latin typeface="Liberation Mono"/>
                <a:cs typeface="Arial" panose="020B0604020202020204" pitchFamily="34" charset="0"/>
              </a:rPr>
              <a:t> </a:t>
            </a:r>
            <a:r>
              <a:rPr lang="en-IN" dirty="0">
                <a:solidFill>
                  <a:srgbClr val="669900"/>
                </a:solidFill>
                <a:latin typeface="Liberation Mono"/>
              </a:rPr>
              <a:t>"/tmp/emp.txt"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329026203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521598" y="3084481"/>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sp>
        <p:nvSpPr>
          <p:cNvPr id="3" name="Rectangle 2"/>
          <p:cNvSpPr/>
          <p:nvPr/>
        </p:nvSpPr>
        <p:spPr>
          <a:xfrm>
            <a:off x="335360" y="44624"/>
            <a:ext cx="1152128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subquery must be enclosed in parentheses.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 subquery (inner query) returns a null value to the outer query, the outer query will not return any rows when using certain comparison operators in a </a:t>
            </a:r>
            <a:r>
              <a:rPr lang="en-IN" dirty="0">
                <a:solidFill>
                  <a:srgbClr val="0070C0"/>
                </a:solidFill>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ORDER</a:t>
            </a:r>
            <a:r>
              <a:rPr lang="en-IN" dirty="0">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takes precedence.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occurs within a subquery and also is applied in the outer query, the outermost </a:t>
            </a:r>
            <a:r>
              <a:rPr lang="en-IN" dirty="0">
                <a:solidFill>
                  <a:srgbClr val="0070C0"/>
                </a:solidFill>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takes precedence.</a:t>
            </a:r>
          </a:p>
        </p:txBody>
      </p:sp>
      <p:sp>
        <p:nvSpPr>
          <p:cNvPr id="5" name="Rectangle 4"/>
          <p:cNvSpPr/>
          <p:nvPr/>
        </p:nvSpPr>
        <p:spPr>
          <a:xfrm>
            <a:off x="335360" y="4389492"/>
            <a:ext cx="11521280" cy="14157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may use comparison operators such as </a:t>
            </a:r>
            <a:r>
              <a:rPr lang="en-IN" b="1" dirty="0">
                <a:solidFill>
                  <a:schemeClr val="accent5">
                    <a:lumMod val="75000"/>
                  </a:schemeClr>
                </a:solidFill>
                <a:latin typeface="Arial" panose="020B0604020202020204" pitchFamily="34" charset="0"/>
                <a:cs typeface="Arial" panose="020B0604020202020204" pitchFamily="34" charset="0"/>
              </a:rPr>
              <a:t>&lt;&gt;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&lt;=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&gt;=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Multiple row subquery returns one or more rows to the outer SQL statement. You may use the </a:t>
            </a:r>
            <a:r>
              <a:rPr lang="en-IN" b="1" dirty="0">
                <a:solidFill>
                  <a:schemeClr val="accent5">
                    <a:lumMod val="75000"/>
                  </a:schemeClr>
                </a:solidFill>
                <a:latin typeface="Arial" panose="020B0604020202020204" pitchFamily="34" charset="0"/>
                <a:cs typeface="Arial" panose="020B0604020202020204" pitchFamily="34" charset="0"/>
              </a:rPr>
              <a:t>IN</a:t>
            </a:r>
            <a:r>
              <a:rPr lang="en-IN" b="1" dirty="0">
                <a:latin typeface="Arial" panose="020B0604020202020204" pitchFamily="34" charset="0"/>
                <a:cs typeface="Arial" panose="020B0604020202020204" pitchFamily="34" charset="0"/>
              </a:rPr>
              <a:t>, </a:t>
            </a:r>
            <a:r>
              <a:rPr lang="en-IN" b="1" dirty="0">
                <a:solidFill>
                  <a:schemeClr val="accent5">
                    <a:lumMod val="75000"/>
                  </a:schemeClr>
                </a:solidFill>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or </a:t>
            </a:r>
            <a:r>
              <a:rPr lang="en-IN" b="1" dirty="0">
                <a:solidFill>
                  <a:schemeClr val="accent5">
                    <a:lumMod val="75000"/>
                  </a:schemeClr>
                </a:solidFill>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operator in outer query to handle a subquery that returns multiple rows.</a:t>
            </a:r>
          </a:p>
        </p:txBody>
      </p:sp>
      <p:sp>
        <p:nvSpPr>
          <p:cNvPr id="6" name="Rectangle 5">
            <a:extLst>
              <a:ext uri="{FF2B5EF4-FFF2-40B4-BE49-F238E27FC236}">
                <a16:creationId xmlns:a16="http://schemas.microsoft.com/office/drawing/2014/main" xmlns="" id="{D957517D-6CB1-4177-82F4-D0B5B31CFA01}"/>
              </a:ext>
            </a:extLst>
          </p:cNvPr>
          <p:cNvSpPr/>
          <p:nvPr/>
        </p:nvSpPr>
        <p:spPr>
          <a:xfrm>
            <a:off x="2283842" y="3933056"/>
            <a:ext cx="7111242" cy="400110"/>
          </a:xfrm>
          <a:prstGeom prst="rect">
            <a:avLst/>
          </a:prstGeom>
        </p:spPr>
        <p:txBody>
          <a:bodyPr wrap="none">
            <a:spAutoFit/>
          </a:bodyPr>
          <a:lstStyle/>
          <a:p>
            <a:r>
              <a:rPr lang="en-US" sz="2000" dirty="0">
                <a:solidFill>
                  <a:srgbClr val="222222"/>
                </a:solidFill>
                <a:latin typeface="Palatino Linotype" panose="02040502050505030304" pitchFamily="18" charset="0"/>
                <a:cs typeface="Segoe UI Light" panose="020B0502040204020203" pitchFamily="34" charset="0"/>
              </a:rPr>
              <a:t>A subquery is a </a:t>
            </a:r>
            <a:r>
              <a:rPr lang="en-US" sz="2000" dirty="0">
                <a:solidFill>
                  <a:srgbClr val="0070C0"/>
                </a:solidFill>
                <a:latin typeface="Palatino Linotype" panose="02040502050505030304" pitchFamily="18" charset="0"/>
                <a:cs typeface="Arial" panose="020B0604020202020204" pitchFamily="34" charset="0"/>
              </a:rPr>
              <a:t>SELECT</a:t>
            </a:r>
            <a:r>
              <a:rPr lang="en-US" sz="2000" dirty="0">
                <a:solidFill>
                  <a:srgbClr val="222222"/>
                </a:solidFill>
                <a:latin typeface="Palatino Linotype" panose="02040502050505030304" pitchFamily="18" charset="0"/>
                <a:cs typeface="Segoe UI Light" panose="020B0502040204020203" pitchFamily="34" charset="0"/>
              </a:rPr>
              <a:t> statement within another statement.</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xmlns="" val="198757294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908720"/>
            <a:ext cx="10585176" cy="247247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SELECT</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FROM</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bg2">
                    <a:lumMod val="50000"/>
                  </a:schemeClr>
                </a:solidFill>
                <a:latin typeface="Arial" panose="020B0604020202020204" pitchFamily="34" charset="0"/>
                <a:cs typeface="Arial" panose="020B0604020202020204" pitchFamily="34" charset="0"/>
              </a:rPr>
              <a:t>WHERE</a:t>
            </a:r>
            <a:r>
              <a:rPr lang="en-IN" b="1" dirty="0">
                <a:solidFill>
                  <a:schemeClr val="tx2">
                    <a:lumMod val="50000"/>
                  </a:schemeClr>
                </a:solidFill>
                <a:latin typeface="Arial" panose="020B0604020202020204" pitchFamily="34" charset="0"/>
                <a:cs typeface="Arial" panose="020B0604020202020204" pitchFamily="34" charset="0"/>
              </a:rPr>
              <a:t> </a:t>
            </a:r>
            <a:r>
              <a:rPr lang="en-IN" dirty="0">
                <a:solidFill>
                  <a:schemeClr val="tx2">
                    <a:lumMod val="50000"/>
                  </a:schemeClr>
                </a:solidFill>
                <a:latin typeface="Arial" panose="020B0604020202020204" pitchFamily="34" charset="0"/>
                <a:cs typeface="Arial" panose="020B0604020202020204" pitchFamily="34" charset="0"/>
              </a:rPr>
              <a:t>clause</a:t>
            </a:r>
          </a:p>
          <a:p>
            <a:pPr marL="285750" indent="-285750">
              <a:lnSpc>
                <a:spcPct val="150000"/>
              </a:lnSpc>
              <a:buFont typeface="Arial" panose="020B0604020202020204" pitchFamily="34" charset="0"/>
              <a:buChar char="•"/>
            </a:pPr>
            <a:r>
              <a:rPr lang="en-IN" dirty="0">
                <a:solidFill>
                  <a:schemeClr val="tx2">
                    <a:lumMod val="50000"/>
                  </a:schemeClr>
                </a:solidFill>
                <a:latin typeface="Arial" panose="020B0604020202020204" pitchFamily="34" charset="0"/>
                <a:cs typeface="Arial" panose="020B0604020202020204" pitchFamily="34" charset="0"/>
              </a:rPr>
              <a:t>A </a:t>
            </a:r>
            <a:r>
              <a:rPr lang="en-IN" dirty="0">
                <a:solidFill>
                  <a:schemeClr val="bg2">
                    <a:lumMod val="50000"/>
                  </a:schemeClr>
                </a:solidFill>
                <a:latin typeface="Arial" panose="020B0604020202020204" pitchFamily="34" charset="0"/>
                <a:cs typeface="Arial" panose="020B0604020202020204" pitchFamily="34" charset="0"/>
              </a:rPr>
              <a:t>HAVING</a:t>
            </a:r>
            <a:r>
              <a:rPr lang="en-IN" dirty="0">
                <a:solidFill>
                  <a:schemeClr val="tx2">
                    <a:lumMod val="50000"/>
                  </a:schemeClr>
                </a:solidFill>
                <a:latin typeface="Arial" panose="020B0604020202020204" pitchFamily="34" charset="0"/>
                <a:cs typeface="Arial" panose="020B0604020202020204" pitchFamily="34" charset="0"/>
              </a:rPr>
              <a:t> clause</a:t>
            </a:r>
          </a:p>
        </p:txBody>
      </p:sp>
      <p:sp>
        <p:nvSpPr>
          <p:cNvPr id="10" name="Rectangle 9">
            <a:extLst>
              <a:ext uri="{FF2B5EF4-FFF2-40B4-BE49-F238E27FC236}">
                <a16:creationId xmlns:a16="http://schemas.microsoft.com/office/drawing/2014/main" xmlns="" id="{0ACFCB24-6937-45BD-B5FA-73C94D1B45F2}"/>
              </a:ext>
            </a:extLst>
          </p:cNvPr>
          <p:cNvSpPr/>
          <p:nvPr/>
        </p:nvSpPr>
        <p:spPr>
          <a:xfrm>
            <a:off x="335360" y="3573017"/>
            <a:ext cx="10585176" cy="2503249"/>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  </a:t>
            </a:r>
          </a:p>
          <a:p>
            <a:endParaRPr lang="en-IN" sz="800" b="1" dirty="0">
              <a:solidFill>
                <a:srgbClr val="FF0000"/>
              </a:solidFill>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SELECT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INSERT</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UPDATE</a:t>
            </a:r>
          </a:p>
          <a:p>
            <a:pPr marL="285750" indent="-285750">
              <a:lnSpc>
                <a:spcPct val="150000"/>
              </a:lnSpc>
              <a:buFont typeface="Arial" panose="020B0604020202020204" pitchFamily="34" charset="0"/>
              <a:buChar char="•"/>
            </a:pPr>
            <a:r>
              <a:rPr lang="en-IN" dirty="0">
                <a:solidFill>
                  <a:schemeClr val="bg2">
                    <a:lumMod val="50000"/>
                  </a:schemeClr>
                </a:solidFill>
                <a:latin typeface="Arial" panose="020B0604020202020204" pitchFamily="34" charset="0"/>
                <a:cs typeface="Arial" panose="020B0604020202020204" pitchFamily="34" charset="0"/>
              </a:rPr>
              <a:t>DELETE</a:t>
            </a:r>
          </a:p>
        </p:txBody>
      </p:sp>
      <p:pic>
        <p:nvPicPr>
          <p:cNvPr id="8" name="Picture 7">
            <a:extLst>
              <a:ext uri="{FF2B5EF4-FFF2-40B4-BE49-F238E27FC236}">
                <a16:creationId xmlns:a16="http://schemas.microsoft.com/office/drawing/2014/main" xmlns="" id="{9E4963D5-C5D7-4665-A966-D1AF5B361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15681" y="4785181"/>
            <a:ext cx="8114203" cy="1914956"/>
          </a:xfrm>
          <a:prstGeom prst="rect">
            <a:avLst/>
          </a:prstGeom>
        </p:spPr>
      </p:pic>
      <p:sp>
        <p:nvSpPr>
          <p:cNvPr id="9" name="Rectangle 8">
            <a:extLst>
              <a:ext uri="{FF2B5EF4-FFF2-40B4-BE49-F238E27FC236}">
                <a16:creationId xmlns:a16="http://schemas.microsoft.com/office/drawing/2014/main" xmlns="" id="{38E668E6-D763-4DD7-AB71-D43E411C0A17}"/>
              </a:ext>
            </a:extLst>
          </p:cNvPr>
          <p:cNvSpPr/>
          <p:nvPr/>
        </p:nvSpPr>
        <p:spPr>
          <a:xfrm>
            <a:off x="335360" y="268796"/>
            <a:ext cx="7622728" cy="400110"/>
          </a:xfrm>
          <a:prstGeom prst="rect">
            <a:avLst/>
          </a:prstGeom>
        </p:spPr>
        <p:txBody>
          <a:bodyPr wrap="none">
            <a:spAutoFit/>
          </a:bodyPr>
          <a:lstStyle/>
          <a:p>
            <a:r>
              <a:rPr lang="en-US" sz="2000" b="1" dirty="0">
                <a:solidFill>
                  <a:srgbClr val="222222"/>
                </a:solidFill>
                <a:latin typeface="arial" panose="020B0604020202020204" pitchFamily="34" charset="0"/>
              </a:rPr>
              <a:t>A subquery is a SELECT statement within another statement.</a:t>
            </a:r>
            <a:endParaRPr lang="en-IN" sz="2000" dirty="0"/>
          </a:p>
        </p:txBody>
      </p:sp>
      <p:sp>
        <p:nvSpPr>
          <p:cNvPr id="11" name="TextBox 10">
            <a:extLst>
              <a:ext uri="{FF2B5EF4-FFF2-40B4-BE49-F238E27FC236}">
                <a16:creationId xmlns:a16="http://schemas.microsoft.com/office/drawing/2014/main" xmlns="" id="{450AC769-D0FF-4978-9ED0-FE91EA469A93}"/>
              </a:ext>
            </a:extLst>
          </p:cNvPr>
          <p:cNvSpPr txBox="1"/>
          <p:nvPr/>
        </p:nvSpPr>
        <p:spPr>
          <a:xfrm>
            <a:off x="5453058" y="1285860"/>
            <a:ext cx="6398764" cy="2139047"/>
          </a:xfrm>
          <a:prstGeom prst="rect">
            <a:avLst/>
          </a:prstGeom>
          <a:noFill/>
        </p:spPr>
        <p:txBody>
          <a:bodyPr wrap="square">
            <a:spAutoFit/>
          </a:bodyPr>
          <a:lstStyle/>
          <a:p>
            <a:pPr marL="285750" indent="-285750">
              <a:buFont typeface="Arial" panose="020B0604020202020204" pitchFamily="34" charset="0"/>
              <a:buChar char="•"/>
            </a:pPr>
            <a:r>
              <a:rPr lang="en-US" sz="1900" b="0" i="0" dirty="0">
                <a:solidFill>
                  <a:srgbClr val="0077AA"/>
                </a:solidFill>
                <a:effectLst/>
                <a:latin typeface="Liberation Mono"/>
              </a:rPr>
              <a:t>INSERT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UPDATE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DELETE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TABLE</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CREATE</a:t>
            </a:r>
            <a:r>
              <a:rPr lang="en-US" sz="1900" b="0" i="0" dirty="0">
                <a:solidFill>
                  <a:srgbClr val="000000"/>
                </a:solidFill>
                <a:effectLst/>
                <a:latin typeface="Liberation Mono"/>
              </a:rPr>
              <a:t> </a:t>
            </a:r>
            <a:r>
              <a:rPr lang="en-US" sz="1900" b="0" i="0" dirty="0">
                <a:solidFill>
                  <a:srgbClr val="0077AA"/>
                </a:solidFill>
                <a:effectLst/>
                <a:latin typeface="Liberation Mono"/>
              </a:rPr>
              <a:t>VIEW</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DECLARE</a:t>
            </a:r>
            <a:r>
              <a:rPr lang="en-US" sz="1900" b="0" i="0" dirty="0">
                <a:solidFill>
                  <a:srgbClr val="000000"/>
                </a:solidFill>
                <a:effectLst/>
                <a:latin typeface="Liberation Mono"/>
              </a:rPr>
              <a:t> </a:t>
            </a:r>
            <a:r>
              <a:rPr lang="en-US" sz="1900" b="0" i="0" dirty="0">
                <a:solidFill>
                  <a:srgbClr val="0077AA"/>
                </a:solidFill>
                <a:effectLst/>
                <a:latin typeface="Liberation Mono"/>
              </a:rPr>
              <a:t>CURSOR</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p>
          <a:p>
            <a:pPr marL="285750" indent="-285750">
              <a:buFont typeface="Arial" panose="020B0604020202020204" pitchFamily="34" charset="0"/>
              <a:buChar char="•"/>
            </a:pPr>
            <a:r>
              <a:rPr lang="en-US" sz="1900" b="0" i="0" dirty="0">
                <a:solidFill>
                  <a:srgbClr val="0077AA"/>
                </a:solidFill>
                <a:effectLst/>
                <a:latin typeface="Liberation Mono"/>
              </a:rPr>
              <a:t>EXPLAIN</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WITH</a:t>
            </a:r>
            <a:r>
              <a:rPr lang="en-US" sz="1900" b="0" i="0" dirty="0">
                <a:solidFill>
                  <a:srgbClr val="000000"/>
                </a:solidFill>
                <a:effectLst/>
                <a:latin typeface="Liberation Mono"/>
              </a:rPr>
              <a:t> </a:t>
            </a:r>
            <a:r>
              <a:rPr lang="en-US" sz="1900" b="0" i="0" dirty="0">
                <a:solidFill>
                  <a:srgbClr val="999999"/>
                </a:solidFill>
                <a:effectLst/>
                <a:latin typeface="Liberation Mono"/>
              </a:rPr>
              <a:t>...</a:t>
            </a:r>
            <a:r>
              <a:rPr lang="en-US" sz="1900" b="0" i="0" dirty="0">
                <a:solidFill>
                  <a:srgbClr val="000000"/>
                </a:solidFill>
                <a:effectLst/>
                <a:latin typeface="Liberation Mono"/>
              </a:rPr>
              <a:t> </a:t>
            </a:r>
            <a:r>
              <a:rPr lang="en-US" sz="1900" b="0" i="0" dirty="0">
                <a:solidFill>
                  <a:srgbClr val="0077AA"/>
                </a:solidFill>
                <a:effectLst/>
                <a:latin typeface="Liberation Mono"/>
              </a:rPr>
              <a:t>SELECT</a:t>
            </a:r>
            <a:r>
              <a:rPr lang="en-US" sz="1900" b="0" i="0" dirty="0">
                <a:solidFill>
                  <a:srgbClr val="000000"/>
                </a:solidFill>
                <a:effectLst/>
                <a:latin typeface="Liberation Mono"/>
              </a:rPr>
              <a:t> </a:t>
            </a:r>
            <a:r>
              <a:rPr lang="en-US" sz="1900" b="0" i="0" dirty="0">
                <a:solidFill>
                  <a:srgbClr val="999999"/>
                </a:solidFill>
                <a:effectLst/>
                <a:latin typeface="Liberation Mono"/>
              </a:rPr>
              <a:t>...</a:t>
            </a:r>
            <a:endParaRPr lang="en-IN" sz="1900" dirty="0"/>
          </a:p>
        </p:txBody>
      </p:sp>
    </p:spTree>
    <p:extLst>
      <p:ext uri="{BB962C8B-B14F-4D97-AF65-F5344CB8AC3E}">
        <p14:creationId xmlns:p14="http://schemas.microsoft.com/office/powerpoint/2010/main" xmlns="" val="283744813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 row subqueries</a:t>
            </a:r>
            <a:endParaRPr lang="en-IN" sz="3200" i="1" dirty="0">
              <a:solidFill>
                <a:srgbClr val="FF9900"/>
              </a:solidFill>
              <a:latin typeface="Arial" pitchFamily="34" charset="0"/>
              <a:cs typeface="Arial" pitchFamily="34" charset="0"/>
            </a:endParaRPr>
          </a:p>
        </p:txBody>
      </p:sp>
      <p:sp>
        <p:nvSpPr>
          <p:cNvPr id="6" name="Rectangle 5"/>
          <p:cNvSpPr/>
          <p:nvPr/>
        </p:nvSpPr>
        <p:spPr>
          <a:xfrm>
            <a:off x="551384" y="857072"/>
            <a:ext cx="11089232" cy="707886"/>
          </a:xfrm>
          <a:prstGeom prst="rect">
            <a:avLst/>
          </a:prstGeom>
        </p:spPr>
        <p:txBody>
          <a:bodyPr wrap="square">
            <a:spAutoFit/>
          </a:bodyPr>
          <a:lstStyle/>
          <a:p>
            <a:pPr algn="just"/>
            <a:r>
              <a:rPr lang="en-IN" sz="2000" dirty="0">
                <a:latin typeface="Arial" panose="020B0604020202020204" pitchFamily="34" charset="0"/>
                <a:cs typeface="Arial" panose="020B0604020202020204" pitchFamily="34" charset="0"/>
              </a:rPr>
              <a:t>A single row subquery returns </a:t>
            </a:r>
            <a:r>
              <a:rPr lang="en-IN" sz="2000" b="1" i="1" dirty="0">
                <a:solidFill>
                  <a:srgbClr val="FFC000"/>
                </a:solidFill>
                <a:latin typeface="Arial" panose="020B0604020202020204" pitchFamily="34" charset="0"/>
                <a:cs typeface="Arial" panose="020B0604020202020204" pitchFamily="34" charset="0"/>
              </a:rPr>
              <a:t>zero or one row </a:t>
            </a:r>
            <a:r>
              <a:rPr lang="en-IN" sz="2000" dirty="0">
                <a:latin typeface="Arial" panose="020B0604020202020204" pitchFamily="34" charset="0"/>
                <a:cs typeface="Arial" panose="020B0604020202020204" pitchFamily="34" charset="0"/>
              </a:rPr>
              <a:t>to the outer SQL statement. You can place a subquery in a </a:t>
            </a:r>
            <a:r>
              <a:rPr lang="en-IN" sz="2000" b="1" i="1" dirty="0">
                <a:solidFill>
                  <a:srgbClr val="C41A1A"/>
                </a:solidFill>
                <a:latin typeface="Arial" panose="020B0604020202020204" pitchFamily="34" charset="0"/>
                <a:cs typeface="Arial" panose="020B0604020202020204" pitchFamily="34" charset="0"/>
              </a:rPr>
              <a:t>WHERE</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a </a:t>
            </a:r>
            <a:r>
              <a:rPr lang="en-IN" sz="2000" b="1" i="1" dirty="0">
                <a:solidFill>
                  <a:srgbClr val="C41A1A"/>
                </a:solidFill>
                <a:latin typeface="Arial" panose="020B0604020202020204" pitchFamily="34" charset="0"/>
                <a:cs typeface="Arial" panose="020B0604020202020204" pitchFamily="34" charset="0"/>
              </a:rPr>
              <a:t>HAVING</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or a </a:t>
            </a:r>
            <a:r>
              <a:rPr lang="en-IN" sz="2000" b="1" i="1" dirty="0">
                <a:solidFill>
                  <a:srgbClr val="C41A1A"/>
                </a:solidFill>
                <a:latin typeface="Arial" panose="020B0604020202020204" pitchFamily="34" charset="0"/>
                <a:cs typeface="Arial" panose="020B0604020202020204" pitchFamily="34" charset="0"/>
              </a:rPr>
              <a:t>FROM</a:t>
            </a:r>
            <a:r>
              <a:rPr lang="en-IN" sz="2000" dirty="0">
                <a:solidFill>
                  <a:srgbClr val="C41A1A"/>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clause of a SELECT statement.</a:t>
            </a:r>
          </a:p>
        </p:txBody>
      </p:sp>
      <p:grpSp>
        <p:nvGrpSpPr>
          <p:cNvPr id="3" name="Group 2"/>
          <p:cNvGrpSpPr/>
          <p:nvPr/>
        </p:nvGrpSpPr>
        <p:grpSpPr>
          <a:xfrm>
            <a:off x="1652207" y="2307926"/>
            <a:ext cx="8916763" cy="2706759"/>
            <a:chOff x="128206" y="2307925"/>
            <a:chExt cx="8916763" cy="2706759"/>
          </a:xfrm>
        </p:grpSpPr>
        <p:sp>
          <p:nvSpPr>
            <p:cNvPr id="11" name="TextBox 10"/>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53347509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multiple row and column subqueries</a:t>
            </a:r>
          </a:p>
        </p:txBody>
      </p:sp>
      <p:grpSp>
        <p:nvGrpSpPr>
          <p:cNvPr id="7" name="Group 6"/>
          <p:cNvGrpSpPr/>
          <p:nvPr/>
        </p:nvGrpSpPr>
        <p:grpSpPr>
          <a:xfrm>
            <a:off x="1600201" y="2307925"/>
            <a:ext cx="9016905"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877437"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75961"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xmlns="" id="{104D1290-0E6C-41D6-ABFE-BD164602A600}"/>
              </a:ext>
            </a:extLst>
          </p:cNvPr>
          <p:cNvSpPr/>
          <p:nvPr/>
        </p:nvSpPr>
        <p:spPr>
          <a:xfrm>
            <a:off x="551384" y="857072"/>
            <a:ext cx="11089232" cy="1200329"/>
          </a:xfrm>
          <a:prstGeom prst="rect">
            <a:avLst/>
          </a:prstGeom>
        </p:spPr>
        <p:txBody>
          <a:bodyPr wrap="square">
            <a:spAutoFit/>
          </a:bodyPr>
          <a:lstStyle/>
          <a:p>
            <a:pPr algn="just"/>
            <a:r>
              <a:rPr lang="en-IN" sz="2400" dirty="0">
                <a:latin typeface="Arial" panose="020B0604020202020204" pitchFamily="34" charset="0"/>
                <a:cs typeface="Arial" panose="020B0604020202020204" pitchFamily="34" charset="0"/>
              </a:rPr>
              <a:t>A multiple row subquery returns </a:t>
            </a:r>
            <a:r>
              <a:rPr lang="en-IN" sz="2400" b="1" i="1" dirty="0">
                <a:solidFill>
                  <a:srgbClr val="FFC000"/>
                </a:solidFill>
                <a:latin typeface="Arial" panose="020B0604020202020204" pitchFamily="34" charset="0"/>
                <a:cs typeface="Arial" panose="020B0604020202020204" pitchFamily="34" charset="0"/>
              </a:rPr>
              <a:t>one or more rows </a:t>
            </a:r>
            <a:r>
              <a:rPr lang="en-IN" sz="2400" dirty="0">
                <a:latin typeface="Arial" panose="020B0604020202020204" pitchFamily="34" charset="0"/>
                <a:cs typeface="Arial" panose="020B0604020202020204" pitchFamily="34" charset="0"/>
              </a:rPr>
              <a:t>to the outer SQL statement. You may use the </a:t>
            </a:r>
            <a:r>
              <a:rPr lang="en-IN" sz="2400" b="1" i="1" dirty="0">
                <a:solidFill>
                  <a:schemeClr val="accent5">
                    <a:lumMod val="75000"/>
                  </a:schemeClr>
                </a:solidFill>
                <a:latin typeface="Arial" panose="020B0604020202020204" pitchFamily="34" charset="0"/>
                <a:cs typeface="Arial" panose="020B0604020202020204" pitchFamily="34" charset="0"/>
              </a:rPr>
              <a:t>IN</a:t>
            </a:r>
            <a:r>
              <a:rPr lang="en-IN" sz="2400" dirty="0">
                <a:latin typeface="Arial" panose="020B0604020202020204" pitchFamily="34" charset="0"/>
                <a:cs typeface="Arial" panose="020B0604020202020204" pitchFamily="34" charset="0"/>
              </a:rPr>
              <a:t>, </a:t>
            </a:r>
            <a:r>
              <a:rPr lang="en-IN" sz="2400" b="1" i="1" dirty="0">
                <a:solidFill>
                  <a:schemeClr val="accent5">
                    <a:lumMod val="75000"/>
                  </a:schemeClr>
                </a:solidFill>
                <a:latin typeface="Arial" panose="020B0604020202020204" pitchFamily="34" charset="0"/>
                <a:cs typeface="Arial" panose="020B0604020202020204" pitchFamily="34" charset="0"/>
              </a:rPr>
              <a:t>ANY</a:t>
            </a:r>
            <a:r>
              <a:rPr lang="en-IN" sz="2400" dirty="0">
                <a:latin typeface="Arial" panose="020B0604020202020204" pitchFamily="34" charset="0"/>
                <a:cs typeface="Arial" panose="020B0604020202020204" pitchFamily="34" charset="0"/>
              </a:rPr>
              <a:t>, or </a:t>
            </a:r>
            <a:r>
              <a:rPr lang="en-IN" sz="2400" b="1" i="1" dirty="0">
                <a:solidFill>
                  <a:schemeClr val="accent5">
                    <a:lumMod val="75000"/>
                  </a:schemeClr>
                </a:solidFill>
                <a:latin typeface="Arial" panose="020B0604020202020204" pitchFamily="34" charset="0"/>
                <a:cs typeface="Arial" panose="020B0604020202020204" pitchFamily="34" charset="0"/>
              </a:rPr>
              <a:t>ALL</a:t>
            </a:r>
            <a:r>
              <a:rPr lang="en-IN" sz="2400" dirty="0">
                <a:latin typeface="Arial" panose="020B0604020202020204" pitchFamily="34"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xmlns="" val="14889766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insert</a:t>
            </a:r>
            <a:endParaRPr lang="en-IN" sz="3200" i="1" dirty="0">
              <a:solidFill>
                <a:srgbClr val="FF9900"/>
              </a:solidFill>
              <a:latin typeface="Arial" pitchFamily="34" charset="0"/>
              <a:cs typeface="Arial" pitchFamily="34" charset="0"/>
            </a:endParaRPr>
          </a:p>
        </p:txBody>
      </p:sp>
      <p:grpSp>
        <p:nvGrpSpPr>
          <p:cNvPr id="13" name="Group 12">
            <a:extLst>
              <a:ext uri="{FF2B5EF4-FFF2-40B4-BE49-F238E27FC236}">
                <a16:creationId xmlns:a16="http://schemas.microsoft.com/office/drawing/2014/main" xmlns="" id="{08C7A7C7-EC08-4C50-A028-1E5B883210BD}"/>
              </a:ext>
            </a:extLst>
          </p:cNvPr>
          <p:cNvGrpSpPr/>
          <p:nvPr/>
        </p:nvGrpSpPr>
        <p:grpSpPr>
          <a:xfrm>
            <a:off x="551385" y="2688348"/>
            <a:ext cx="7165827" cy="2039029"/>
            <a:chOff x="1672223" y="2939146"/>
            <a:chExt cx="7165827" cy="2039029"/>
          </a:xfrm>
        </p:grpSpPr>
        <p:grpSp>
          <p:nvGrpSpPr>
            <p:cNvPr id="2" name="Group 1">
              <a:extLst>
                <a:ext uri="{FF2B5EF4-FFF2-40B4-BE49-F238E27FC236}">
                  <a16:creationId xmlns:a16="http://schemas.microsoft.com/office/drawing/2014/main" xmlns=""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xmlns=""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Rectangle 9">
            <a:extLst>
              <a:ext uri="{FF2B5EF4-FFF2-40B4-BE49-F238E27FC236}">
                <a16:creationId xmlns:a16="http://schemas.microsoft.com/office/drawing/2014/main" xmlns="" id="{9EB1BE67-A69C-421C-A8E7-6EF758B24FD7}"/>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3">
            <a:extLst>
              <a:ext uri="{FF2B5EF4-FFF2-40B4-BE49-F238E27FC236}">
                <a16:creationId xmlns:a16="http://schemas.microsoft.com/office/drawing/2014/main" xmlns="" id="{4FB691BA-6DAD-4E05-B03B-DCE141A6A6DC}"/>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0C0"/>
                </a:solidFill>
                <a:latin typeface="Liberation Mono"/>
                <a:cs typeface="Arial" panose="020B0604020202020204" pitchFamily="34" charset="0"/>
              </a:rPr>
              <a:t>INSERT</a:t>
            </a:r>
            <a:r>
              <a:rPr lang="en-US" sz="2000" dirty="0">
                <a:solidFill>
                  <a:srgbClr val="0077AA"/>
                </a:solidFill>
                <a:latin typeface="Liberation Mono"/>
                <a:cs typeface="Arial" panose="020B0604020202020204" pitchFamily="34" charset="0"/>
              </a:rPr>
              <a:t> </a:t>
            </a:r>
            <a:r>
              <a:rPr lang="en-US" sz="2000" dirty="0">
                <a:solidFill>
                  <a:srgbClr val="0070C0"/>
                </a:solidFill>
                <a:latin typeface="Liberation Mono"/>
                <a:cs typeface="Arial" panose="020B0604020202020204" pitchFamily="34" charset="0"/>
              </a:rPr>
              <a:t>INTO</a:t>
            </a:r>
            <a:r>
              <a:rPr lang="en-US" sz="2000" dirty="0">
                <a:latin typeface="Liberation Mono"/>
                <a:cs typeface="Arial" panose="020B0604020202020204" pitchFamily="34" charset="0"/>
              </a:rPr>
              <a:t> table_name </a:t>
            </a:r>
            <a:r>
              <a:rPr lang="en-US" sz="2000" dirty="0">
                <a:latin typeface="Arial" panose="020B0604020202020204" pitchFamily="34" charset="0"/>
                <a:cs typeface="Arial" panose="020B0604020202020204" pitchFamily="34" charset="0"/>
              </a:rPr>
              <a:t>[ (column1 [, column2 ]) ]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103430422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update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xmlns="" id="{C24EB09E-2C49-414A-AE4B-7494B88112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xmlns="" id="{E3B07CA7-F5E4-486E-80DA-EA61D87A51F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chemeClr val="bg1">
                    <a:lumMod val="65000"/>
                  </a:schemeClr>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chemeClr val="bg1">
                    <a:lumMod val="65000"/>
                  </a:schemeClr>
                </a:solidFill>
                <a:latin typeface="Liberation Mono"/>
                <a:cs typeface="Arial" panose="020B0604020202020204" pitchFamily="34" charset="0"/>
              </a:rPr>
              <a:t>) </a:t>
            </a:r>
            <a:r>
              <a:rPr lang="en-US" sz="2000" dirty="0">
                <a:latin typeface="Liberation Mono"/>
                <a:cs typeface="Arial" panose="020B0604020202020204" pitchFamily="34" charset="0"/>
              </a:rPr>
              <a:t>[ WHERE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endParaRPr lang="en-US"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xmlns="" val="170507870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subqueries with delete</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xmlns="" id="{CBB42610-5C71-4276-87F3-86DDBEA3C18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3">
            <a:extLst>
              <a:ext uri="{FF2B5EF4-FFF2-40B4-BE49-F238E27FC236}">
                <a16:creationId xmlns:a16="http://schemas.microsoft.com/office/drawing/2014/main" xmlns="" id="{1C2F5556-BE3F-467D-A406-FADD2D1F6D1A}"/>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a:t>
            </a:r>
            <a:r>
              <a:rPr lang="en-US" sz="2000" dirty="0">
                <a:solidFill>
                  <a:srgbClr val="0077AA"/>
                </a:solidFill>
                <a:latin typeface="Liberation Mono"/>
                <a:cs typeface="Arial" panose="020B0604020202020204" pitchFamily="34" charset="0"/>
              </a:rPr>
              <a:t>WHERE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xmlns="" val="3087056985"/>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types of subqueries</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D5FC8C6F-A860-4B65-9F3C-1DF9E7AE9598}"/>
              </a:ext>
            </a:extLst>
          </p:cNvPr>
          <p:cNvSpPr/>
          <p:nvPr/>
        </p:nvSpPr>
        <p:spPr>
          <a:xfrm>
            <a:off x="191344" y="1117188"/>
            <a:ext cx="11809312" cy="3477875"/>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The Subquery as Scalar Operand</a:t>
            </a:r>
            <a:r>
              <a:rPr lang="en-IN" sz="2000" dirty="0">
                <a:solidFill>
                  <a:srgbClr val="C00000"/>
                </a:solidFill>
                <a:latin typeface="Arial" panose="020B0604020202020204" pitchFamily="34" charset="0"/>
                <a:cs typeface="Arial" panose="020B0604020202020204" pitchFamily="34" charset="0"/>
              </a:rPr>
              <a:t> – </a:t>
            </a:r>
            <a:r>
              <a:rPr lang="en-IN" sz="20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Comparisons using Subqueries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dirty="0">
                <a:solidFill>
                  <a:srgbClr val="0070C0"/>
                </a:solidFill>
                <a:latin typeface="Arial" panose="020B0604020202020204" pitchFamily="34" charset="0"/>
                <a:cs typeface="Arial" panose="020B0604020202020204" pitchFamily="34" charset="0"/>
              </a:rPr>
              <a:t>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Single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in the FROM Clause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INLINE VIEWS</a:t>
            </a:r>
            <a:r>
              <a:rPr lang="en-IN" sz="2000" dirty="0">
                <a:solidFill>
                  <a:schemeClr val="bg1">
                    <a:lumMod val="50000"/>
                  </a:schemeClr>
                </a:solidFill>
                <a:latin typeface="Arial" panose="020B0604020202020204" pitchFamily="34" charset="0"/>
                <a:cs typeface="Arial" panose="020B0604020202020204" pitchFamily="34" charset="0"/>
              </a:rPr>
              <a:t> (</a:t>
            </a:r>
            <a:r>
              <a:rPr lang="en-IN" sz="2000" i="1" dirty="0">
                <a:solidFill>
                  <a:schemeClr val="bg2">
                    <a:lumMod val="25000"/>
                  </a:schemeClr>
                </a:solidFill>
                <a:latin typeface="Arial" panose="020B0604020202020204" pitchFamily="34" charset="0"/>
                <a:cs typeface="Arial" panose="020B0604020202020204" pitchFamily="34" charset="0"/>
              </a:rPr>
              <a:t>Derived Tables</a:t>
            </a:r>
            <a:r>
              <a:rPr lang="en-IN" sz="2000" dirty="0">
                <a:solidFill>
                  <a:schemeClr val="bg1">
                    <a:lumMod val="50000"/>
                  </a:schemeClr>
                </a:solidFill>
                <a:latin typeface="Arial" panose="020B0604020202020204" pitchFamily="34" charset="0"/>
                <a:cs typeface="Arial" panose="020B0604020202020204" pitchFamily="34" charset="0"/>
              </a:rPr>
              <a:t>)</a:t>
            </a:r>
            <a:endParaRPr lang="en-IN" sz="20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ALL, ANY, IN, or SOME </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0070C0"/>
                </a:solidFill>
                <a:latin typeface="Arial" panose="020B0604020202020204" pitchFamily="34" charset="0"/>
                <a:cs typeface="Arial" panose="020B0604020202020204" pitchFamily="34" charset="0"/>
              </a:rPr>
              <a:t>WHERE / HAVING clause </a:t>
            </a:r>
            <a:r>
              <a:rPr lang="en-IN" sz="2000" dirty="0">
                <a:solidFill>
                  <a:schemeClr val="bg1">
                    <a:lumMod val="50000"/>
                  </a:schemeClr>
                </a:solidFill>
                <a:latin typeface="Arial" panose="020B0604020202020204" pitchFamily="34" charset="0"/>
                <a:cs typeface="Arial" panose="020B0604020202020204" pitchFamily="34" charset="0"/>
              </a:rPr>
              <a:t>(</a:t>
            </a:r>
            <a:r>
              <a:rPr lang="en-IN" sz="2000" i="1" dirty="0">
                <a:solidFill>
                  <a:schemeClr val="bg2">
                    <a:lumMod val="25000"/>
                  </a:schemeClr>
                </a:solidFill>
                <a:latin typeface="Arial" panose="020B0604020202020204" pitchFamily="34" charset="0"/>
                <a:cs typeface="Arial" panose="020B0604020202020204" pitchFamily="34" charset="0"/>
              </a:rPr>
              <a:t>Multiple row subquery</a:t>
            </a:r>
            <a:r>
              <a:rPr lang="en-IN" sz="2000" dirty="0">
                <a:solidFill>
                  <a:schemeClr val="bg1">
                    <a:lumMod val="50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0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0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Row Subqueries</a:t>
            </a:r>
          </a:p>
        </p:txBody>
      </p:sp>
      <p:sp>
        <p:nvSpPr>
          <p:cNvPr id="5" name="TextBox 4">
            <a:extLst>
              <a:ext uri="{FF2B5EF4-FFF2-40B4-BE49-F238E27FC236}">
                <a16:creationId xmlns:a16="http://schemas.microsoft.com/office/drawing/2014/main" xmlns="" id="{A49E6E26-4AAF-40FD-81F6-12C3DFEAFC25}"/>
              </a:ext>
            </a:extLst>
          </p:cNvPr>
          <p:cNvSpPr txBox="1"/>
          <p:nvPr/>
        </p:nvSpPr>
        <p:spPr>
          <a:xfrm>
            <a:off x="191344" y="5118956"/>
            <a:ext cx="11665296" cy="769441"/>
          </a:xfrm>
          <a:prstGeom prst="rect">
            <a:avLst/>
          </a:prstGeom>
          <a:noFill/>
        </p:spPr>
        <p:txBody>
          <a:bodyPr wrap="square">
            <a:spAutoFit/>
          </a:bodyPr>
          <a:lstStyle/>
          <a:p>
            <a:r>
              <a:rPr lang="en-IN" sz="1800" dirty="0">
                <a:solidFill>
                  <a:schemeClr val="bg1">
                    <a:lumMod val="50000"/>
                  </a:schemeClr>
                </a:solidFill>
                <a:latin typeface="Arial" panose="020B0604020202020204" pitchFamily="34" charset="0"/>
                <a:cs typeface="Arial" panose="020B0604020202020204" pitchFamily="34" charset="0"/>
              </a:rPr>
              <a:t>WITH var(param) as (SELECT) [CET] </a:t>
            </a:r>
            <a:r>
              <a:rPr lang="en-IN" sz="1800" dirty="0">
                <a:solidFill>
                  <a:schemeClr val="bg2">
                    <a:lumMod val="25000"/>
                  </a:schemeClr>
                </a:solidFill>
                <a:latin typeface="Arial" panose="020B0604020202020204" pitchFamily="34" charset="0"/>
                <a:cs typeface="Arial" panose="020B0604020202020204" pitchFamily="34" charset="0"/>
              </a:rPr>
              <a:t>Common Table Expressions</a:t>
            </a:r>
          </a:p>
          <a:p>
            <a:endParaRPr lang="en-IN" sz="800" dirty="0">
              <a:solidFill>
                <a:schemeClr val="bg2">
                  <a:lumMod val="25000"/>
                </a:schemeClr>
              </a:solidFill>
              <a:latin typeface="Arial" panose="020B0604020202020204" pitchFamily="34" charset="0"/>
              <a:cs typeface="Arial" panose="020B0604020202020204" pitchFamily="34" charset="0"/>
            </a:endParaRPr>
          </a:p>
          <a:p>
            <a:r>
              <a:rPr lang="en-US" dirty="0">
                <a:solidFill>
                  <a:srgbClr val="0077AA"/>
                </a:solidFill>
                <a:latin typeface="Liberation Mono"/>
              </a:rPr>
              <a:t>WITH</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r>
              <a:rPr lang="en-US" dirty="0">
                <a:solidFill>
                  <a:schemeClr val="bg1">
                    <a:lumMod val="50000"/>
                  </a:schemeClr>
                </a:solidFill>
                <a:latin typeface="Liberation Mono"/>
                <a:cs typeface="Arial" panose="020B0604020202020204" pitchFamily="34" charset="0"/>
              </a:rPr>
              <a:t>(</a:t>
            </a:r>
            <a:r>
              <a:rPr lang="en-US" dirty="0">
                <a:latin typeface="Liberation Mono"/>
                <a:cs typeface="Arial" panose="020B0604020202020204" pitchFamily="34" charset="0"/>
              </a:rPr>
              <a:t>p1, p2, p3, p4</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AS</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dept</a:t>
            </a:r>
            <a:r>
              <a:rPr lang="en-US" dirty="0">
                <a:solidFill>
                  <a:schemeClr val="bg1">
                    <a:lumMod val="50000"/>
                  </a:schemeClr>
                </a:solidFill>
                <a:latin typeface="Liberation Mono"/>
                <a:cs typeface="Arial" panose="020B0604020202020204" pitchFamily="34" charset="0"/>
              </a:rPr>
              <a:t>) </a:t>
            </a:r>
            <a:r>
              <a:rPr lang="en-US" dirty="0">
                <a:solidFill>
                  <a:srgbClr val="0077AA"/>
                </a:solidFill>
                <a:latin typeface="Liberation Mono"/>
              </a:rPr>
              <a:t>SELECT</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p1, p2, p3, p4 </a:t>
            </a:r>
            <a:r>
              <a:rPr lang="en-US" dirty="0">
                <a:solidFill>
                  <a:srgbClr val="0077AA"/>
                </a:solidFill>
                <a:latin typeface="Liberation Mono"/>
              </a:rPr>
              <a:t>FROM</a:t>
            </a:r>
            <a:r>
              <a:rPr lang="en-US" dirty="0">
                <a:solidFill>
                  <a:schemeClr val="bg1">
                    <a:lumMod val="50000"/>
                  </a:schemeClr>
                </a:solidFill>
                <a:latin typeface="Liberation Mono"/>
                <a:cs typeface="Arial" panose="020B0604020202020204" pitchFamily="34" charset="0"/>
              </a:rPr>
              <a:t> </a:t>
            </a:r>
            <a:r>
              <a:rPr lang="en-US" dirty="0">
                <a:latin typeface="Liberation Mono"/>
                <a:cs typeface="Arial" panose="020B0604020202020204" pitchFamily="34" charset="0"/>
              </a:rPr>
              <a:t>a;</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19860468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4056381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133600"/>
            <a:ext cx="8839200" cy="8382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1200" y="2957689"/>
            <a:ext cx="8153400" cy="3406422"/>
          </a:xfrm>
          <a:prstGeom prst="rect">
            <a:avLst/>
          </a:prstGeom>
        </p:spPr>
      </p:pic>
    </p:spTree>
    <p:extLst>
      <p:ext uri="{BB962C8B-B14F-4D97-AF65-F5344CB8AC3E}">
        <p14:creationId xmlns:p14="http://schemas.microsoft.com/office/powerpoint/2010/main" xmlns="" val="1235374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393711" y="4699590"/>
            <a:ext cx="11449272" cy="1969770"/>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Think</a:t>
            </a:r>
            <a:r>
              <a:rPr lang="en-IN" sz="2400" dirty="0">
                <a:solidFill>
                  <a:srgbClr val="FF0000"/>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FF000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ename, sal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rgbClr val="A67F59"/>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#error</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NULL + </a:t>
            </a:r>
            <a:r>
              <a:rPr lang="en-IN" dirty="0">
                <a:solidFill>
                  <a:srgbClr val="990055"/>
                </a:solidFill>
                <a:latin typeface="Liberation Mono"/>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dname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0C0"/>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 </a:t>
            </a:r>
            <a:r>
              <a:rPr lang="en-IN" dirty="0">
                <a:solidFill>
                  <a:schemeClr val="tx1">
                    <a:lumMod val="85000"/>
                    <a:lumOff val="1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a:t>
            </a:r>
            <a:r>
              <a:rPr lang="en-IN" dirty="0">
                <a:solidFill>
                  <a:srgbClr val="DD4A68"/>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R1 </a:t>
            </a:r>
            <a:r>
              <a:rPr lang="en-IN"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 ;</a:t>
            </a:r>
          </a:p>
        </p:txBody>
      </p:sp>
      <p:sp>
        <p:nvSpPr>
          <p:cNvPr id="6" name="Rectangle 5">
            <a:extLst>
              <a:ext uri="{FF2B5EF4-FFF2-40B4-BE49-F238E27FC236}">
                <a16:creationId xmlns:a16="http://schemas.microsoft.com/office/drawing/2014/main" xmlns="" id="{B9EF8C19-36F5-4FA6-BC72-2468C4F6F61A}"/>
              </a:ext>
            </a:extLst>
          </p:cNvPr>
          <p:cNvSpPr/>
          <p:nvPr/>
        </p:nvSpPr>
        <p:spPr>
          <a:xfrm>
            <a:off x="370570" y="1951092"/>
            <a:ext cx="11270046" cy="1138773"/>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subquery that returns </a:t>
            </a:r>
            <a:r>
              <a:rPr lang="en-IN" b="1" dirty="0">
                <a:solidFill>
                  <a:srgbClr val="0089A4"/>
                </a:solidFill>
                <a:latin typeface="Arial" panose="020B0604020202020204" pitchFamily="34" charset="0"/>
                <a:cs typeface="Arial" panose="020B0604020202020204" pitchFamily="34" charset="0"/>
              </a:rPr>
              <a:t>exactly one column value from one row</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scalar subquery is a simple operand, and you can use it almost anywhere a single column value is legal. </a:t>
            </a:r>
          </a:p>
        </p:txBody>
      </p:sp>
      <p:sp>
        <p:nvSpPr>
          <p:cNvPr id="7" name="Rectangle 6">
            <a:extLst>
              <a:ext uri="{FF2B5EF4-FFF2-40B4-BE49-F238E27FC236}">
                <a16:creationId xmlns:a16="http://schemas.microsoft.com/office/drawing/2014/main" xmlns="" id="{E17DFD44-BDA1-4D9B-9E9F-0849485627B0}"/>
              </a:ext>
            </a:extLst>
          </p:cNvPr>
          <p:cNvSpPr/>
          <p:nvPr/>
        </p:nvSpPr>
        <p:spPr>
          <a:xfrm>
            <a:off x="397989" y="3319244"/>
            <a:ext cx="11449272" cy="126188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0 rows then the value of scalar subquery expression is </a:t>
            </a:r>
            <a:r>
              <a:rPr lang="en-IN" b="1" dirty="0">
                <a:solidFill>
                  <a:srgbClr val="C00000"/>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subquery returns more than one row then MySQL returns an </a:t>
            </a:r>
            <a:r>
              <a:rPr lang="en-IN" b="1" dirty="0">
                <a:solidFill>
                  <a:srgbClr val="C00000"/>
                </a:solidFill>
                <a:latin typeface="Arial" panose="020B0604020202020204" pitchFamily="34" charset="0"/>
                <a:cs typeface="Arial" panose="020B0604020202020204" pitchFamily="34" charset="0"/>
              </a:rPr>
              <a:t>error</a:t>
            </a:r>
            <a:r>
              <a:rPr lang="en-IN"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687FF894-F8BE-439C-9153-F332E606C665}"/>
              </a:ext>
            </a:extLst>
          </p:cNvPr>
          <p:cNvSpPr/>
          <p:nvPr/>
        </p:nvSpPr>
        <p:spPr>
          <a:xfrm>
            <a:off x="317732" y="1313607"/>
            <a:ext cx="10350268"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9" name="Rectangle 8">
            <a:extLst>
              <a:ext uri="{FF2B5EF4-FFF2-40B4-BE49-F238E27FC236}">
                <a16:creationId xmlns:a16="http://schemas.microsoft.com/office/drawing/2014/main" xmlns="" id="{0913A3F4-D90D-4C9D-B4D0-FF6DA3A610E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155589414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the subquery as scalar operand</a:t>
            </a:r>
          </a:p>
        </p:txBody>
      </p:sp>
      <p:sp>
        <p:nvSpPr>
          <p:cNvPr id="2" name="Rectangle 1"/>
          <p:cNvSpPr/>
          <p:nvPr/>
        </p:nvSpPr>
        <p:spPr>
          <a:xfrm>
            <a:off x="432995" y="1209526"/>
            <a:ext cx="11135613"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and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 </a:t>
            </a:r>
            <a:r>
              <a:rPr lang="en-US" dirty="0">
                <a:solidFill>
                  <a:srgbClr val="669900"/>
                </a:solidFill>
                <a:latin typeface="Liberation Mono"/>
              </a:rPr>
              <a:t>"Standard Price"</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a:t>
            </a:r>
            <a:r>
              <a:rPr lang="en-US" dirty="0">
                <a:solidFill>
                  <a:srgbClr val="990055"/>
                </a:solidFill>
                <a:latin typeface="Liberation Mono"/>
              </a:rPr>
              <a:t>100890</a:t>
            </a:r>
            <a:r>
              <a:rPr lang="en-US" dirty="0">
                <a:latin typeface="Liberation Mono"/>
                <a:cs typeface="Arial" panose="020B0604020202020204" pitchFamily="34" charset="0"/>
              </a:rPr>
              <a:t>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"Minimum Price"</a:t>
            </a:r>
            <a:r>
              <a:rPr lang="en-US" dirty="0">
                <a:latin typeface="Liberation Mono"/>
                <a:cs typeface="Arial" panose="020B0604020202020204" pitchFamily="34" charset="0"/>
              </a:rPr>
              <a:t>;</a:t>
            </a:r>
          </a:p>
        </p:txBody>
      </p:sp>
      <p:pic>
        <p:nvPicPr>
          <p:cNvPr id="6" name="Picture 5"/>
          <p:cNvPicPr>
            <a:picLocks noChangeAspect="1"/>
          </p:cNvPicPr>
          <p:nvPr/>
        </p:nvPicPr>
        <p:blipFill>
          <a:blip r:embed="rId2" cstate="print"/>
          <a:stretch>
            <a:fillRect/>
          </a:stretch>
        </p:blipFill>
        <p:spPr>
          <a:xfrm>
            <a:off x="432995" y="2034069"/>
            <a:ext cx="3430871" cy="732128"/>
          </a:xfrm>
          <a:prstGeom prst="rect">
            <a:avLst/>
          </a:prstGeom>
        </p:spPr>
      </p:pic>
      <p:sp>
        <p:nvSpPr>
          <p:cNvPr id="7" name="Rectangle 6"/>
          <p:cNvSpPr/>
          <p:nvPr/>
        </p:nvSpPr>
        <p:spPr>
          <a:xfrm>
            <a:off x="432483" y="3429000"/>
            <a:ext cx="11135614" cy="64633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stdprice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and enddate IS NOT NULL</a:t>
            </a:r>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minprice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price </a:t>
            </a:r>
            <a:r>
              <a:rPr lang="en-US" dirty="0">
                <a:solidFill>
                  <a:srgbClr val="0070C0"/>
                </a:solidFill>
                <a:latin typeface="Liberation Mono"/>
                <a:ea typeface="Times New Roman" panose="02020603050405020304" pitchFamily="18" charset="0"/>
              </a:rPr>
              <a:t>WHERE</a:t>
            </a:r>
            <a:r>
              <a:rPr lang="en-US" dirty="0">
                <a:latin typeface="Liberation Mono"/>
                <a:cs typeface="Arial" panose="020B0604020202020204" pitchFamily="34" charset="0"/>
              </a:rPr>
              <a:t> prodid </a:t>
            </a:r>
            <a:r>
              <a:rPr lang="en-US" dirty="0">
                <a:solidFill>
                  <a:srgbClr val="DD4A68"/>
                </a:solidFill>
                <a:latin typeface="Liberation Mono"/>
                <a:ea typeface="Times New Roman" panose="02020603050405020304" pitchFamily="18" charset="0"/>
              </a:rPr>
              <a:t>=</a:t>
            </a:r>
            <a:r>
              <a:rPr lang="en-US" dirty="0">
                <a:latin typeface="Liberation Mono"/>
                <a:cs typeface="Arial" panose="020B0604020202020204" pitchFamily="34" charset="0"/>
              </a:rPr>
              <a:t> 100890 </a:t>
            </a:r>
            <a:r>
              <a:rPr lang="en-US" dirty="0">
                <a:solidFill>
                  <a:srgbClr val="DD4A68"/>
                </a:solidFill>
                <a:latin typeface="Liberation Mono"/>
              </a:rPr>
              <a:t>AND</a:t>
            </a:r>
            <a:r>
              <a:rPr lang="en-US" dirty="0">
                <a:latin typeface="Liberation Mono"/>
                <a:cs typeface="Arial" panose="020B0604020202020204" pitchFamily="34" charset="0"/>
              </a:rPr>
              <a:t> enddate IS NOT NULL</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4">
                    <a:lumMod val="50000"/>
                  </a:schemeClr>
                </a:solidFill>
                <a:latin typeface="Liberation Mono"/>
                <a:cs typeface="Arial" panose="020B0604020202020204" pitchFamily="34" charset="0"/>
              </a:rPr>
              <a:t>AS</a:t>
            </a:r>
            <a:r>
              <a:rPr lang="en-US" dirty="0">
                <a:latin typeface="Liberation Mono"/>
                <a:cs typeface="Arial" panose="020B0604020202020204" pitchFamily="34" charset="0"/>
              </a:rPr>
              <a:t> </a:t>
            </a:r>
            <a:r>
              <a:rPr lang="en-US" dirty="0">
                <a:solidFill>
                  <a:srgbClr val="669900"/>
                </a:solidFill>
                <a:latin typeface="Liberation Mono"/>
              </a:rPr>
              <a:t>"Price Difference"</a:t>
            </a:r>
            <a:r>
              <a:rPr lang="en-US" dirty="0">
                <a:latin typeface="Liberation Mono"/>
                <a:cs typeface="Arial" panose="020B0604020202020204" pitchFamily="34" charset="0"/>
              </a:rPr>
              <a:t>;</a:t>
            </a:r>
          </a:p>
        </p:txBody>
      </p:sp>
      <p:pic>
        <p:nvPicPr>
          <p:cNvPr id="8" name="Picture 7"/>
          <p:cNvPicPr>
            <a:picLocks noChangeAspect="1"/>
          </p:cNvPicPr>
          <p:nvPr/>
        </p:nvPicPr>
        <p:blipFill>
          <a:blip r:embed="rId3" cstate="print"/>
          <a:stretch>
            <a:fillRect/>
          </a:stretch>
        </p:blipFill>
        <p:spPr>
          <a:xfrm>
            <a:off x="432483" y="4293096"/>
            <a:ext cx="3431269" cy="663595"/>
          </a:xfrm>
          <a:prstGeom prst="rect">
            <a:avLst/>
          </a:prstGeom>
        </p:spPr>
      </p:pic>
      <p:sp>
        <p:nvSpPr>
          <p:cNvPr id="9" name="Rectangle 8">
            <a:extLst>
              <a:ext uri="{FF2B5EF4-FFF2-40B4-BE49-F238E27FC236}">
                <a16:creationId xmlns:a16="http://schemas.microsoft.com/office/drawing/2014/main" xmlns="" id="{842280FC-EE84-4EAC-A5BB-97754368752C}"/>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Tree>
    <p:extLst>
      <p:ext uri="{BB962C8B-B14F-4D97-AF65-F5344CB8AC3E}">
        <p14:creationId xmlns:p14="http://schemas.microsoft.com/office/powerpoint/2010/main" xmlns="" val="212860541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spTree>
    <p:extLst>
      <p:ext uri="{BB962C8B-B14F-4D97-AF65-F5344CB8AC3E}">
        <p14:creationId xmlns:p14="http://schemas.microsoft.com/office/powerpoint/2010/main" xmlns="" val="89229538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in the from clause</a:t>
            </a:r>
          </a:p>
        </p:txBody>
      </p:sp>
      <p:sp>
        <p:nvSpPr>
          <p:cNvPr id="2" name="Rectangle 1"/>
          <p:cNvSpPr/>
          <p:nvPr/>
        </p:nvSpPr>
        <p:spPr>
          <a:xfrm>
            <a:off x="72008" y="2734469"/>
            <a:ext cx="12000656" cy="212365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emp.</a:t>
            </a:r>
            <a:r>
              <a:rPr lang="en-IN" dirty="0">
                <a:solidFill>
                  <a:srgbClr val="A67F59"/>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DT </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 = 5;</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 := @cnt + 1 R1, </a:t>
            </a:r>
            <a:r>
              <a:rPr lang="en-IN" dirty="0">
                <a:solidFill>
                  <a:srgbClr val="DD4A68"/>
                </a:solidFill>
                <a:latin typeface="Liberation Mono"/>
              </a:rPr>
              <a:t>MOD</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@cnt,2</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R2, emp.</a:t>
            </a:r>
            <a:r>
              <a:rPr lang="en-IN" dirty="0">
                <a:solidFill>
                  <a:srgbClr val="A67F59"/>
                </a:solidFill>
                <a:latin typeface="Liberation Mono"/>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chemeClr val="tx1">
                    <a:lumMod val="85000"/>
                    <a:lumOff val="15000"/>
                  </a:schemeClr>
                </a:solidFill>
                <a:latin typeface="Liberation Mono"/>
                <a:ea typeface="Times New Roman" panose="02020603050405020304" pitchFamily="18" charset="0"/>
              </a:rPr>
              <a:t>@cnt:=0</a:t>
            </a:r>
            <a:r>
              <a:rPr lang="en-IN" dirty="0">
                <a:solidFill>
                  <a:schemeClr val="bg1">
                    <a:lumMod val="6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DT1</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DT2</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R2 = 0;</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MIN</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R1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tx1">
                    <a:lumMod val="85000"/>
                    <a:lumOff val="15000"/>
                  </a:schemeClr>
                </a:solidFill>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GROUP</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BY</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R1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solidFill>
                  <a:schemeClr val="bg1">
                    <a:lumMod val="65000"/>
                  </a:schemeClr>
                </a:solidFill>
                <a:latin typeface="Liberation Mono"/>
                <a:cs typeface="Arial" panose="020B0604020202020204" pitchFamily="34" charset="0"/>
              </a:rPr>
              <a:t>(</a:t>
            </a:r>
            <a:r>
              <a:rPr lang="en-US" dirty="0">
                <a:solidFill>
                  <a:srgbClr val="A67F59"/>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rPr>
              <a:t>GROUP</a:t>
            </a:r>
            <a:r>
              <a:rPr lang="en-US" dirty="0">
                <a:latin typeface="Liberation Mono"/>
                <a:cs typeface="Arial" panose="020B0604020202020204" pitchFamily="34" charset="0"/>
              </a:rPr>
              <a:t> </a:t>
            </a:r>
            <a:r>
              <a:rPr lang="en-US" dirty="0">
                <a:solidFill>
                  <a:srgbClr val="0077AA"/>
                </a:solidFill>
                <a:latin typeface="Liberation Mono"/>
              </a:rPr>
              <a:t>BY</a:t>
            </a:r>
            <a:r>
              <a:rPr lang="en-US" dirty="0">
                <a:latin typeface="Liberation Mono"/>
                <a:cs typeface="Arial" panose="020B0604020202020204" pitchFamily="34" charset="0"/>
              </a:rPr>
              <a:t> actorid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DT</a:t>
            </a:r>
            <a:endParaRPr lang="en-IN" dirty="0">
              <a:latin typeface="Liberation Mono"/>
              <a:cs typeface="Arial" panose="020B0604020202020204" pitchFamily="34" charset="0"/>
            </a:endParaRPr>
          </a:p>
        </p:txBody>
      </p:sp>
      <p:sp>
        <p:nvSpPr>
          <p:cNvPr id="3" name="Rectangle 1"/>
          <p:cNvSpPr>
            <a:spLocks noChangeArrowheads="1"/>
          </p:cNvSpPr>
          <p:nvPr/>
        </p:nvSpPr>
        <p:spPr bwMode="auto">
          <a:xfrm>
            <a:off x="1524001" y="13181"/>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pic>
        <p:nvPicPr>
          <p:cNvPr id="8" name="Picture 7"/>
          <p:cNvPicPr>
            <a:picLocks noChangeAspect="1"/>
          </p:cNvPicPr>
          <p:nvPr/>
        </p:nvPicPr>
        <p:blipFill>
          <a:blip r:embed="rId2" cstate="print"/>
          <a:stretch>
            <a:fillRect/>
          </a:stretch>
        </p:blipFill>
        <p:spPr>
          <a:xfrm>
            <a:off x="224436" y="5125998"/>
            <a:ext cx="2599127" cy="895290"/>
          </a:xfrm>
          <a:prstGeom prst="rect">
            <a:avLst/>
          </a:prstGeom>
        </p:spPr>
      </p:pic>
      <p:sp>
        <p:nvSpPr>
          <p:cNvPr id="9" name="Rectangle 8">
            <a:extLst>
              <a:ext uri="{FF2B5EF4-FFF2-40B4-BE49-F238E27FC236}">
                <a16:creationId xmlns:a16="http://schemas.microsoft.com/office/drawing/2014/main" xmlns="" id="{80929AC7-FA74-42D9-9091-9B54C6999F2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F1AC34AE-65CB-4807-8585-F4B2095C0287}"/>
              </a:ext>
            </a:extLst>
          </p:cNvPr>
          <p:cNvSpPr/>
          <p:nvPr/>
        </p:nvSpPr>
        <p:spPr>
          <a:xfrm>
            <a:off x="317731" y="1313607"/>
            <a:ext cx="11250745"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name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a:t>
            </a:r>
          </a:p>
        </p:txBody>
      </p:sp>
      <p:sp>
        <p:nvSpPr>
          <p:cNvPr id="11" name="Rectangle 10">
            <a:extLst>
              <a:ext uri="{FF2B5EF4-FFF2-40B4-BE49-F238E27FC236}">
                <a16:creationId xmlns:a16="http://schemas.microsoft.com/office/drawing/2014/main" xmlns="" id="{8781ACCE-E917-423E-AD57-A6717C4BFCBB}"/>
              </a:ext>
            </a:extLst>
          </p:cNvPr>
          <p:cNvSpPr/>
          <p:nvPr/>
        </p:nvSpPr>
        <p:spPr>
          <a:xfrm>
            <a:off x="192524" y="1772816"/>
            <a:ext cx="11663322"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Every table in a FROM clause must have a name, therefore the [AS] name clause is mandatory.</a:t>
            </a:r>
          </a:p>
        </p:txBody>
      </p:sp>
      <p:sp>
        <p:nvSpPr>
          <p:cNvPr id="5" name="Rectangle 4">
            <a:extLst>
              <a:ext uri="{FF2B5EF4-FFF2-40B4-BE49-F238E27FC236}">
                <a16:creationId xmlns:a16="http://schemas.microsoft.com/office/drawing/2014/main" xmlns="" id="{44E72057-276F-4181-8999-3BAF13E49F12}"/>
              </a:ext>
            </a:extLst>
          </p:cNvPr>
          <p:cNvSpPr/>
          <p:nvPr/>
        </p:nvSpPr>
        <p:spPr>
          <a:xfrm>
            <a:off x="5519936" y="5359727"/>
            <a:ext cx="5677901" cy="369332"/>
          </a:xfrm>
          <a:prstGeom prst="rect">
            <a:avLst/>
          </a:prstGeom>
        </p:spPr>
        <p:txBody>
          <a:bodyPr wrap="none">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endParaRPr lang="en-IN" dirty="0"/>
          </a:p>
        </p:txBody>
      </p:sp>
      <p:sp>
        <p:nvSpPr>
          <p:cNvPr id="6" name="Rectangle 5">
            <a:extLst>
              <a:ext uri="{FF2B5EF4-FFF2-40B4-BE49-F238E27FC236}">
                <a16:creationId xmlns:a16="http://schemas.microsoft.com/office/drawing/2014/main" xmlns="" id="{22E7B41E-E674-4B98-8164-B5D755B24591}"/>
              </a:ext>
            </a:extLst>
          </p:cNvPr>
          <p:cNvSpPr/>
          <p:nvPr/>
        </p:nvSpPr>
        <p:spPr>
          <a:xfrm>
            <a:off x="5519936" y="5907493"/>
            <a:ext cx="6096000" cy="923330"/>
          </a:xfrm>
          <a:prstGeom prst="rect">
            <a:avLst/>
          </a:prstGeom>
        </p:spPr>
        <p:txBody>
          <a:bodyPr>
            <a:spAutoFit/>
          </a:bodyPr>
          <a:lstStyle/>
          <a:p>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AVG</a:t>
            </a:r>
            <a:r>
              <a:rPr lang="en-US" dirty="0">
                <a:solidFill>
                  <a:srgbClr val="999999"/>
                </a:solidFill>
                <a:latin typeface="Liberation Mono"/>
              </a:rPr>
              <a:t>(</a:t>
            </a:r>
            <a:r>
              <a:rPr lang="en-US" dirty="0">
                <a:solidFill>
                  <a:srgbClr val="000000"/>
                </a:solidFill>
                <a:latin typeface="Liberation Mono"/>
              </a:rPr>
              <a:t>sum_column1</a:t>
            </a:r>
            <a:r>
              <a:rPr lang="en-US" dirty="0">
                <a:solidFill>
                  <a:srgbClr val="999999"/>
                </a:solidFill>
                <a:latin typeface="Liberation Mono"/>
              </a:rPr>
              <a:t>)</a:t>
            </a:r>
            <a:r>
              <a:rPr lang="en-US" dirty="0">
                <a:solidFill>
                  <a:srgbClr val="000000"/>
                </a:solidFill>
                <a:latin typeface="Liberation Mono"/>
              </a:rPr>
              <a:t>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dirty="0">
                <a:solidFill>
                  <a:srgbClr val="999999"/>
                </a:solidFill>
                <a:latin typeface="Liberation Mono"/>
              </a:rPr>
              <a:t>(</a:t>
            </a:r>
            <a:r>
              <a:rPr lang="en-US" dirty="0">
                <a:solidFill>
                  <a:srgbClr val="0077AA"/>
                </a:solidFill>
                <a:latin typeface="Liberation Mono"/>
              </a:rPr>
              <a:t>SELECT</a:t>
            </a:r>
            <a:r>
              <a:rPr lang="en-US" dirty="0">
                <a:solidFill>
                  <a:srgbClr val="000000"/>
                </a:solidFill>
                <a:latin typeface="Liberation Mono"/>
              </a:rPr>
              <a:t> </a:t>
            </a:r>
            <a:r>
              <a:rPr lang="en-US" dirty="0">
                <a:solidFill>
                  <a:srgbClr val="DD4A68"/>
                </a:solidFill>
                <a:latin typeface="Liberation Mono"/>
              </a:rPr>
              <a:t>SUM</a:t>
            </a:r>
            <a:r>
              <a:rPr lang="en-US" dirty="0">
                <a:solidFill>
                  <a:srgbClr val="999999"/>
                </a:solidFill>
                <a:latin typeface="Liberation Mono"/>
              </a:rPr>
              <a:t>(</a:t>
            </a:r>
            <a:r>
              <a:rPr lang="en-US" dirty="0">
                <a:solidFill>
                  <a:srgbClr val="000000"/>
                </a:solidFill>
                <a:latin typeface="Liberation Mono"/>
              </a:rPr>
              <a:t>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sum_column1 </a:t>
            </a:r>
          </a:p>
          <a:p>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t1 </a:t>
            </a:r>
            <a:r>
              <a:rPr lang="en-US" dirty="0">
                <a:solidFill>
                  <a:srgbClr val="0077AA"/>
                </a:solidFill>
                <a:latin typeface="Liberation Mono"/>
              </a:rPr>
              <a:t>GROUP</a:t>
            </a:r>
            <a:r>
              <a:rPr lang="en-US" dirty="0">
                <a:solidFill>
                  <a:srgbClr val="000000"/>
                </a:solidFill>
                <a:latin typeface="Liberation Mono"/>
              </a:rPr>
              <a:t> </a:t>
            </a:r>
            <a:r>
              <a:rPr lang="en-US" dirty="0">
                <a:solidFill>
                  <a:srgbClr val="0077AA"/>
                </a:solidFill>
                <a:latin typeface="Liberation Mono"/>
              </a:rPr>
              <a:t>BY</a:t>
            </a:r>
            <a:r>
              <a:rPr lang="en-US" dirty="0">
                <a:solidFill>
                  <a:srgbClr val="000000"/>
                </a:solidFill>
                <a:latin typeface="Liberation Mono"/>
              </a:rPr>
              <a:t> column1</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AS</a:t>
            </a:r>
            <a:r>
              <a:rPr lang="en-US" dirty="0">
                <a:solidFill>
                  <a:srgbClr val="000000"/>
                </a:solidFill>
                <a:latin typeface="Liberation Mono"/>
              </a:rPr>
              <a:t> t1</a:t>
            </a:r>
            <a:r>
              <a:rPr lang="en-US" dirty="0">
                <a:solidFill>
                  <a:srgbClr val="999999"/>
                </a:solidFill>
                <a:latin typeface="Liberation Mono"/>
              </a:rPr>
              <a:t>;</a:t>
            </a:r>
            <a:endParaRPr lang="en-IN" dirty="0"/>
          </a:p>
        </p:txBody>
      </p:sp>
    </p:spTree>
    <p:extLst>
      <p:ext uri="{BB962C8B-B14F-4D97-AF65-F5344CB8AC3E}">
        <p14:creationId xmlns:p14="http://schemas.microsoft.com/office/powerpoint/2010/main" xmlns="" val="400305442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37338165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2" name="Rectangle 1"/>
          <p:cNvSpPr/>
          <p:nvPr/>
        </p:nvSpPr>
        <p:spPr>
          <a:xfrm>
            <a:off x="317732" y="3934797"/>
            <a:ext cx="1139489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990055"/>
                </a:solidFill>
                <a:latin typeface="Liberation Mono"/>
              </a:rPr>
              <a:t>5</a:t>
            </a:r>
            <a:r>
              <a:rPr lang="en-IN" dirty="0">
                <a:latin typeface="Liberation Mono"/>
                <a:cs typeface="Arial" panose="020B0604020202020204" pitchFamily="34" charset="0"/>
              </a:rPr>
              <a:t> +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sal</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DD4A68"/>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p:txBody>
      </p:sp>
      <p:sp>
        <p:nvSpPr>
          <p:cNvPr id="7" name="Rectangle 6">
            <a:extLst>
              <a:ext uri="{FF2B5EF4-FFF2-40B4-BE49-F238E27FC236}">
                <a16:creationId xmlns:a16="http://schemas.microsoft.com/office/drawing/2014/main" xmlns="" id="{0166CC75-6263-46A2-911A-7AE05D220DD4}"/>
              </a:ext>
            </a:extLst>
          </p:cNvPr>
          <p:cNvSpPr/>
          <p:nvPr/>
        </p:nvSpPr>
        <p:spPr>
          <a:xfrm>
            <a:off x="317732" y="1920895"/>
            <a:ext cx="7849666" cy="1508105"/>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subquery can return </a:t>
            </a:r>
            <a:r>
              <a:rPr lang="en-IN" sz="2400" b="1" dirty="0">
                <a:solidFill>
                  <a:srgbClr val="0089A4"/>
                </a:solidFill>
                <a:latin typeface="Arial" panose="020B0604020202020204" pitchFamily="34" charset="0"/>
                <a:cs typeface="Arial" panose="020B0604020202020204" pitchFamily="34" charset="0"/>
              </a:rPr>
              <a:t>at most one value</a:t>
            </a:r>
            <a:r>
              <a:rPr lang="en-IN"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value can be the result of an arithmetic expression or a function. </a:t>
            </a:r>
          </a:p>
        </p:txBody>
      </p:sp>
      <p:sp>
        <p:nvSpPr>
          <p:cNvPr id="8" name="Rectangle 7">
            <a:extLst>
              <a:ext uri="{FF2B5EF4-FFF2-40B4-BE49-F238E27FC236}">
                <a16:creationId xmlns:a16="http://schemas.microsoft.com/office/drawing/2014/main" xmlns="" id="{E14A5855-9611-42D8-99DE-DF3577FD0B46}"/>
              </a:ext>
            </a:extLst>
          </p:cNvPr>
          <p:cNvSpPr/>
          <p:nvPr/>
        </p:nvSpPr>
        <p:spPr>
          <a:xfrm>
            <a:off x="258671" y="4943490"/>
            <a:ext cx="11665296" cy="861774"/>
          </a:xfrm>
          <a:prstGeom prst="rect">
            <a:avLst/>
          </a:prstGeom>
        </p:spPr>
        <p:txBody>
          <a:bodyPr wrap="square">
            <a:spAutoFit/>
          </a:bodyPr>
          <a:lstStyle/>
          <a:p>
            <a:r>
              <a:rPr lang="en-IN" sz="2200" dirty="0">
                <a:solidFill>
                  <a:srgbClr val="FF0000"/>
                </a:solidFill>
                <a:latin typeface="Arial" panose="020B0604020202020204" pitchFamily="34" charset="0"/>
                <a:ea typeface="Times New Roman" panose="02020603050405020304" pitchFamily="18" charset="0"/>
                <a:cs typeface="Arial" panose="020B0604020202020204" pitchFamily="34" charset="0"/>
              </a:rPr>
              <a:t>Following statements will raise an error.</a:t>
            </a:r>
          </a:p>
          <a:p>
            <a:endParaRPr lang="en-IN" sz="800"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chemeClr val="tx1">
                    <a:lumMod val="85000"/>
                    <a:lumOff val="15000"/>
                  </a:schemeClr>
                </a:solidFill>
                <a:latin typeface="Liberation Mono"/>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emp</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FROM</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rPr>
              <a:t>WHERE</a:t>
            </a:r>
            <a:r>
              <a:rPr lang="en-IN" dirty="0">
                <a:solidFill>
                  <a:srgbClr val="FF0000"/>
                </a:solidFill>
                <a:latin typeface="Liberation Mono"/>
                <a:cs typeface="Arial" panose="020B0604020202020204" pitchFamily="34" charset="0"/>
              </a:rPr>
              <a:t> </a:t>
            </a:r>
            <a:r>
              <a:rPr lang="en-IN" dirty="0">
                <a:solidFill>
                  <a:srgbClr val="000000"/>
                </a:solidFill>
                <a:latin typeface="Liberation Mono"/>
              </a:rPr>
              <a:t>deptno </a:t>
            </a:r>
            <a:r>
              <a:rPr lang="en-US" dirty="0">
                <a:solidFill>
                  <a:schemeClr val="accent5">
                    <a:lumMod val="75000"/>
                  </a:schemeClr>
                </a:solidFill>
                <a:latin typeface="Liberation Mono"/>
                <a:cs typeface="Arial" panose="020B0604020202020204" pitchFamily="34" charset="0"/>
              </a:rPr>
              <a:t>IN</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solidFill>
                  <a:srgbClr val="000000"/>
                </a:solidFill>
                <a:latin typeface="Liberation Mono"/>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solidFill>
                  <a:srgbClr val="000000"/>
                </a:solidFill>
                <a:latin typeface="Liberation Mono"/>
              </a:rPr>
              <a:t>;</a:t>
            </a:r>
          </a:p>
        </p:txBody>
      </p:sp>
      <p:sp>
        <p:nvSpPr>
          <p:cNvPr id="9" name="Rectangle 8">
            <a:extLst>
              <a:ext uri="{FF2B5EF4-FFF2-40B4-BE49-F238E27FC236}">
                <a16:creationId xmlns:a16="http://schemas.microsoft.com/office/drawing/2014/main" xmlns="" id="{36D69778-A9FA-4486-A345-76E4A26855D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075FB479-82DE-48C8-BE21-4694A8DD9FA2}"/>
              </a:ext>
            </a:extLst>
          </p:cNvPr>
          <p:cNvSpPr/>
          <p:nvPr/>
        </p:nvSpPr>
        <p:spPr>
          <a:xfrm>
            <a:off x="317732" y="1313607"/>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3" name="Rectangle 2">
            <a:extLst>
              <a:ext uri="{FF2B5EF4-FFF2-40B4-BE49-F238E27FC236}">
                <a16:creationId xmlns:a16="http://schemas.microsoft.com/office/drawing/2014/main" xmlns="" id="{7FCA9A62-668D-4887-916E-D9E699A2848F}"/>
              </a:ext>
            </a:extLst>
          </p:cNvPr>
          <p:cNvSpPr/>
          <p:nvPr/>
        </p:nvSpPr>
        <p:spPr>
          <a:xfrm>
            <a:off x="4439816" y="545485"/>
            <a:ext cx="6370655" cy="400110"/>
          </a:xfrm>
          <a:prstGeom prst="rect">
            <a:avLst/>
          </a:prstGeom>
        </p:spPr>
        <p:txBody>
          <a:bodyPr wrap="none">
            <a:spAutoFit/>
          </a:bodyPr>
          <a:lstStyle/>
          <a:p>
            <a:pPr>
              <a:defRPr/>
            </a:pPr>
            <a:r>
              <a:rPr lang="en-IN" sz="2000" dirty="0">
                <a:solidFill>
                  <a:schemeClr val="bg2">
                    <a:lumMod val="25000"/>
                  </a:schemeClr>
                </a:solidFill>
                <a:latin typeface="Arial" panose="020B0604020202020204" pitchFamily="34" charset="0"/>
                <a:cs typeface="Arial" panose="020B0604020202020204" pitchFamily="34" charset="0"/>
              </a:rPr>
              <a:t>Comparison Operators like : =, !=/&lt;&gt;, &gt;, &gt;=, &lt;, &lt;= ,&lt;=&gt;</a:t>
            </a:r>
          </a:p>
        </p:txBody>
      </p:sp>
    </p:spTree>
    <p:extLst>
      <p:ext uri="{BB962C8B-B14F-4D97-AF65-F5344CB8AC3E}">
        <p14:creationId xmlns:p14="http://schemas.microsoft.com/office/powerpoint/2010/main" xmlns="" val="427656794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comparisons using subqueries</a:t>
            </a:r>
          </a:p>
        </p:txBody>
      </p:sp>
      <p:sp>
        <p:nvSpPr>
          <p:cNvPr id="3" name="Rectangle 2"/>
          <p:cNvSpPr/>
          <p:nvPr/>
        </p:nvSpPr>
        <p:spPr>
          <a:xfrm>
            <a:off x="407368" y="2895601"/>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a.actorid, a.name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 actor_movie</a:t>
            </a:r>
            <a:r>
              <a:rPr lang="en-US" dirty="0">
                <a:solidFill>
                  <a:srgbClr val="FE1212"/>
                </a:solidFill>
                <a:latin typeface="Liberation Mono"/>
                <a:cs typeface="Arial" panose="020B0604020202020204" pitchFamily="34" charset="0"/>
              </a:rPr>
              <a:t> </a:t>
            </a:r>
            <a:r>
              <a:rPr lang="en-US" dirty="0">
                <a:latin typeface="Liberation Mono"/>
                <a:cs typeface="Arial" panose="020B0604020202020204" pitchFamily="34" charset="0"/>
              </a:rPr>
              <a:t>am</a:t>
            </a:r>
            <a:r>
              <a:rPr lang="en-US" dirty="0">
                <a:solidFill>
                  <a:srgbClr val="FE12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WHERE</a:t>
            </a:r>
            <a:r>
              <a:rPr lang="en-US" dirty="0">
                <a:latin typeface="Liberation Mono"/>
                <a:cs typeface="Arial" panose="020B0604020202020204" pitchFamily="34" charset="0"/>
              </a:rPr>
              <a:t> a.actorid = am.actorid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am.actorid </a:t>
            </a:r>
            <a:r>
              <a:rPr lang="en-US" dirty="0">
                <a:solidFill>
                  <a:srgbClr val="0077AA"/>
                </a:solidFill>
                <a:latin typeface="Liberation Mono"/>
                <a:ea typeface="Times New Roman" panose="02020603050405020304" pitchFamily="18" charset="0"/>
              </a:rPr>
              <a:t>HAVING</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MAX</a:t>
            </a:r>
            <a:r>
              <a:rPr lang="en-US" dirty="0">
                <a:latin typeface="Liberation Mono"/>
                <a:cs typeface="Arial" panose="020B0604020202020204"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DD4A68"/>
                </a:solidFill>
                <a:latin typeface="Liberation Mono"/>
              </a:rPr>
              <a:t>COUNT</a:t>
            </a:r>
            <a:r>
              <a:rPr lang="en-US" dirty="0">
                <a:latin typeface="Liberation Mono"/>
                <a:cs typeface="Arial" panose="020B0604020202020204" pitchFamily="34" charset="0"/>
              </a:rPr>
              <a:t>(</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"R1"</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actor_movie </a:t>
            </a:r>
            <a:r>
              <a:rPr lang="en-US" dirty="0">
                <a:solidFill>
                  <a:srgbClr val="0077AA"/>
                </a:solidFill>
                <a:latin typeface="Liberation Mono"/>
                <a:ea typeface="Times New Roman" panose="02020603050405020304" pitchFamily="18" charset="0"/>
              </a:rPr>
              <a:t>GROUP</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actorid) M);</a:t>
            </a:r>
          </a:p>
        </p:txBody>
      </p:sp>
      <p:pic>
        <p:nvPicPr>
          <p:cNvPr id="7" name="Picture 6"/>
          <p:cNvPicPr>
            <a:picLocks noChangeAspect="1"/>
          </p:cNvPicPr>
          <p:nvPr/>
        </p:nvPicPr>
        <p:blipFill>
          <a:blip r:embed="rId2" cstate="print"/>
          <a:stretch>
            <a:fillRect/>
          </a:stretch>
        </p:blipFill>
        <p:spPr>
          <a:xfrm>
            <a:off x="407368" y="4218229"/>
            <a:ext cx="3785733" cy="1659531"/>
          </a:xfrm>
          <a:prstGeom prst="rect">
            <a:avLst/>
          </a:prstGeom>
        </p:spPr>
      </p:pic>
      <p:grpSp>
        <p:nvGrpSpPr>
          <p:cNvPr id="16" name="Group 15"/>
          <p:cNvGrpSpPr/>
          <p:nvPr/>
        </p:nvGrpSpPr>
        <p:grpSpPr>
          <a:xfrm>
            <a:off x="6934200" y="675937"/>
            <a:ext cx="1676400" cy="990600"/>
            <a:chOff x="3009900" y="835223"/>
            <a:chExt cx="1676400" cy="990600"/>
          </a:xfrm>
        </p:grpSpPr>
        <p:sp>
          <p:nvSpPr>
            <p:cNvPr id="10" name="Oval 9"/>
            <p:cNvSpPr/>
            <p:nvPr/>
          </p:nvSpPr>
          <p:spPr>
            <a:xfrm>
              <a:off x="30099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6462" y="1097730"/>
              <a:ext cx="723275"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Actor</a:t>
              </a:r>
              <a:endParaRPr lang="en-US" dirty="0"/>
            </a:p>
          </p:txBody>
        </p:sp>
      </p:grpSp>
      <p:grpSp>
        <p:nvGrpSpPr>
          <p:cNvPr id="15" name="Group 14"/>
          <p:cNvGrpSpPr/>
          <p:nvPr/>
        </p:nvGrpSpPr>
        <p:grpSpPr>
          <a:xfrm>
            <a:off x="8839200" y="675937"/>
            <a:ext cx="1676400" cy="990600"/>
            <a:chOff x="381000" y="835223"/>
            <a:chExt cx="1676400" cy="990600"/>
          </a:xfrm>
        </p:grpSpPr>
        <p:sp>
          <p:nvSpPr>
            <p:cNvPr id="9" name="Oval 8"/>
            <p:cNvSpPr/>
            <p:nvPr/>
          </p:nvSpPr>
          <p:spPr>
            <a:xfrm>
              <a:off x="381000" y="835223"/>
              <a:ext cx="16764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090" y="1097730"/>
              <a:ext cx="800219"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a:t>
              </a:r>
              <a:endParaRPr lang="en-US" dirty="0"/>
            </a:p>
          </p:txBody>
        </p:sp>
      </p:grpSp>
      <p:grpSp>
        <p:nvGrpSpPr>
          <p:cNvPr id="17" name="Group 16"/>
          <p:cNvGrpSpPr/>
          <p:nvPr/>
        </p:nvGrpSpPr>
        <p:grpSpPr>
          <a:xfrm>
            <a:off x="7791202" y="1716860"/>
            <a:ext cx="1828800" cy="990600"/>
            <a:chOff x="5638800" y="835223"/>
            <a:chExt cx="1828800" cy="990600"/>
          </a:xfrm>
        </p:grpSpPr>
        <p:sp>
          <p:nvSpPr>
            <p:cNvPr id="11" name="Oval 10"/>
            <p:cNvSpPr/>
            <p:nvPr/>
          </p:nvSpPr>
          <p:spPr>
            <a:xfrm>
              <a:off x="5638800" y="835223"/>
              <a:ext cx="1828800" cy="990600"/>
            </a:xfrm>
            <a:prstGeom prst="ellipse">
              <a:avLst/>
            </a:prstGeom>
            <a:no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1097730"/>
              <a:ext cx="1531188" cy="369332"/>
            </a:xfrm>
            <a:prstGeom prst="rect">
              <a:avLst/>
            </a:prstGeom>
          </p:spPr>
          <p:txBody>
            <a:bodyPr wrap="none">
              <a:spAutoFit/>
            </a:bodyPr>
            <a:lstStyle/>
            <a:p>
              <a:r>
                <a:rPr lang="en-US" dirty="0">
                  <a:solidFill>
                    <a:srgbClr val="FE1212"/>
                  </a:solidFill>
                  <a:latin typeface="Arial" panose="020B0604020202020204" pitchFamily="34" charset="0"/>
                  <a:cs typeface="Arial" panose="020B0604020202020204" pitchFamily="34" charset="0"/>
                </a:rPr>
                <a:t>Movie _Actor</a:t>
              </a:r>
              <a:endParaRPr lang="en-US" dirty="0"/>
            </a:p>
          </p:txBody>
        </p:sp>
      </p:grpSp>
      <p:sp>
        <p:nvSpPr>
          <p:cNvPr id="19" name="TextBox 18"/>
          <p:cNvSpPr txBox="1"/>
          <p:nvPr/>
        </p:nvSpPr>
        <p:spPr>
          <a:xfrm>
            <a:off x="1566804" y="732656"/>
            <a:ext cx="4562410" cy="877163"/>
          </a:xfrm>
          <a:prstGeom prst="rect">
            <a:avLst/>
          </a:prstGeom>
          <a:noFill/>
        </p:spPr>
        <p:txBody>
          <a:bodyPr wrap="square" rtlCol="0">
            <a:spAutoFit/>
          </a:bodyPr>
          <a:lstStyle/>
          <a:p>
            <a:r>
              <a:rPr lang="en-US" sz="1700" dirty="0"/>
              <a:t>movie           : (movieid, name, release_date)</a:t>
            </a:r>
          </a:p>
          <a:p>
            <a:r>
              <a:rPr lang="en-US" sz="1700" dirty="0"/>
              <a:t>actor            : (actorid, name)</a:t>
            </a:r>
          </a:p>
          <a:p>
            <a:r>
              <a:rPr lang="en-US" sz="1700" dirty="0"/>
              <a:t>actor_movie : (actorid, movieid)</a:t>
            </a:r>
          </a:p>
        </p:txBody>
      </p:sp>
    </p:spTree>
    <p:extLst>
      <p:ext uri="{BB962C8B-B14F-4D97-AF65-F5344CB8AC3E}">
        <p14:creationId xmlns:p14="http://schemas.microsoft.com/office/powerpoint/2010/main" xmlns="" val="351276232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some</a:t>
            </a:r>
          </a:p>
        </p:txBody>
      </p:sp>
      <p:sp>
        <p:nvSpPr>
          <p:cNvPr id="3" name="Rectangle 2"/>
          <p:cNvSpPr/>
          <p:nvPr/>
        </p:nvSpPr>
        <p:spPr>
          <a:xfrm>
            <a:off x="1689100" y="147936"/>
            <a:ext cx="8826500" cy="132343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When used with a subquery, the word IN is an alias for =ANY</a:t>
            </a:r>
          </a:p>
          <a:p>
            <a:endParaRPr lang="en-IN" sz="400" dirty="0">
              <a:solidFill>
                <a:schemeClr val="accent5">
                  <a:lumMod val="75000"/>
                </a:schemeClr>
              </a:solidFill>
            </a:endParaRPr>
          </a:p>
          <a:p>
            <a:pPr marL="342900" indent="-342900">
              <a:buFont typeface="Arial" panose="020B0604020202020204" pitchFamily="34" charset="0"/>
              <a:buChar char="•"/>
            </a:pPr>
            <a:r>
              <a:rPr lang="en-IN" sz="2200" dirty="0">
                <a:solidFill>
                  <a:schemeClr val="accent5">
                    <a:lumMod val="75000"/>
                  </a:schemeClr>
                </a:solidFill>
              </a:rPr>
              <a:t>NOT IN is not an alias for &lt;&gt;ANY, but for &lt;&gt;ALL</a:t>
            </a:r>
          </a:p>
        </p:txBody>
      </p:sp>
    </p:spTree>
    <p:extLst>
      <p:ext uri="{BB962C8B-B14F-4D97-AF65-F5344CB8AC3E}">
        <p14:creationId xmlns:p14="http://schemas.microsoft.com/office/powerpoint/2010/main" xmlns="" val="63361463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3" name="Rectangle 2"/>
          <p:cNvSpPr/>
          <p:nvPr/>
        </p:nvSpPr>
        <p:spPr>
          <a:xfrm>
            <a:off x="335361" y="728008"/>
            <a:ext cx="7284640" cy="1692771"/>
          </a:xfrm>
          <a:prstGeom prst="rect">
            <a:avLst/>
          </a:prstGeom>
        </p:spPr>
        <p:txBody>
          <a:bodyPr wrap="square">
            <a:spAutoFit/>
          </a:bodyPr>
          <a:lstStyle/>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r>
              <a:rPr lang="en-IN" sz="2000" dirty="0">
                <a:solidFill>
                  <a:srgbClr val="000000"/>
                </a:solidFill>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IN" sz="8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solidFill>
                  <a:srgbClr val="000000"/>
                </a:solidFill>
                <a:latin typeface="Arial" panose="020B0604020202020204" pitchFamily="34" charset="0"/>
                <a:cs typeface="Arial" panose="020B0604020202020204" pitchFamily="34" charset="0"/>
              </a:rPr>
              <a:t>operand</a:t>
            </a:r>
            <a:r>
              <a:rPr lang="en-IN" sz="2000" dirty="0">
                <a:solidFill>
                  <a:srgbClr val="000000"/>
                </a:solidFill>
                <a:latin typeface="Arial" panose="020B0604020202020204" pitchFamily="34" charset="0"/>
                <a:cs typeface="Arial" panose="020B0604020202020204" pitchFamily="34" charset="0"/>
              </a:rPr>
              <a:t> </a:t>
            </a:r>
            <a:r>
              <a:rPr lang="en-IN" sz="2000" i="1" dirty="0">
                <a:solidFill>
                  <a:srgbClr val="000000"/>
                </a:solidFill>
                <a:latin typeface="Arial" panose="020B0604020202020204" pitchFamily="34" charset="0"/>
                <a:cs typeface="Arial" panose="020B0604020202020204" pitchFamily="34" charset="0"/>
              </a:rPr>
              <a:t>comparison_operator</a:t>
            </a:r>
            <a:r>
              <a:rPr lang="en-IN" sz="2000" dirty="0">
                <a:solidFill>
                  <a:srgbClr val="000000"/>
                </a:solidFill>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SOME</a:t>
            </a:r>
            <a:r>
              <a:rPr lang="en-IN" sz="2000" dirty="0">
                <a:solidFill>
                  <a:srgbClr val="000000"/>
                </a:solidFill>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solidFill>
                <a:srgbClr val="0077A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000" i="1" dirty="0">
                <a:latin typeface="Arial" panose="020B0604020202020204" pitchFamily="34" charset="0"/>
                <a:cs typeface="Arial" panose="020B0604020202020204" pitchFamily="34" charset="0"/>
              </a:rPr>
              <a:t>operand</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comparison_operator</a:t>
            </a:r>
            <a:r>
              <a:rPr lang="en-IN" sz="2000" dirty="0">
                <a:latin typeface="Arial" panose="020B0604020202020204" pitchFamily="34" charset="0"/>
                <a:cs typeface="Arial" panose="020B0604020202020204" pitchFamily="34" charset="0"/>
              </a:rPr>
              <a:t> </a:t>
            </a:r>
            <a:r>
              <a:rPr lang="en-IN" sz="2000" dirty="0">
                <a:solidFill>
                  <a:schemeClr val="accent5">
                    <a:lumMod val="75000"/>
                  </a:schemeClr>
                </a:solidFill>
                <a:latin typeface="Arial" panose="020B0604020202020204" pitchFamily="34" charset="0"/>
                <a:cs typeface="Arial" panose="020B0604020202020204" pitchFamily="34" charset="0"/>
              </a:rPr>
              <a:t>ALL</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cs typeface="Arial" panose="020B0604020202020204" pitchFamily="34" charset="0"/>
              </a:rPr>
              <a:t>(</a:t>
            </a:r>
            <a:r>
              <a:rPr lang="en-IN" sz="2000" i="1" dirty="0">
                <a:solidFill>
                  <a:schemeClr val="tx2"/>
                </a:solidFill>
                <a:latin typeface="Arial" panose="020B0604020202020204" pitchFamily="34" charset="0"/>
                <a:cs typeface="Arial" panose="020B0604020202020204" pitchFamily="34" charset="0"/>
              </a:rPr>
              <a:t>subquery</a:t>
            </a:r>
            <a:r>
              <a:rPr lang="en-IN" sz="2000" dirty="0">
                <a:solidFill>
                  <a:srgbClr val="0077AA"/>
                </a:solidFill>
                <a:latin typeface="Arial" panose="020B0604020202020204" pitchFamily="34" charset="0"/>
                <a:cs typeface="Arial" panose="020B0604020202020204" pitchFamily="34" charset="0"/>
              </a:rPr>
              <a:t>)</a:t>
            </a:r>
          </a:p>
        </p:txBody>
      </p:sp>
      <p:sp>
        <p:nvSpPr>
          <p:cNvPr id="10" name="Rectangle 9"/>
          <p:cNvSpPr/>
          <p:nvPr/>
        </p:nvSpPr>
        <p:spPr>
          <a:xfrm>
            <a:off x="7620001" y="757696"/>
            <a:ext cx="4380655" cy="400110"/>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5" name="Rectangle 4"/>
          <p:cNvSpPr/>
          <p:nvPr/>
        </p:nvSpPr>
        <p:spPr>
          <a:xfrm>
            <a:off x="263353" y="5204921"/>
            <a:ext cx="10657183"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IN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a:t>
            </a:r>
            <a:r>
              <a:rPr lang="en-IN" dirty="0">
                <a:solidFill>
                  <a:srgbClr val="990055"/>
                </a:solidFill>
                <a:latin typeface="Liberation Mono"/>
              </a:rPr>
              <a:t>5</a:t>
            </a:r>
            <a:r>
              <a:rPr lang="en-IN" dirty="0">
                <a:latin typeface="Liberation Mono"/>
                <a:cs typeface="Arial" panose="020B0604020202020204" pitchFamily="34" charset="0"/>
              </a:rPr>
              <a:t>, </a:t>
            </a:r>
            <a:r>
              <a:rPr lang="en-IN" dirty="0">
                <a:solidFill>
                  <a:srgbClr val="990055"/>
                </a:solidFill>
                <a:latin typeface="Liberation Mono"/>
              </a:rPr>
              <a:t>10</a:t>
            </a:r>
            <a:r>
              <a:rPr lang="en-IN" dirty="0">
                <a:latin typeface="Liberation Mono"/>
                <a:cs typeface="Arial" panose="020B0604020202020204" pitchFamily="34" charset="0"/>
              </a:rPr>
              <a: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job </a:t>
            </a:r>
            <a:r>
              <a:rPr lang="en-US" dirty="0">
                <a:solidFill>
                  <a:schemeClr val="accent5">
                    <a:lumMod val="75000"/>
                  </a:schemeClr>
                </a:solidFill>
                <a:latin typeface="Liberation Mono"/>
                <a:cs typeface="Arial" panose="020B0604020202020204" pitchFamily="34" charset="0"/>
              </a:rPr>
              <a:t>=ANY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job </a:t>
            </a:r>
            <a:r>
              <a:rPr lang="en-US" dirty="0">
                <a:solidFill>
                  <a:srgbClr val="0077AA"/>
                </a:solidFill>
                <a:latin typeface="Liberation Mono"/>
              </a:rPr>
              <a:t>FROM</a:t>
            </a:r>
            <a:r>
              <a:rPr lang="en-US" dirty="0">
                <a:latin typeface="Liberation Mono"/>
                <a:cs typeface="Arial" panose="020B0604020202020204" pitchFamily="34" charset="0"/>
              </a:rPr>
              <a:t> emp </a:t>
            </a:r>
            <a:r>
              <a:rPr lang="en-US" dirty="0">
                <a:solidFill>
                  <a:srgbClr val="0077AA"/>
                </a:solidFill>
                <a:latin typeface="Liberation Mono"/>
              </a:rPr>
              <a:t>WHERE</a:t>
            </a:r>
            <a:r>
              <a:rPr lang="en-US" dirty="0">
                <a:latin typeface="Liberation Mono"/>
                <a:cs typeface="Arial" panose="020B0604020202020204" pitchFamily="34" charset="0"/>
              </a:rPr>
              <a:t> deptno </a:t>
            </a:r>
            <a:r>
              <a:rPr lang="en-US" dirty="0">
                <a:solidFill>
                  <a:schemeClr val="accent5">
                    <a:lumMod val="75000"/>
                  </a:schemeClr>
                </a:solidFill>
                <a:latin typeface="Liberation Mono"/>
                <a:cs typeface="Arial" panose="020B0604020202020204" pitchFamily="34" charset="0"/>
              </a:rPr>
              <a:t>IN</a:t>
            </a:r>
            <a:r>
              <a:rPr lang="en-US" dirty="0">
                <a:solidFill>
                  <a:schemeClr val="bg1">
                    <a:lumMod val="65000"/>
                  </a:schemeClr>
                </a:solidFill>
                <a:latin typeface="Liberation Mono"/>
                <a:cs typeface="Arial" panose="020B0604020202020204" pitchFamily="34" charset="0"/>
              </a:rPr>
              <a:t>(</a:t>
            </a:r>
            <a:r>
              <a:rPr lang="en-US" dirty="0">
                <a:solidFill>
                  <a:srgbClr val="990055"/>
                </a:solidFill>
                <a:latin typeface="Liberation Mono"/>
              </a:rPr>
              <a:t>10</a:t>
            </a:r>
            <a:r>
              <a:rPr lang="en-US" dirty="0">
                <a:latin typeface="Liberation Mono"/>
                <a:cs typeface="Arial" panose="020B0604020202020204" pitchFamily="34" charset="0"/>
              </a:rPr>
              <a:t>, </a:t>
            </a:r>
            <a:r>
              <a:rPr lang="en-US" dirty="0">
                <a:solidFill>
                  <a:srgbClr val="990055"/>
                </a:solidFill>
                <a:latin typeface="Liberation Mono"/>
              </a:rPr>
              <a:t>20</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deptno </a:t>
            </a:r>
            <a:r>
              <a:rPr lang="en-IN" dirty="0">
                <a:solidFill>
                  <a:schemeClr val="accent5">
                    <a:lumMod val="75000"/>
                  </a:schemeClr>
                </a:solidFill>
                <a:latin typeface="Liberation Mono"/>
                <a:cs typeface="Arial" panose="020B0604020202020204" pitchFamily="34" charset="0"/>
              </a:rPr>
              <a: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10</a:t>
            </a:r>
            <a:r>
              <a:rPr lang="en-IN" dirty="0">
                <a:latin typeface="Liberation Mono"/>
                <a:cs typeface="Arial" panose="020B0604020202020204" pitchFamily="34" charset="0"/>
              </a:rPr>
              <a:t>, </a:t>
            </a:r>
            <a:r>
              <a:rPr lang="en-IN" dirty="0">
                <a:solidFill>
                  <a:srgbClr val="990055"/>
                </a:solidFill>
                <a:latin typeface="Liberation Mono"/>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//error</a:t>
            </a:r>
          </a:p>
        </p:txBody>
      </p:sp>
      <p:cxnSp>
        <p:nvCxnSpPr>
          <p:cNvPr id="8" name="Elbow Connector 7"/>
          <p:cNvCxnSpPr/>
          <p:nvPr/>
        </p:nvCxnSpPr>
        <p:spPr>
          <a:xfrm rot="10800000" flipV="1">
            <a:off x="10693378" y="5188830"/>
            <a:ext cx="864000"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898CBCB0-010D-4B64-9354-E7CC9252300B}"/>
              </a:ext>
            </a:extLst>
          </p:cNvPr>
          <p:cNvSpPr/>
          <p:nvPr/>
        </p:nvSpPr>
        <p:spPr>
          <a:xfrm>
            <a:off x="263353" y="2708920"/>
            <a:ext cx="11593289" cy="2308324"/>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keyword, which must follow a comparison operator, means return TRUE if the comparison is TRUE for ANY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word </a:t>
            </a:r>
            <a:r>
              <a:rPr lang="en-IN" b="1" dirty="0">
                <a:latin typeface="Arial" panose="020B0604020202020204" pitchFamily="34" charset="0"/>
                <a:cs typeface="Arial" panose="020B0604020202020204" pitchFamily="34" charset="0"/>
              </a:rPr>
              <a:t>ALL</a:t>
            </a:r>
            <a:r>
              <a:rPr lang="en-IN" dirty="0">
                <a:latin typeface="Arial" panose="020B0604020202020204" pitchFamily="34" charset="0"/>
                <a:cs typeface="Arial" panose="020B0604020202020204" pitchFamily="34" charset="0"/>
              </a:rPr>
              <a:t>, which must follow a comparison operator, means return TRUE if the comparison is TRUE for ALL of the values in the column that the subquery returns.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and </a:t>
            </a:r>
            <a:r>
              <a:rPr lang="en-IN" b="1" dirty="0">
                <a:latin typeface="Arial" panose="020B0604020202020204" pitchFamily="34" charset="0"/>
                <a:cs typeface="Arial" panose="020B0604020202020204" pitchFamily="34" charset="0"/>
              </a:rPr>
              <a:t>=ANY</a:t>
            </a:r>
            <a:r>
              <a:rPr lang="en-IN" dirty="0">
                <a:latin typeface="Arial" panose="020B0604020202020204" pitchFamily="34" charset="0"/>
                <a:cs typeface="Arial" panose="020B0604020202020204" pitchFamily="34" charset="0"/>
              </a:rPr>
              <a:t> are </a:t>
            </a:r>
            <a:r>
              <a:rPr lang="en-IN" b="1" i="1" dirty="0">
                <a:solidFill>
                  <a:srgbClr val="FF0000"/>
                </a:solidFill>
                <a:latin typeface="Arial" panose="020B0604020202020204" pitchFamily="34" charset="0"/>
                <a:cs typeface="Arial" panose="020B0604020202020204" pitchFamily="34" charset="0"/>
              </a:rPr>
              <a:t>not synonyms</a:t>
            </a:r>
            <a:r>
              <a:rPr lang="en-IN" dirty="0">
                <a:latin typeface="Arial" panose="020B0604020202020204" pitchFamily="34" charset="0"/>
                <a:cs typeface="Arial" panose="020B0604020202020204" pitchFamily="34" charset="0"/>
              </a:rPr>
              <a:t> when used with an expression list. </a:t>
            </a:r>
            <a:r>
              <a:rPr lang="en-IN" b="1" dirty="0">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can take an expression list, but </a:t>
            </a:r>
            <a:r>
              <a:rPr lang="en-IN" b="1" dirty="0">
                <a:latin typeface="Arial" panose="020B0604020202020204" pitchFamily="34" charset="0"/>
                <a:cs typeface="Arial" panose="020B0604020202020204" pitchFamily="34" charset="0"/>
              </a:rPr>
              <a:t>= ANY </a:t>
            </a:r>
            <a:r>
              <a:rPr lang="en-IN" dirty="0">
                <a:latin typeface="Arial" panose="020B0604020202020204" pitchFamily="34" charset="0"/>
                <a:cs typeface="Arial" panose="020B0604020202020204" pitchFamily="34" charset="0"/>
              </a:rPr>
              <a:t>cannot.</a:t>
            </a:r>
          </a:p>
        </p:txBody>
      </p:sp>
    </p:spTree>
    <p:extLst>
      <p:ext uri="{BB962C8B-B14F-4D97-AF65-F5344CB8AC3E}">
        <p14:creationId xmlns:p14="http://schemas.microsoft.com/office/powerpoint/2010/main" xmlns="" val="76516013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F5F4956E-42A8-4FFA-92C2-685D8CD529E3}"/>
              </a:ext>
            </a:extLst>
          </p:cNvPr>
          <p:cNvSpPr/>
          <p:nvPr/>
        </p:nvSpPr>
        <p:spPr>
          <a:xfrm>
            <a:off x="190550" y="54868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744BD501-6B07-4E27-B27E-2244E93338A2}"/>
              </a:ext>
            </a:extLst>
          </p:cNvPr>
          <p:cNvSpPr/>
          <p:nvPr/>
        </p:nvSpPr>
        <p:spPr>
          <a:xfrm>
            <a:off x="317732" y="1116747"/>
            <a:ext cx="11466900" cy="1015663"/>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IN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ANY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as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r>
              <a:rPr lang="en-US" sz="2000" b="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Alias</a:t>
            </a:r>
            <a:r>
              <a:rPr lang="en-US" sz="2000" b="1" i="1" dirty="0">
                <a:solidFill>
                  <a:schemeClr val="tx2"/>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p</a:t>
            </a:r>
            <a:r>
              <a:rPr lang="en-US" sz="2000" dirty="0">
                <a:solidFill>
                  <a:srgbClr val="0077AA"/>
                </a:solidFill>
                <a:latin typeface="Liberation Mono"/>
                <a:cs typeface="Arial" panose="020B0604020202020204" pitchFamily="34" charset="0"/>
              </a:rPr>
              <a:t> ALL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xmlns="" id="{A5C33303-311C-4BB3-B9E6-D387463EFAC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10" name="Rectangle 9">
            <a:extLst>
              <a:ext uri="{FF2B5EF4-FFF2-40B4-BE49-F238E27FC236}">
                <a16:creationId xmlns:a16="http://schemas.microsoft.com/office/drawing/2014/main" xmlns="" id="{F39FBB1B-41BB-42C7-B37A-5A9464C371E9}"/>
              </a:ext>
            </a:extLst>
          </p:cNvPr>
          <p:cNvSpPr/>
          <p:nvPr/>
        </p:nvSpPr>
        <p:spPr>
          <a:xfrm>
            <a:off x="263352" y="2725746"/>
            <a:ext cx="11593288" cy="1803699"/>
          </a:xfrm>
          <a:prstGeom prst="rect">
            <a:avLst/>
          </a:prstGeom>
        </p:spPr>
        <p:txBody>
          <a:bodyPr wrap="square">
            <a:spAutoFit/>
          </a:bodyPr>
          <a:lstStyle/>
          <a:p>
            <a:pPr marL="285750" indent="-285750">
              <a:lnSpc>
                <a:spcPct val="150000"/>
              </a:lnSpc>
              <a:buFont typeface="Arial" panose="020B0604020202020204" pitchFamily="34" charset="0"/>
              <a:buChar char="•"/>
            </a:pPr>
            <a:r>
              <a:rPr lang="en-IN" sz="1800" dirty="0">
                <a:solidFill>
                  <a:srgbClr val="FF0000"/>
                </a:solidFill>
                <a:latin typeface="Arial" panose="020B0604020202020204" pitchFamily="34" charset="0"/>
                <a:cs typeface="Arial" panose="020B0604020202020204" pitchFamily="34" charset="0"/>
              </a:rPr>
              <a:t>Remember:</a:t>
            </a:r>
          </a:p>
          <a:p>
            <a:pPr marL="285750" indent="-285750">
              <a:lnSpc>
                <a:spcPct val="150000"/>
              </a:lnSpc>
              <a:buFont typeface="Arial" panose="020B0604020202020204" pitchFamily="34" charset="0"/>
              <a:buChar char="•"/>
            </a:pPr>
            <a:endParaRPr lang="en-US" sz="400" dirty="0">
              <a:solidFill>
                <a:srgbClr val="0077AA"/>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dname </a:t>
            </a:r>
            <a:r>
              <a:rPr lang="en-IN" dirty="0">
                <a:solidFill>
                  <a:schemeClr val="accent5">
                    <a:lumMod val="75000"/>
                  </a:schemeClr>
                </a:solidFill>
                <a:latin typeface="Liberation Mono"/>
                <a:cs typeface="Arial" panose="020B0604020202020204" pitchFamily="34" charset="0"/>
              </a:rPr>
              <a:t>= </a:t>
            </a:r>
            <a:r>
              <a:rPr lang="en-IN" dirty="0">
                <a:solidFill>
                  <a:srgbClr val="669900"/>
                </a:solidFill>
                <a:latin typeface="Liberation Mono"/>
              </a:rPr>
              <a:t>'SALES'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 error</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347758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9433" y="758315"/>
            <a:ext cx="11617207" cy="2739211"/>
          </a:xfrm>
          <a:prstGeom prst="rect">
            <a:avLst/>
          </a:prstGeom>
        </p:spPr>
        <p:txBody>
          <a:bodyPr wrap="square">
            <a:spAutoFit/>
          </a:bodyPr>
          <a:lstStyle/>
          <a:p>
            <a:r>
              <a:rPr lang="en-US" sz="2200" dirty="0">
                <a:latin typeface="Arial" pitchFamily="34" charset="0"/>
                <a:cs typeface="Arial" pitchFamily="34" charset="0"/>
              </a:rPr>
              <a:t>Data is any facts that can be stored and that can be processed by a computer.</a:t>
            </a:r>
          </a:p>
          <a:p>
            <a:endParaRPr lang="en-US" sz="2200" dirty="0">
              <a:latin typeface="Arial" pitchFamily="34" charset="0"/>
              <a:cs typeface="Arial" pitchFamily="34" charset="0"/>
            </a:endParaRPr>
          </a:p>
          <a:p>
            <a:r>
              <a:rPr lang="en-US" sz="2400" dirty="0">
                <a:latin typeface="Arial" pitchFamily="34" charset="0"/>
                <a:cs typeface="Arial" pitchFamily="34" charset="0"/>
              </a:rPr>
              <a:t>Data can be in the form of </a:t>
            </a:r>
            <a:r>
              <a:rPr lang="en-US" sz="2800" dirty="0">
                <a:solidFill>
                  <a:schemeClr val="bg2">
                    <a:lumMod val="25000"/>
                  </a:schemeClr>
                </a:solidFill>
                <a:latin typeface="Arial" pitchFamily="34" charset="0"/>
                <a:cs typeface="Arial" pitchFamily="34" charset="0"/>
              </a:rPr>
              <a:t>Text</a:t>
            </a:r>
            <a:r>
              <a:rPr lang="en-US" sz="2800" dirty="0">
                <a:latin typeface="Arial" pitchFamily="34" charset="0"/>
                <a:cs typeface="Arial" pitchFamily="34" charset="0"/>
              </a:rPr>
              <a:t> or </a:t>
            </a:r>
            <a:r>
              <a:rPr lang="en-US" sz="2800" dirty="0">
                <a:solidFill>
                  <a:schemeClr val="bg2">
                    <a:lumMod val="25000"/>
                  </a:schemeClr>
                </a:solidFill>
                <a:latin typeface="Arial" pitchFamily="34" charset="0"/>
                <a:cs typeface="Arial" pitchFamily="34" charset="0"/>
              </a:rPr>
              <a:t>Multimedia</a:t>
            </a:r>
            <a:endParaRPr lang="en-US" sz="3200" dirty="0">
              <a:solidFill>
                <a:schemeClr val="bg2">
                  <a:lumMod val="25000"/>
                </a:schemeClr>
              </a:solidFill>
              <a:latin typeface="Arial" pitchFamily="34" charset="0"/>
              <a:cs typeface="Arial" pitchFamily="34" charset="0"/>
            </a:endParaRPr>
          </a:p>
          <a:p>
            <a:endParaRPr lang="en-US" sz="2200" dirty="0">
              <a:solidFill>
                <a:srgbClr val="FF0000"/>
              </a:solidFill>
              <a:latin typeface="Arial" panose="020B0604020202020204" pitchFamily="34" charset="0"/>
              <a:cs typeface="Arial" panose="020B0604020202020204" pitchFamily="34" charset="0"/>
            </a:endParaRPr>
          </a:p>
          <a:p>
            <a:r>
              <a:rPr lang="en-US" sz="2200" dirty="0">
                <a:solidFill>
                  <a:srgbClr val="FF0000"/>
                </a:solidFill>
                <a:latin typeface="Arial" panose="020B0604020202020204" pitchFamily="34" charset="0"/>
                <a:cs typeface="Arial" panose="020B0604020202020204" pitchFamily="34" charset="0"/>
              </a:rPr>
              <a:t>e.g.</a:t>
            </a:r>
          </a:p>
          <a:p>
            <a:endParaRPr lang="en-US" sz="800" dirty="0">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number</a:t>
            </a:r>
            <a:r>
              <a:rPr lang="en-US" sz="2000" b="1" dirty="0">
                <a:solidFill>
                  <a:schemeClr val="bg2">
                    <a:lumMod val="25000"/>
                  </a:schemeClr>
                </a:solidFill>
                <a:latin typeface="Arial" pitchFamily="34" charset="0"/>
                <a:cs typeface="Arial" pitchFamily="34" charset="0"/>
              </a:rPr>
              <a:t>, </a:t>
            </a:r>
            <a:r>
              <a:rPr lang="en-IN" sz="2000" dirty="0">
                <a:solidFill>
                  <a:schemeClr val="bg2">
                    <a:lumMod val="25000"/>
                  </a:schemeClr>
                </a:solidFill>
                <a:latin typeface="Arial" pitchFamily="34" charset="0"/>
                <a:cs typeface="Arial" pitchFamily="34" charset="0"/>
              </a:rPr>
              <a:t>characters</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dirty="0">
                <a:solidFill>
                  <a:schemeClr val="bg2">
                    <a:lumMod val="25000"/>
                  </a:schemeClr>
                </a:solidFill>
                <a:latin typeface="Arial" pitchFamily="34" charset="0"/>
                <a:cs typeface="Arial" pitchFamily="34" charset="0"/>
              </a:rPr>
              <a:t> symbol</a:t>
            </a:r>
          </a:p>
          <a:p>
            <a:pPr marL="457200" indent="-457200">
              <a:buFont typeface="Arial" panose="020B0604020202020204" pitchFamily="34" charset="0"/>
              <a:buChar char="•"/>
            </a:pPr>
            <a:endParaRPr lang="en-US" sz="800" b="1" dirty="0">
              <a:solidFill>
                <a:schemeClr val="bg2">
                  <a:lumMod val="25000"/>
                </a:schemeClr>
              </a:solidFill>
              <a:latin typeface="Arial" pitchFamily="34" charset="0"/>
              <a:cs typeface="Arial" pitchFamily="34" charset="0"/>
            </a:endParaRPr>
          </a:p>
          <a:p>
            <a:pPr marL="457200" indent="-457200">
              <a:buFont typeface="Arial" panose="020B0604020202020204" pitchFamily="34" charset="0"/>
              <a:buChar char="•"/>
            </a:pPr>
            <a:r>
              <a:rPr lang="en-US" sz="2000" dirty="0">
                <a:solidFill>
                  <a:schemeClr val="bg2">
                    <a:lumMod val="25000"/>
                  </a:schemeClr>
                </a:solidFill>
                <a:latin typeface="Arial" pitchFamily="34" charset="0"/>
                <a:cs typeface="Arial" pitchFamily="34" charset="0"/>
              </a:rPr>
              <a:t>images</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audio</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video</a:t>
            </a:r>
            <a:r>
              <a:rPr lang="en-US" sz="2000" b="1" dirty="0">
                <a:solidFill>
                  <a:schemeClr val="bg2">
                    <a:lumMod val="2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or</a:t>
            </a:r>
            <a:r>
              <a:rPr lang="en-US" sz="2000" b="1" dirty="0">
                <a:solidFill>
                  <a:schemeClr val="bg2">
                    <a:lumMod val="25000"/>
                  </a:schemeClr>
                </a:solidFill>
                <a:latin typeface="Arial" pitchFamily="34" charset="0"/>
                <a:cs typeface="Arial" pitchFamily="34" charset="0"/>
              </a:rPr>
              <a:t> </a:t>
            </a:r>
            <a:r>
              <a:rPr lang="en-US" sz="2000" dirty="0">
                <a:solidFill>
                  <a:schemeClr val="bg2">
                    <a:lumMod val="25000"/>
                  </a:schemeClr>
                </a:solidFill>
                <a:latin typeface="Arial" pitchFamily="34" charset="0"/>
                <a:cs typeface="Arial" pitchFamily="34" charset="0"/>
              </a:rPr>
              <a:t>signal</a:t>
            </a:r>
            <a:endParaRPr lang="en-US" sz="1600" dirty="0">
              <a:solidFill>
                <a:schemeClr val="bg2">
                  <a:lumMod val="25000"/>
                </a:schemeClr>
              </a:solidFill>
              <a:latin typeface="Arial" pitchFamily="34" charset="0"/>
              <a:cs typeface="Arial" pitchFamily="34" charset="0"/>
            </a:endParaRPr>
          </a:p>
        </p:txBody>
      </p:sp>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what is </a:t>
            </a:r>
            <a:r>
              <a:rPr lang="en-US" sz="3200" i="1" dirty="0">
                <a:solidFill>
                  <a:srgbClr val="FF9900"/>
                </a:solidFill>
                <a:latin typeface="Arial" pitchFamily="34" charset="0"/>
                <a:cs typeface="Arial" pitchFamily="34" charset="0"/>
              </a:rPr>
              <a:t>data</a:t>
            </a:r>
            <a:r>
              <a:rPr lang="en-IN" sz="3200" i="1" dirty="0">
                <a:solidFill>
                  <a:srgbClr val="FF9900"/>
                </a:solidFill>
                <a:latin typeface="Arial" pitchFamily="34" charset="0"/>
                <a:cs typeface="Arial" pitchFamily="34" charset="0"/>
              </a:rPr>
              <a:t>?</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96200" y="2626251"/>
            <a:ext cx="3816424" cy="3972779"/>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63352" y="620688"/>
            <a:ext cx="11593288"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1384" y="3429000"/>
            <a:ext cx="5040000" cy="33096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12584" y="3410159"/>
            <a:ext cx="5040000" cy="32592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7966986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63352" y="619200"/>
            <a:ext cx="11592000" cy="2534027"/>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lnSpc>
                <a:spcPct val="150000"/>
              </a:lnSpc>
              <a:buSzPts val="1000"/>
              <a:buFont typeface="Symbol" panose="05050102010706020507" pitchFamily="18" charset="2"/>
              <a:buChar char=""/>
            </a:pPr>
            <a:r>
              <a:rPr lang="en-US"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7370" y="3443627"/>
            <a:ext cx="5539015" cy="3096344"/>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17627" y="3380450"/>
            <a:ext cx="5539013" cy="32226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318441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all</a:t>
            </a:r>
          </a:p>
        </p:txBody>
      </p:sp>
      <p:grpSp>
        <p:nvGrpSpPr>
          <p:cNvPr id="6" name="Group 5"/>
          <p:cNvGrpSpPr/>
          <p:nvPr/>
        </p:nvGrpSpPr>
        <p:grpSpPr>
          <a:xfrm>
            <a:off x="1596788" y="1143000"/>
            <a:ext cx="8903849" cy="1559760"/>
            <a:chOff x="152400" y="4634526"/>
            <a:chExt cx="890384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solidFill>
                    <a:srgbClr val="A67F59"/>
                  </a:solidFill>
                  <a:latin typeface="Arial" panose="020B0604020202020204" pitchFamily="34" charset="0"/>
                  <a:cs typeface="Arial" panose="020B0604020202020204" pitchFamily="34"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28272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656636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in, all, any, some</a:t>
            </a:r>
          </a:p>
        </p:txBody>
      </p:sp>
      <p:sp>
        <p:nvSpPr>
          <p:cNvPr id="5" name="Rectangle 4"/>
          <p:cNvSpPr/>
          <p:nvPr/>
        </p:nvSpPr>
        <p:spPr>
          <a:xfrm>
            <a:off x="263352" y="1115452"/>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3352" y="1813680"/>
            <a:ext cx="11593288"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DD4A68"/>
                </a:solidFill>
                <a:latin typeface="Liberation Mono"/>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'ADAMS'</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DD4A68"/>
                </a:solidFill>
                <a:latin typeface="Liberation Mono"/>
              </a:rPr>
              <a:t>OR</a:t>
            </a:r>
            <a:r>
              <a:rPr lang="en-IN" dirty="0">
                <a:solidFill>
                  <a:schemeClr val="tx1">
                    <a:lumMod val="85000"/>
                    <a:lumOff val="15000"/>
                  </a:schemeClr>
                </a:solidFill>
                <a:latin typeface="Liberation Mono"/>
                <a:ea typeface="Times New Roman" panose="02020603050405020304" pitchFamily="18" charset="0"/>
              </a:rPr>
              <a:t> ename </a:t>
            </a:r>
            <a:r>
              <a:rPr lang="en-IN" dirty="0">
                <a:solidFill>
                  <a:schemeClr val="tx1">
                    <a:lumMod val="85000"/>
                    <a:lumOff val="15000"/>
                  </a:schemeClr>
                </a:solidFill>
                <a:latin typeface="Liberation Mono"/>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rPr>
              <a:t> </a:t>
            </a:r>
            <a:r>
              <a:rPr lang="en-IN" dirty="0">
                <a:solidFill>
                  <a:srgbClr val="669900"/>
                </a:solidFill>
                <a:latin typeface="Liberation Mono"/>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xmlns="" id="{342CAA33-CBCB-4C62-9575-983D70C0846E}"/>
              </a:ext>
            </a:extLst>
          </p:cNvPr>
          <p:cNvSpPr/>
          <p:nvPr/>
        </p:nvSpPr>
        <p:spPr>
          <a:xfrm>
            <a:off x="263352" y="4482006"/>
            <a:ext cx="11593288" cy="646331"/>
          </a:xfrm>
          <a:prstGeom prst="rect">
            <a:avLst/>
          </a:prstGeom>
        </p:spPr>
        <p:txBody>
          <a:bodyPr wrap="square">
            <a:spAutoFit/>
          </a:bodyPr>
          <a:lstStyle/>
          <a:p>
            <a:r>
              <a:rPr lang="en-IN" dirty="0"/>
              <a:t>SELECT * FROM d1 WHERE c1 not in (SELECT min(c1) FROM d1 GROUP BY deptno, dname, loc, walletid) ORDER BY deptno;</a:t>
            </a:r>
          </a:p>
        </p:txBody>
      </p:sp>
    </p:spTree>
    <p:extLst>
      <p:ext uri="{BB962C8B-B14F-4D97-AF65-F5344CB8AC3E}">
        <p14:creationId xmlns:p14="http://schemas.microsoft.com/office/powerpoint/2010/main" xmlns="" val="348907937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spTree>
    <p:extLst>
      <p:ext uri="{BB962C8B-B14F-4D97-AF65-F5344CB8AC3E}">
        <p14:creationId xmlns:p14="http://schemas.microsoft.com/office/powerpoint/2010/main" xmlns="" val="314996304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row subqueries</a:t>
            </a:r>
          </a:p>
        </p:txBody>
      </p:sp>
      <p:sp>
        <p:nvSpPr>
          <p:cNvPr id="5" name="Rectangle 4"/>
          <p:cNvSpPr/>
          <p:nvPr/>
        </p:nvSpPr>
        <p:spPr>
          <a:xfrm>
            <a:off x="623392" y="838200"/>
            <a:ext cx="10945216"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623392" y="1981200"/>
            <a:ext cx="10945216"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rgbClr val="990055"/>
                </a:solidFill>
                <a:latin typeface="Liberation Mono"/>
              </a:rPr>
              <a:t>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90055"/>
                </a:solidFill>
                <a:latin typeface="Liberation Mono"/>
              </a:rPr>
              <a:t>10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181378886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spTree>
    <p:extLst>
      <p:ext uri="{BB962C8B-B14F-4D97-AF65-F5344CB8AC3E}">
        <p14:creationId xmlns:p14="http://schemas.microsoft.com/office/powerpoint/2010/main" xmlns="" val="252478719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subqueries with exists or not exists</a:t>
            </a:r>
          </a:p>
        </p:txBody>
      </p:sp>
      <p:sp>
        <p:nvSpPr>
          <p:cNvPr id="5" name="Rectangle 4"/>
          <p:cNvSpPr/>
          <p:nvPr/>
        </p:nvSpPr>
        <p:spPr>
          <a:xfrm>
            <a:off x="335360" y="838200"/>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EXISTS operator tests for the existence of rows in the results set of the subquery. If a subquery row value is found, EXISTS subquery returns TRUE and in this case NOT EXISTS subquery will return FALSE.</a:t>
            </a:r>
          </a:p>
        </p:txBody>
      </p:sp>
      <p:sp>
        <p:nvSpPr>
          <p:cNvPr id="2" name="Rectangle 1"/>
          <p:cNvSpPr/>
          <p:nvPr/>
        </p:nvSpPr>
        <p:spPr>
          <a:xfrm>
            <a:off x="335360" y="3645024"/>
            <a:ext cx="1144927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NOT</a:t>
            </a:r>
            <a:r>
              <a:rPr lang="en-IN" b="1"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NOT</a:t>
            </a:r>
            <a:r>
              <a:rPr lang="en-US" b="1" dirty="0">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6" name="Rectangle 5">
            <a:extLst>
              <a:ext uri="{FF2B5EF4-FFF2-40B4-BE49-F238E27FC236}">
                <a16:creationId xmlns:a16="http://schemas.microsoft.com/office/drawing/2014/main" xmlns="" id="{D58AF167-40D3-491B-8A39-F7EDBC0661DC}"/>
              </a:ext>
            </a:extLst>
          </p:cNvPr>
          <p:cNvSpPr/>
          <p:nvPr/>
        </p:nvSpPr>
        <p:spPr>
          <a:xfrm>
            <a:off x="190550" y="1740743"/>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D4BD00E9-B8FC-4806-A336-FEB5DA968BEF}"/>
              </a:ext>
            </a:extLst>
          </p:cNvPr>
          <p:cNvSpPr/>
          <p:nvPr/>
        </p:nvSpPr>
        <p:spPr>
          <a:xfrm>
            <a:off x="317732" y="2308810"/>
            <a:ext cx="9378668" cy="400110"/>
          </a:xfrm>
          <a:prstGeom prst="rect">
            <a:avLst/>
          </a:prstGeom>
        </p:spPr>
        <p:txBody>
          <a:bodyPr wrap="square">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4</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 [NOT] EXISTS  (</a:t>
            </a:r>
            <a:r>
              <a:rPr lang="en-US" sz="2000" b="1" i="1" dirty="0">
                <a:solidFill>
                  <a:schemeClr val="tx2"/>
                </a:solidFill>
                <a:latin typeface="Liberation Mono"/>
                <a:cs typeface="Arial" panose="020B0604020202020204" pitchFamily="34" charset="0"/>
              </a:rPr>
              <a:t>subquery</a:t>
            </a:r>
            <a:r>
              <a:rPr lang="en-US" sz="2000" dirty="0">
                <a:solidFill>
                  <a:srgbClr val="0077AA"/>
                </a:solidFill>
                <a:latin typeface="Liberation Mono"/>
                <a:cs typeface="Arial" panose="020B0604020202020204" pitchFamily="34" charset="0"/>
              </a:rPr>
              <a:t>)  </a:t>
            </a:r>
          </a:p>
        </p:txBody>
      </p:sp>
      <p:sp>
        <p:nvSpPr>
          <p:cNvPr id="8" name="Rectangle 7">
            <a:extLst>
              <a:ext uri="{FF2B5EF4-FFF2-40B4-BE49-F238E27FC236}">
                <a16:creationId xmlns:a16="http://schemas.microsoft.com/office/drawing/2014/main" xmlns="" id="{8146F898-F24C-4ACB-83C1-8E1260993154}"/>
              </a:ext>
            </a:extLst>
          </p:cNvPr>
          <p:cNvSpPr/>
          <p:nvPr/>
        </p:nvSpPr>
        <p:spPr>
          <a:xfrm>
            <a:off x="335360" y="2942985"/>
            <a:ext cx="11449272"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records will be displayed from outer SELECT statement…. </a:t>
            </a:r>
          </a:p>
        </p:txBody>
      </p:sp>
      <p:sp>
        <p:nvSpPr>
          <p:cNvPr id="9" name="TextBox 8">
            <a:extLst>
              <a:ext uri="{FF2B5EF4-FFF2-40B4-BE49-F238E27FC236}">
                <a16:creationId xmlns:a16="http://schemas.microsoft.com/office/drawing/2014/main" xmlns="" id="{6AAF593A-2B6F-4663-9442-87BA5E417ADA}"/>
              </a:ext>
            </a:extLst>
          </p:cNvPr>
          <p:cNvSpPr txBox="1"/>
          <p:nvPr/>
        </p:nvSpPr>
        <p:spPr>
          <a:xfrm>
            <a:off x="317732" y="5500959"/>
            <a:ext cx="11466900"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solidFill>
                  <a:srgbClr val="000000"/>
                </a:solidFill>
                <a:latin typeface="Liberation Mono"/>
              </a:rPr>
              <a:t>deptno</a:t>
            </a:r>
            <a:r>
              <a:rPr lang="en-IN" dirty="0">
                <a:solidFill>
                  <a:schemeClr val="accent5">
                    <a:lumMod val="75000"/>
                  </a:schemeClr>
                </a:solidFill>
                <a:latin typeface="Liberation Mono"/>
                <a:cs typeface="Arial" panose="020B0604020202020204" pitchFamily="34" charset="0"/>
              </a:rPr>
              <a:t> NOT 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181446761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762000"/>
            <a:ext cx="8839200"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a:t>
            </a:r>
            <a:endParaRPr lang="en-IN" sz="3200" i="1" dirty="0">
              <a:solidFill>
                <a:srgbClr val="FF9900"/>
              </a:solidFill>
              <a:latin typeface="Arial" pitchFamily="34" charset="0"/>
              <a:cs typeface="Arial" pitchFamily="34" charset="0"/>
            </a:endParaRPr>
          </a:p>
        </p:txBody>
      </p:sp>
      <p:sp>
        <p:nvSpPr>
          <p:cNvPr id="3" name="Rectangle 2"/>
          <p:cNvSpPr/>
          <p:nvPr/>
        </p:nvSpPr>
        <p:spPr>
          <a:xfrm>
            <a:off x="911424" y="1535301"/>
            <a:ext cx="9604176" cy="3477875"/>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Cartesian or Product Join </a:t>
            </a:r>
            <a:r>
              <a:rPr lang="en-US" sz="2000" dirty="0">
                <a:solidFill>
                  <a:srgbClr val="005E74"/>
                </a:solidFill>
              </a:rPr>
              <a:t>– </a:t>
            </a:r>
            <a:r>
              <a:rPr lang="en-US" sz="2000" dirty="0">
                <a:solidFill>
                  <a:srgbClr val="005E74"/>
                </a:solidFill>
                <a:latin typeface="Arial" pitchFamily="34" charset="0"/>
                <a:cs typeface="Arial" pitchFamily="34" charset="0"/>
              </a:rPr>
              <a:t>Cross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rPr>
              <a:t>Equijoin – Inner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Natural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Simple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Outer Join </a:t>
            </a:r>
            <a:r>
              <a:rPr lang="en-US" sz="2000" dirty="0">
                <a:solidFill>
                  <a:srgbClr val="005E74"/>
                </a:solidFill>
              </a:rPr>
              <a:t>– Right Outer Join, Left Outer Join</a:t>
            </a:r>
          </a:p>
          <a:p>
            <a:pPr marL="285750" indent="-285750">
              <a:spcBef>
                <a:spcPct val="0"/>
              </a:spcBef>
              <a:buFont typeface="Arial" panose="020B0604020202020204" pitchFamily="34" charset="0"/>
              <a:buChar char="•"/>
              <a:defRPr/>
            </a:pPr>
            <a:endParaRPr lang="en-US" sz="2000" dirty="0">
              <a:solidFill>
                <a:srgbClr val="005E74"/>
              </a:solidFill>
              <a:latin typeface="Arial" pitchFamily="34" charset="0"/>
              <a:cs typeface="Arial" pitchFamily="34" charset="0"/>
            </a:endParaRPr>
          </a:p>
          <a:p>
            <a:pPr marL="285750" indent="-285750">
              <a:spcBef>
                <a:spcPct val="0"/>
              </a:spcBef>
              <a:buFont typeface="Arial" panose="020B0604020202020204" pitchFamily="34" charset="0"/>
              <a:buChar char="•"/>
              <a:defRPr/>
            </a:pPr>
            <a:r>
              <a:rPr lang="en-US" sz="2000" dirty="0">
                <a:solidFill>
                  <a:srgbClr val="005E74"/>
                </a:solidFill>
                <a:latin typeface="Arial" pitchFamily="34" charset="0"/>
                <a:cs typeface="Arial" pitchFamily="34" charset="0"/>
              </a:rPr>
              <a:t>Self Join</a:t>
            </a:r>
          </a:p>
        </p:txBody>
      </p:sp>
      <p:sp>
        <p:nvSpPr>
          <p:cNvPr id="5" name="Rectangle 4">
            <a:extLst>
              <a:ext uri="{FF2B5EF4-FFF2-40B4-BE49-F238E27FC236}">
                <a16:creationId xmlns:a16="http://schemas.microsoft.com/office/drawing/2014/main" xmlns="" id="{ABF2A16B-D56B-43DA-8ADE-AB999D15A0D8}"/>
              </a:ext>
            </a:extLst>
          </p:cNvPr>
          <p:cNvSpPr/>
          <p:nvPr/>
        </p:nvSpPr>
        <p:spPr>
          <a:xfrm>
            <a:off x="911424" y="792597"/>
            <a:ext cx="3862851"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Tree>
    <p:extLst>
      <p:ext uri="{BB962C8B-B14F-4D97-AF65-F5344CB8AC3E}">
        <p14:creationId xmlns:p14="http://schemas.microsoft.com/office/powerpoint/2010/main" xmlns="" val="107666707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cartesian or product join</a:t>
            </a:r>
          </a:p>
        </p:txBody>
      </p:sp>
      <p:sp>
        <p:nvSpPr>
          <p:cNvPr id="3" name="Rectangle 2"/>
          <p:cNvSpPr/>
          <p:nvPr/>
        </p:nvSpPr>
        <p:spPr>
          <a:xfrm>
            <a:off x="399354" y="3717032"/>
            <a:ext cx="11393292" cy="1323439"/>
          </a:xfrm>
          <a:prstGeom prst="rect">
            <a:avLst/>
          </a:prstGeom>
        </p:spPr>
        <p:txBody>
          <a:bodyPr wrap="square">
            <a:spAutoFit/>
          </a:bodyPr>
          <a:lstStyle/>
          <a:p>
            <a:pPr marL="342900" indent="-342900">
              <a:buFont typeface="Arial" panose="020B0604020202020204" pitchFamily="34" charset="0"/>
              <a:buChar char="•"/>
            </a:pPr>
            <a:r>
              <a:rPr lang="en-US" sz="2000" b="1" dirty="0"/>
              <a:t>Cartesian/Product means</a:t>
            </a:r>
            <a:r>
              <a:rPr lang="en-US" sz="2000" dirty="0"/>
              <a:t> Number of Rows present in Table 1 Multiplied by Number of Rows present in Table 2.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Cross Join in MySQL</a:t>
            </a:r>
            <a:r>
              <a:rPr lang="en-US" sz="2000" dirty="0"/>
              <a:t> does not require any common column to </a:t>
            </a:r>
            <a:r>
              <a:rPr lang="en-US" sz="2000" b="1" dirty="0"/>
              <a:t>join</a:t>
            </a:r>
            <a:r>
              <a:rPr lang="en-US" sz="2000" dirty="0"/>
              <a:t> two table.</a:t>
            </a:r>
            <a:endParaRPr lang="en-US" sz="2000"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9F71B28-AB5B-4809-ACAC-C75B55E625FC}"/>
              </a:ext>
            </a:extLst>
          </p:cNvPr>
          <p:cNvPicPr>
            <a:picLocks noChangeAspect="1"/>
          </p:cNvPicPr>
          <p:nvPr/>
        </p:nvPicPr>
        <p:blipFill>
          <a:blip r:embed="rId2" cstate="print"/>
          <a:stretch>
            <a:fillRect/>
          </a:stretch>
        </p:blipFill>
        <p:spPr>
          <a:xfrm>
            <a:off x="1534886" y="188640"/>
            <a:ext cx="9133114" cy="1980000"/>
          </a:xfrm>
          <a:prstGeom prst="rect">
            <a:avLst/>
          </a:prstGeom>
        </p:spPr>
      </p:pic>
      <p:pic>
        <p:nvPicPr>
          <p:cNvPr id="5" name="Picture 4">
            <a:extLst>
              <a:ext uri="{FF2B5EF4-FFF2-40B4-BE49-F238E27FC236}">
                <a16:creationId xmlns:a16="http://schemas.microsoft.com/office/drawing/2014/main" xmlns="" id="{8471E16C-E211-4A9A-AD8D-17EE0120DCD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31655" y="5599212"/>
            <a:ext cx="5844402" cy="989651"/>
          </a:xfrm>
          <a:prstGeom prst="rect">
            <a:avLst/>
          </a:prstGeom>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xmlns=""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xmlns="" id="{3E463C25-1DEC-41C8-AB16-D7DD7A92F182}"/>
              </a:ext>
            </a:extLst>
          </p:cNvPr>
          <p:cNvGrpSpPr/>
          <p:nvPr/>
        </p:nvGrpSpPr>
        <p:grpSpPr>
          <a:xfrm>
            <a:off x="452968" y="1483043"/>
            <a:ext cx="11043632" cy="5186317"/>
            <a:chOff x="380960" y="1483043"/>
            <a:chExt cx="11043632" cy="5186317"/>
          </a:xfrm>
        </p:grpSpPr>
        <p:grpSp>
          <p:nvGrpSpPr>
            <p:cNvPr id="2" name="Group 1">
              <a:extLst>
                <a:ext uri="{FF2B5EF4-FFF2-40B4-BE49-F238E27FC236}">
                  <a16:creationId xmlns:a16="http://schemas.microsoft.com/office/drawing/2014/main" xmlns="" id="{449FCB74-44BD-4343-9BF3-458F43FE4528}"/>
                </a:ext>
              </a:extLst>
            </p:cNvPr>
            <p:cNvGrpSpPr/>
            <p:nvPr/>
          </p:nvGrpSpPr>
          <p:grpSpPr>
            <a:xfrm>
              <a:off x="380960" y="1989599"/>
              <a:ext cx="11043632" cy="4679761"/>
              <a:chOff x="292512" y="1848637"/>
              <a:chExt cx="11043632" cy="4679761"/>
            </a:xfrm>
          </p:grpSpPr>
          <p:sp>
            <p:nvSpPr>
              <p:cNvPr id="22" name="Rectangle 21">
                <a:extLst>
                  <a:ext uri="{FF2B5EF4-FFF2-40B4-BE49-F238E27FC236}">
                    <a16:creationId xmlns:a16="http://schemas.microsoft.com/office/drawing/2014/main" xmlns="" id="{044E5D1A-25EA-4CA3-8AC7-8F347A675FE3}"/>
                  </a:ext>
                </a:extLst>
              </p:cNvPr>
              <p:cNvSpPr/>
              <p:nvPr/>
            </p:nvSpPr>
            <p:spPr>
              <a:xfrm>
                <a:off x="9391928" y="1863151"/>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7" name="Rectangle 6">
                <a:extLst>
                  <a:ext uri="{FF2B5EF4-FFF2-40B4-BE49-F238E27FC236}">
                    <a16:creationId xmlns:a16="http://schemas.microsoft.com/office/drawing/2014/main" xmlns=""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xmlns="" id="{4273C71C-2A03-4AD2-AF4A-C2CE18E09536}"/>
                  </a:ext>
                </a:extLst>
              </p:cNvPr>
              <p:cNvSpPr/>
              <p:nvPr/>
            </p:nvSpPr>
            <p:spPr>
              <a:xfrm>
                <a:off x="4367808" y="1848637"/>
                <a:ext cx="1944216" cy="576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xmlns="" id="{200BD961-8D2D-408E-970E-1F2B81BD270B}"/>
                  </a:ext>
                </a:extLst>
              </p:cNvPr>
              <p:cNvSpPr/>
              <p:nvPr/>
            </p:nvSpPr>
            <p:spPr>
              <a:xfrm>
                <a:off x="2294090" y="2842484"/>
                <a:ext cx="2040875"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cross join</a:t>
                </a:r>
              </a:p>
            </p:txBody>
          </p:sp>
          <p:sp>
            <p:nvSpPr>
              <p:cNvPr id="11" name="Rectangle 10">
                <a:extLst>
                  <a:ext uri="{FF2B5EF4-FFF2-40B4-BE49-F238E27FC236}">
                    <a16:creationId xmlns:a16="http://schemas.microsoft.com/office/drawing/2014/main" xmlns=""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xmlns=""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xmlns="" id="{2ABD9D2E-2FDE-4786-9448-B156618E3725}"/>
                  </a:ext>
                </a:extLst>
              </p:cNvPr>
              <p:cNvSpPr/>
              <p:nvPr/>
            </p:nvSpPr>
            <p:spPr>
              <a:xfrm>
                <a:off x="4367808" y="2761059"/>
                <a:ext cx="1944216" cy="576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xmlns="" id="{A1F01F9E-B112-4131-9EEE-AFDA7778D7EF}"/>
                  </a:ext>
                </a:extLst>
              </p:cNvPr>
              <p:cNvSpPr/>
              <p:nvPr/>
            </p:nvSpPr>
            <p:spPr>
              <a:xfrm>
                <a:off x="292512" y="3673481"/>
                <a:ext cx="1987063" cy="576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xmlns="" id="{1CA802A6-2BDA-4985-B857-D214D485E1DE}"/>
                  </a:ext>
                </a:extLst>
              </p:cNvPr>
              <p:cNvSpPr/>
              <p:nvPr/>
            </p:nvSpPr>
            <p:spPr>
              <a:xfrm>
                <a:off x="4367808" y="3673481"/>
                <a:ext cx="1944216" cy="576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xmlns="" id="{7176906A-66DA-4234-8006-F3728B78270C}"/>
                  </a:ext>
                </a:extLst>
              </p:cNvPr>
              <p:cNvSpPr/>
              <p:nvPr/>
            </p:nvSpPr>
            <p:spPr>
              <a:xfrm>
                <a:off x="7421305" y="2377591"/>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xmlns="" id="{ECD7B92B-494B-4890-81ED-D1F22E6D8E8C}"/>
                  </a:ext>
                </a:extLst>
              </p:cNvPr>
              <p:cNvSpPr/>
              <p:nvPr/>
            </p:nvSpPr>
            <p:spPr>
              <a:xfrm>
                <a:off x="7421305" y="2900034"/>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xmlns="" id="{371C18EB-185D-497D-84DD-C98629983DA9}"/>
                  </a:ext>
                </a:extLst>
              </p:cNvPr>
              <p:cNvSpPr/>
              <p:nvPr/>
            </p:nvSpPr>
            <p:spPr>
              <a:xfrm>
                <a:off x="9391928" y="2377337"/>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xmlns="" id="{FF06B528-8B08-44BA-B6AE-4ADFC323AA3C}"/>
                  </a:ext>
                </a:extLst>
              </p:cNvPr>
              <p:cNvSpPr/>
              <p:nvPr/>
            </p:nvSpPr>
            <p:spPr>
              <a:xfrm>
                <a:off x="9391928" y="291030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xmlns="" id="{80DDA304-E19C-46F5-BDC4-D5E31675C586}"/>
                  </a:ext>
                </a:extLst>
              </p:cNvPr>
              <p:cNvSpPr/>
              <p:nvPr/>
            </p:nvSpPr>
            <p:spPr>
              <a:xfrm>
                <a:off x="7421305" y="3425263"/>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xmlns="" id="{A3CFA8B9-C93C-4E4C-95C5-91C29A26C0B0}"/>
                  </a:ext>
                </a:extLst>
              </p:cNvPr>
              <p:cNvSpPr/>
              <p:nvPr/>
            </p:nvSpPr>
            <p:spPr>
              <a:xfrm>
                <a:off x="7421305" y="394699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xmlns="" id="{CD80834B-8107-410D-80DE-6DDD9234E18A}"/>
                  </a:ext>
                </a:extLst>
              </p:cNvPr>
              <p:cNvSpPr/>
              <p:nvPr/>
            </p:nvSpPr>
            <p:spPr>
              <a:xfrm>
                <a:off x="7421305" y="4465569"/>
                <a:ext cx="1987063" cy="468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xmlns="" id="{34943F59-6CD8-4BAD-9C7B-C5DEE4BAFCCD}"/>
                  </a:ext>
                </a:extLst>
              </p:cNvPr>
              <p:cNvSpPr/>
              <p:nvPr/>
            </p:nvSpPr>
            <p:spPr>
              <a:xfrm>
                <a:off x="9391928" y="342939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xmlns="" id="{D5E8E825-25BC-4B46-91BD-E4005B86ED23}"/>
                  </a:ext>
                </a:extLst>
              </p:cNvPr>
              <p:cNvSpPr/>
              <p:nvPr/>
            </p:nvSpPr>
            <p:spPr>
              <a:xfrm>
                <a:off x="9391928" y="3950872"/>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33" name="Rectangle 32">
                <a:extLst>
                  <a:ext uri="{FF2B5EF4-FFF2-40B4-BE49-F238E27FC236}">
                    <a16:creationId xmlns:a16="http://schemas.microsoft.com/office/drawing/2014/main" xmlns="" id="{29C9F032-45A2-43F7-A2A0-04B8F1EB06F4}"/>
                  </a:ext>
                </a:extLst>
              </p:cNvPr>
              <p:cNvSpPr/>
              <p:nvPr/>
            </p:nvSpPr>
            <p:spPr>
              <a:xfrm>
                <a:off x="9391928" y="4465569"/>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xmlns="" id="{8D5FCB34-E1CD-4859-BC2C-14C88259DDD5}"/>
                  </a:ext>
                </a:extLst>
              </p:cNvPr>
              <p:cNvSpPr/>
              <p:nvPr/>
            </p:nvSpPr>
            <p:spPr>
              <a:xfrm>
                <a:off x="7421305" y="4984139"/>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xmlns="" id="{1C054338-898F-40D2-91E8-48260AAA88D8}"/>
                  </a:ext>
                </a:extLst>
              </p:cNvPr>
              <p:cNvSpPr/>
              <p:nvPr/>
            </p:nvSpPr>
            <p:spPr>
              <a:xfrm>
                <a:off x="7421305" y="5517223"/>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xmlns="" id="{952A02A2-A4D9-47B8-82B6-CA6C95E3D387}"/>
                  </a:ext>
                </a:extLst>
              </p:cNvPr>
              <p:cNvSpPr/>
              <p:nvPr/>
            </p:nvSpPr>
            <p:spPr>
              <a:xfrm>
                <a:off x="7421305" y="6057344"/>
                <a:ext cx="1987063" cy="468000"/>
              </a:xfrm>
              <a:prstGeom prst="rect">
                <a:avLst/>
              </a:prstGeom>
              <a:pattFill prst="pct5">
                <a:fgClr>
                  <a:srgbClr val="00B05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xmlns="" id="{C5373F8F-F127-49FD-ABA8-7D5D2C03A2A2}"/>
                  </a:ext>
                </a:extLst>
              </p:cNvPr>
              <p:cNvSpPr/>
              <p:nvPr/>
            </p:nvSpPr>
            <p:spPr>
              <a:xfrm>
                <a:off x="9391928" y="4994780"/>
                <a:ext cx="1944216" cy="468000"/>
              </a:xfrm>
              <a:prstGeom prst="rect">
                <a:avLst/>
              </a:prstGeom>
              <a:pattFill prst="pct5">
                <a:fgClr>
                  <a:srgbClr val="0070C0"/>
                </a:fgClr>
                <a:bgClr>
                  <a:srgbClr val="F9E6CB"/>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Supplier-1</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xmlns="" id="{20C299D5-9E4B-4B7A-8A51-7616B0C37DE8}"/>
                  </a:ext>
                </a:extLst>
              </p:cNvPr>
              <p:cNvSpPr/>
              <p:nvPr/>
            </p:nvSpPr>
            <p:spPr>
              <a:xfrm>
                <a:off x="9391928" y="5517223"/>
                <a:ext cx="1944216" cy="468000"/>
              </a:xfrm>
              <a:prstGeom prst="rect">
                <a:avLst/>
              </a:prstGeom>
              <a:pattFill prst="pct5">
                <a:fgClr>
                  <a:srgbClr val="3B1383"/>
                </a:fgClr>
                <a:bgClr>
                  <a:srgbClr val="BDBCD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Supplier-2</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xmlns="" id="{EA5B6A38-E1D7-47DC-9F53-116A084CA814}"/>
                  </a:ext>
                </a:extLst>
              </p:cNvPr>
              <p:cNvSpPr/>
              <p:nvPr/>
            </p:nvSpPr>
            <p:spPr>
              <a:xfrm>
                <a:off x="9391928" y="6060398"/>
                <a:ext cx="1944216" cy="468000"/>
              </a:xfrm>
              <a:prstGeom prst="rect">
                <a:avLst/>
              </a:prstGeom>
              <a:pattFill prst="pct5">
                <a:fgClr>
                  <a:schemeClr val="accent5">
                    <a:lumMod val="50000"/>
                  </a:schemeClr>
                </a:fgClr>
                <a:bgClr>
                  <a:srgbClr val="CAA496"/>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Supplier-3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xmlns="" id="{E45D31BE-C89B-4EF8-926D-C5CA5338108A}"/>
                  </a:ext>
                </a:extLst>
              </p:cNvPr>
              <p:cNvSpPr/>
              <p:nvPr/>
            </p:nvSpPr>
            <p:spPr>
              <a:xfrm>
                <a:off x="7421305" y="1866622"/>
                <a:ext cx="1987063" cy="468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3" name="TextBox 2">
              <a:extLst>
                <a:ext uri="{FF2B5EF4-FFF2-40B4-BE49-F238E27FC236}">
                  <a16:creationId xmlns:a16="http://schemas.microsoft.com/office/drawing/2014/main" xmlns="" id="{7D6BF90D-B0A6-4E08-8872-FDFC854BC062}"/>
                </a:ext>
              </a:extLst>
            </p:cNvPr>
            <p:cNvSpPr txBox="1"/>
            <p:nvPr/>
          </p:nvSpPr>
          <p:spPr>
            <a:xfrm>
              <a:off x="381753" y="1483043"/>
              <a:ext cx="1986270"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xmlns="" id="{0CB35E1A-C7C0-49B8-9136-C6E3BE4BF634}"/>
                </a:ext>
              </a:extLst>
            </p:cNvPr>
            <p:cNvSpPr txBox="1"/>
            <p:nvPr/>
          </p:nvSpPr>
          <p:spPr>
            <a:xfrm>
              <a:off x="4422215" y="1483043"/>
              <a:ext cx="1986270"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xmlns="" val="259498413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Rectangle 35"/>
          <p:cNvSpPr/>
          <p:nvPr/>
        </p:nvSpPr>
        <p:spPr>
          <a:xfrm>
            <a:off x="380960" y="836712"/>
            <a:ext cx="11501518" cy="646331"/>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sp>
        <p:nvSpPr>
          <p:cNvPr id="6" name="Rectangle 5">
            <a:extLst>
              <a:ext uri="{FF2B5EF4-FFF2-40B4-BE49-F238E27FC236}">
                <a16:creationId xmlns:a16="http://schemas.microsoft.com/office/drawing/2014/main" xmlns="" id="{5DBCFAB2-335A-4530-B177-292E6740139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xmlns="" id="{BC5688F5-114B-43E6-A46B-20876015172C}"/>
              </a:ext>
            </a:extLst>
          </p:cNvPr>
          <p:cNvPicPr>
            <a:picLocks noChangeAspect="1"/>
          </p:cNvPicPr>
          <p:nvPr/>
        </p:nvPicPr>
        <p:blipFill>
          <a:blip r:embed="rId2"/>
          <a:stretch>
            <a:fillRect/>
          </a:stretch>
        </p:blipFill>
        <p:spPr>
          <a:xfrm>
            <a:off x="551383" y="1715642"/>
            <a:ext cx="11161241" cy="4610100"/>
          </a:xfrm>
          <a:prstGeom prst="rect">
            <a:avLst/>
          </a:prstGeom>
        </p:spPr>
      </p:pic>
    </p:spTree>
    <p:extLst>
      <p:ext uri="{BB962C8B-B14F-4D97-AF65-F5344CB8AC3E}">
        <p14:creationId xmlns:p14="http://schemas.microsoft.com/office/powerpoint/2010/main" xmlns="" val="4253925860"/>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910461"/>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682422"/>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xmlns="" id="{E1E65D5D-1110-4F71-A94E-4C23AE73804D}"/>
              </a:ext>
            </a:extLst>
          </p:cNvPr>
          <p:cNvGrpSpPr/>
          <p:nvPr/>
        </p:nvGrpSpPr>
        <p:grpSpPr>
          <a:xfrm>
            <a:off x="479376" y="2646779"/>
            <a:ext cx="11233248" cy="3662541"/>
            <a:chOff x="1816224" y="2348880"/>
            <a:chExt cx="8312224" cy="3662541"/>
          </a:xfrm>
        </p:grpSpPr>
        <p:sp>
          <p:nvSpPr>
            <p:cNvPr id="8" name="Rectangle 7">
              <a:extLst>
                <a:ext uri="{FF2B5EF4-FFF2-40B4-BE49-F238E27FC236}">
                  <a16:creationId xmlns:a16="http://schemas.microsoft.com/office/drawing/2014/main" xmlns="" id="{7D36E615-767F-4ACD-9EF9-386821D4EB62}"/>
                </a:ext>
              </a:extLst>
            </p:cNvPr>
            <p:cNvSpPr/>
            <p:nvPr/>
          </p:nvSpPr>
          <p:spPr>
            <a:xfrm>
              <a:off x="1816224" y="2348880"/>
              <a:ext cx="218735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c}</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c), </a:t>
              </a:r>
            </a:p>
            <a:p>
              <a:r>
                <a:rPr lang="en-US" sz="2400" dirty="0">
                  <a:solidFill>
                    <a:srgbClr val="006C86"/>
                  </a:solidFill>
                  <a:latin typeface="Liberation Mono"/>
                </a:rPr>
                <a:t>         (2, c) }</a:t>
              </a:r>
            </a:p>
          </p:txBody>
        </p:sp>
        <p:sp>
          <p:nvSpPr>
            <p:cNvPr id="9" name="Rectangle 8">
              <a:extLst>
                <a:ext uri="{FF2B5EF4-FFF2-40B4-BE49-F238E27FC236}">
                  <a16:creationId xmlns:a16="http://schemas.microsoft.com/office/drawing/2014/main" xmlns="" id="{00E7C294-9290-4FE9-96AA-BDD78B10E0E1}"/>
                </a:ext>
              </a:extLst>
            </p:cNvPr>
            <p:cNvSpPr/>
            <p:nvPr/>
          </p:nvSpPr>
          <p:spPr>
            <a:xfrm>
              <a:off x="4761756" y="2348880"/>
              <a:ext cx="21602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(1, b), </a:t>
              </a:r>
            </a:p>
            <a:p>
              <a:r>
                <a:rPr lang="en-US" sz="2400" dirty="0">
                  <a:solidFill>
                    <a:srgbClr val="006C86"/>
                  </a:solidFill>
                  <a:latin typeface="Liberation Mono"/>
                </a:rPr>
                <a:t>         (2, a),</a:t>
              </a:r>
            </a:p>
            <a:p>
              <a:r>
                <a:rPr lang="en-US" sz="2400" dirty="0">
                  <a:solidFill>
                    <a:srgbClr val="006C86"/>
                  </a:solidFill>
                  <a:latin typeface="Liberation Mono"/>
                </a:rPr>
                <a:t>         (2, b), </a:t>
              </a:r>
            </a:p>
            <a:p>
              <a:r>
                <a:rPr lang="en-US" sz="2400" dirty="0">
                  <a:solidFill>
                    <a:srgbClr val="006C86"/>
                  </a:solidFill>
                  <a:latin typeface="Liberation Mono"/>
                </a:rPr>
                <a:t>         (3, a), </a:t>
              </a:r>
            </a:p>
            <a:p>
              <a:r>
                <a:rPr lang="en-US" sz="2400" dirty="0">
                  <a:solidFill>
                    <a:srgbClr val="006C86"/>
                  </a:solidFill>
                  <a:latin typeface="Liberation Mono"/>
                </a:rPr>
                <a:t>         (4, b) }</a:t>
              </a:r>
            </a:p>
          </p:txBody>
        </p:sp>
        <p:sp>
          <p:nvSpPr>
            <p:cNvPr id="10" name="Rectangle 9">
              <a:extLst>
                <a:ext uri="{FF2B5EF4-FFF2-40B4-BE49-F238E27FC236}">
                  <a16:creationId xmlns:a16="http://schemas.microsoft.com/office/drawing/2014/main" xmlns="" id="{3A3AC5BF-3EA8-4226-AB3B-C0045E243E91}"/>
                </a:ext>
              </a:extLst>
            </p:cNvPr>
            <p:cNvSpPr/>
            <p:nvPr/>
          </p:nvSpPr>
          <p:spPr>
            <a:xfrm>
              <a:off x="7680176" y="2348880"/>
              <a:ext cx="2448272"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{a, b, null}</a:t>
              </a:r>
            </a:p>
            <a:p>
              <a:endParaRPr lang="en-US" sz="800"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x </a:t>
              </a:r>
              <a:r>
                <a:rPr lang="en-US" sz="2400" b="1" i="1" dirty="0">
                  <a:solidFill>
                    <a:srgbClr val="006C86"/>
                  </a:solidFill>
                  <a:latin typeface="Liberation Mono"/>
                </a:rPr>
                <a:t>r</a:t>
              </a:r>
              <a:r>
                <a:rPr lang="en-US" sz="2400" baseline="-25000" dirty="0">
                  <a:solidFill>
                    <a:srgbClr val="006C86"/>
                  </a:solidFill>
                  <a:latin typeface="Liberation Mono"/>
                </a:rPr>
                <a:t>2</a:t>
              </a:r>
              <a:endParaRPr lang="en-US" sz="2400" dirty="0">
                <a:solidFill>
                  <a:srgbClr val="006C86"/>
                </a:solidFill>
                <a:latin typeface="Liberation Mono"/>
              </a:endParaRPr>
            </a:p>
            <a:p>
              <a:endParaRPr lang="en-US" sz="800" dirty="0">
                <a:solidFill>
                  <a:srgbClr val="006C86"/>
                </a:solidFill>
                <a:latin typeface="Liberation Mono"/>
              </a:endParaRPr>
            </a:p>
            <a:p>
              <a:r>
                <a:rPr lang="en-US" sz="2400" dirty="0">
                  <a:solidFill>
                    <a:srgbClr val="006C86"/>
                  </a:solidFill>
                  <a:latin typeface="Liberation Mono"/>
                </a:rPr>
                <a:t>R = { (1, a), </a:t>
              </a:r>
            </a:p>
            <a:p>
              <a:r>
                <a:rPr lang="en-US" sz="2400" dirty="0">
                  <a:solidFill>
                    <a:srgbClr val="006C86"/>
                  </a:solidFill>
                  <a:latin typeface="Liberation Mono"/>
                </a:rPr>
                <a:t>         (2, a), </a:t>
              </a:r>
            </a:p>
            <a:p>
              <a:r>
                <a:rPr lang="en-US" sz="2400" dirty="0">
                  <a:solidFill>
                    <a:srgbClr val="006C86"/>
                  </a:solidFill>
                  <a:latin typeface="Liberation Mono"/>
                </a:rPr>
                <a:t>         (1, b),</a:t>
              </a:r>
            </a:p>
            <a:p>
              <a:r>
                <a:rPr lang="en-US" sz="2400" dirty="0">
                  <a:solidFill>
                    <a:srgbClr val="006C86"/>
                  </a:solidFill>
                  <a:latin typeface="Liberation Mono"/>
                </a:rPr>
                <a:t>         (2, b), </a:t>
              </a:r>
            </a:p>
            <a:p>
              <a:r>
                <a:rPr lang="en-US" sz="2400" dirty="0">
                  <a:solidFill>
                    <a:srgbClr val="006C86"/>
                  </a:solidFill>
                  <a:latin typeface="Liberation Mono"/>
                </a:rPr>
                <a:t>         (1, null), </a:t>
              </a:r>
            </a:p>
            <a:p>
              <a:r>
                <a:rPr lang="en-US" sz="2400" dirty="0">
                  <a:solidFill>
                    <a:srgbClr val="006C86"/>
                  </a:solidFill>
                  <a:latin typeface="Liberation Mono"/>
                </a:rPr>
                <a:t>         (2, null) }</a:t>
              </a:r>
            </a:p>
          </p:txBody>
        </p:sp>
      </p:grpSp>
    </p:spTree>
    <p:extLst>
      <p:ext uri="{BB962C8B-B14F-4D97-AF65-F5344CB8AC3E}">
        <p14:creationId xmlns:p14="http://schemas.microsoft.com/office/powerpoint/2010/main" xmlns="" val="276530621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692696"/>
            <a:ext cx="1152128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Arial" panose="020B0604020202020204" pitchFamily="34" charset="0"/>
              <a:cs typeface="Arial" panose="020B0604020202020204" pitchFamily="34" charset="0"/>
            </a:endParaRPr>
          </a:p>
        </p:txBody>
      </p:sp>
      <p:sp>
        <p:nvSpPr>
          <p:cNvPr id="7" name="Rectangle 6"/>
          <p:cNvSpPr/>
          <p:nvPr/>
        </p:nvSpPr>
        <p:spPr>
          <a:xfrm>
            <a:off x="407368" y="1444714"/>
            <a:ext cx="8991600" cy="400110"/>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endParaRPr lang="en-US" sz="2000" dirty="0">
              <a:solidFill>
                <a:schemeClr val="tx2"/>
              </a:solidFill>
              <a:latin typeface="Liberation Mono"/>
              <a:cs typeface="Arial" panose="020B0604020202020204" pitchFamily="34" charset="0"/>
            </a:endParaRPr>
          </a:p>
        </p:txBody>
      </p:sp>
      <p:grpSp>
        <p:nvGrpSpPr>
          <p:cNvPr id="2" name="Group 1">
            <a:extLst>
              <a:ext uri="{FF2B5EF4-FFF2-40B4-BE49-F238E27FC236}">
                <a16:creationId xmlns:a16="http://schemas.microsoft.com/office/drawing/2014/main" xmlns="" id="{AC554C5A-88D2-4578-8501-0F544E59E78D}"/>
              </a:ext>
            </a:extLst>
          </p:cNvPr>
          <p:cNvGrpSpPr/>
          <p:nvPr/>
        </p:nvGrpSpPr>
        <p:grpSpPr>
          <a:xfrm>
            <a:off x="82621" y="1988840"/>
            <a:ext cx="5509323" cy="2520280"/>
            <a:chOff x="82621" y="1988840"/>
            <a:chExt cx="5509323" cy="2520280"/>
          </a:xfrm>
        </p:grpSpPr>
        <p:pic>
          <p:nvPicPr>
            <p:cNvPr id="3" name="Picture 2">
              <a:extLst>
                <a:ext uri="{FF2B5EF4-FFF2-40B4-BE49-F238E27FC236}">
                  <a16:creationId xmlns:a16="http://schemas.microsoft.com/office/drawing/2014/main" xmlns="" id="{129EB4D2-0A98-41CB-B45E-18DC219AFD6A}"/>
                </a:ext>
              </a:extLst>
            </p:cNvPr>
            <p:cNvPicPr>
              <a:picLocks noChangeAspect="1"/>
            </p:cNvPicPr>
            <p:nvPr/>
          </p:nvPicPr>
          <p:blipFill>
            <a:blip r:embed="rId2"/>
            <a:stretch>
              <a:fillRect/>
            </a:stretch>
          </p:blipFill>
          <p:spPr>
            <a:xfrm>
              <a:off x="82621" y="1988840"/>
              <a:ext cx="5509323" cy="2520280"/>
            </a:xfrm>
            <a:prstGeom prst="rect">
              <a:avLst/>
            </a:prstGeom>
          </p:spPr>
        </p:pic>
        <p:sp>
          <p:nvSpPr>
            <p:cNvPr id="10" name="TextBox 9">
              <a:extLst>
                <a:ext uri="{FF2B5EF4-FFF2-40B4-BE49-F238E27FC236}">
                  <a16:creationId xmlns:a16="http://schemas.microsoft.com/office/drawing/2014/main" xmlns="" id="{636371B4-2D07-47A7-8B6F-55AC24FD5E82}"/>
                </a:ext>
              </a:extLst>
            </p:cNvPr>
            <p:cNvSpPr txBox="1"/>
            <p:nvPr/>
          </p:nvSpPr>
          <p:spPr>
            <a:xfrm>
              <a:off x="2626489" y="285293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6" name="Group 5">
            <a:extLst>
              <a:ext uri="{FF2B5EF4-FFF2-40B4-BE49-F238E27FC236}">
                <a16:creationId xmlns:a16="http://schemas.microsoft.com/office/drawing/2014/main" xmlns="" id="{D57CA163-30B9-4E58-B9AA-079B9DC48ADE}"/>
              </a:ext>
            </a:extLst>
          </p:cNvPr>
          <p:cNvGrpSpPr/>
          <p:nvPr/>
        </p:nvGrpSpPr>
        <p:grpSpPr>
          <a:xfrm>
            <a:off x="6744072" y="1196752"/>
            <a:ext cx="5040560" cy="2535622"/>
            <a:chOff x="6600056" y="1325426"/>
            <a:chExt cx="5040560" cy="2535622"/>
          </a:xfrm>
        </p:grpSpPr>
        <p:pic>
          <p:nvPicPr>
            <p:cNvPr id="12" name="Picture 11">
              <a:extLst>
                <a:ext uri="{FF2B5EF4-FFF2-40B4-BE49-F238E27FC236}">
                  <a16:creationId xmlns:a16="http://schemas.microsoft.com/office/drawing/2014/main" xmlns="" id="{D9334F77-117D-4529-8444-894654233113}"/>
                </a:ext>
              </a:extLst>
            </p:cNvPr>
            <p:cNvPicPr>
              <a:picLocks noChangeAspect="1"/>
            </p:cNvPicPr>
            <p:nvPr/>
          </p:nvPicPr>
          <p:blipFill>
            <a:blip r:embed="rId3"/>
            <a:stretch>
              <a:fillRect/>
            </a:stretch>
          </p:blipFill>
          <p:spPr>
            <a:xfrm>
              <a:off x="6600056" y="1325426"/>
              <a:ext cx="5040560" cy="2535622"/>
            </a:xfrm>
            <a:prstGeom prst="rect">
              <a:avLst/>
            </a:prstGeom>
          </p:spPr>
        </p:pic>
        <p:sp>
          <p:nvSpPr>
            <p:cNvPr id="11" name="TextBox 10">
              <a:extLst>
                <a:ext uri="{FF2B5EF4-FFF2-40B4-BE49-F238E27FC236}">
                  <a16:creationId xmlns:a16="http://schemas.microsoft.com/office/drawing/2014/main" xmlns="" id="{FD1D25AB-EC9C-43C9-B5D7-3A12073DFB4E}"/>
                </a:ext>
              </a:extLst>
            </p:cNvPr>
            <p:cNvSpPr txBox="1"/>
            <p:nvPr/>
          </p:nvSpPr>
          <p:spPr>
            <a:xfrm>
              <a:off x="8805529" y="2132856"/>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grpSp>
        <p:nvGrpSpPr>
          <p:cNvPr id="8" name="Group 7">
            <a:extLst>
              <a:ext uri="{FF2B5EF4-FFF2-40B4-BE49-F238E27FC236}">
                <a16:creationId xmlns:a16="http://schemas.microsoft.com/office/drawing/2014/main" xmlns="" id="{98DEE755-0940-4703-A765-0CEBEA037B92}"/>
              </a:ext>
            </a:extLst>
          </p:cNvPr>
          <p:cNvGrpSpPr/>
          <p:nvPr/>
        </p:nvGrpSpPr>
        <p:grpSpPr>
          <a:xfrm>
            <a:off x="6168008" y="3861048"/>
            <a:ext cx="5221291" cy="2693577"/>
            <a:chOff x="5702088" y="4204491"/>
            <a:chExt cx="5218448" cy="2689099"/>
          </a:xfrm>
        </p:grpSpPr>
        <p:pic>
          <p:nvPicPr>
            <p:cNvPr id="13" name="Picture 12">
              <a:extLst>
                <a:ext uri="{FF2B5EF4-FFF2-40B4-BE49-F238E27FC236}">
                  <a16:creationId xmlns:a16="http://schemas.microsoft.com/office/drawing/2014/main" xmlns="" id="{33C2C506-838A-4654-9A29-C0F10842B9A8}"/>
                </a:ext>
              </a:extLst>
            </p:cNvPr>
            <p:cNvPicPr>
              <a:picLocks noChangeAspect="1"/>
            </p:cNvPicPr>
            <p:nvPr/>
          </p:nvPicPr>
          <p:blipFill>
            <a:blip r:embed="rId4"/>
            <a:stretch>
              <a:fillRect/>
            </a:stretch>
          </p:blipFill>
          <p:spPr>
            <a:xfrm>
              <a:off x="5702088" y="4204491"/>
              <a:ext cx="5218448" cy="2689099"/>
            </a:xfrm>
            <a:prstGeom prst="rect">
              <a:avLst/>
            </a:prstGeom>
          </p:spPr>
        </p:pic>
        <p:sp>
          <p:nvSpPr>
            <p:cNvPr id="14" name="TextBox 13">
              <a:extLst>
                <a:ext uri="{FF2B5EF4-FFF2-40B4-BE49-F238E27FC236}">
                  <a16:creationId xmlns:a16="http://schemas.microsoft.com/office/drawing/2014/main" xmlns="" id="{707D8BD5-F240-4C14-980F-EC86CB662484}"/>
                </a:ext>
              </a:extLst>
            </p:cNvPr>
            <p:cNvSpPr txBox="1"/>
            <p:nvPr/>
          </p:nvSpPr>
          <p:spPr>
            <a:xfrm>
              <a:off x="8285268" y="4797152"/>
              <a:ext cx="314807" cy="584775"/>
            </a:xfrm>
            <a:prstGeom prst="rect">
              <a:avLst/>
            </a:prstGeom>
            <a:noFill/>
          </p:spPr>
          <p:txBody>
            <a:bodyPr wrap="square">
              <a:spAutoFit/>
            </a:bodyPr>
            <a:lstStyle/>
            <a:p>
              <a:r>
                <a:rPr lang="en-US" sz="3200" dirty="0">
                  <a:solidFill>
                    <a:srgbClr val="FE1212"/>
                  </a:solidFill>
                  <a:latin typeface="Arial" panose="020B0604020202020204" pitchFamily="34" charset="0"/>
                  <a:cs typeface="Arial" panose="020B0604020202020204" pitchFamily="34" charset="0"/>
                </a:rPr>
                <a:t>X</a:t>
              </a:r>
              <a:endParaRPr lang="en-IN" sz="3200" dirty="0">
                <a:solidFill>
                  <a:srgbClr val="FE1212"/>
                </a:solidFill>
              </a:endParaRPr>
            </a:p>
          </p:txBody>
        </p:sp>
      </p:grpSp>
      <p:sp>
        <p:nvSpPr>
          <p:cNvPr id="9" name="TextBox 8">
            <a:extLst>
              <a:ext uri="{FF2B5EF4-FFF2-40B4-BE49-F238E27FC236}">
                <a16:creationId xmlns:a16="http://schemas.microsoft.com/office/drawing/2014/main" xmlns="" id="{95F5BAF1-00CE-48F0-95C4-9ED882E8F254}"/>
              </a:ext>
            </a:extLst>
          </p:cNvPr>
          <p:cNvSpPr txBox="1"/>
          <p:nvPr/>
        </p:nvSpPr>
        <p:spPr>
          <a:xfrm>
            <a:off x="335360" y="4653136"/>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xmlns="" val="309994823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7" name="Rectangle 6"/>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
        <p:nvSpPr>
          <p:cNvPr id="8" name="Rectangle 7"/>
          <p:cNvSpPr/>
          <p:nvPr/>
        </p:nvSpPr>
        <p:spPr>
          <a:xfrm>
            <a:off x="263352" y="1124744"/>
            <a:ext cx="11665296"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A67F59"/>
                </a:solidFill>
                <a:latin typeface="Liberation Mono"/>
              </a:rPr>
              <a:t>*</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menucard, softdrink;</a:t>
            </a:r>
          </a:p>
        </p:txBody>
      </p:sp>
      <p:pic>
        <p:nvPicPr>
          <p:cNvPr id="10" name="Picture 9">
            <a:extLst>
              <a:ext uri="{FF2B5EF4-FFF2-40B4-BE49-F238E27FC236}">
                <a16:creationId xmlns:a16="http://schemas.microsoft.com/office/drawing/2014/main" xmlns="" id="{27EB361D-57A8-40A5-AACB-7A4FEAA1AA15}"/>
              </a:ext>
            </a:extLst>
          </p:cNvPr>
          <p:cNvPicPr>
            <a:picLocks noChangeAspect="1"/>
          </p:cNvPicPr>
          <p:nvPr/>
        </p:nvPicPr>
        <p:blipFill>
          <a:blip r:embed="rId2"/>
          <a:stretch>
            <a:fillRect/>
          </a:stretch>
        </p:blipFill>
        <p:spPr>
          <a:xfrm>
            <a:off x="407368" y="1740768"/>
            <a:ext cx="3646100" cy="3159026"/>
          </a:xfrm>
          <a:prstGeom prst="rect">
            <a:avLst/>
          </a:prstGeom>
        </p:spPr>
      </p:pic>
      <p:pic>
        <p:nvPicPr>
          <p:cNvPr id="11" name="Picture 10">
            <a:extLst>
              <a:ext uri="{FF2B5EF4-FFF2-40B4-BE49-F238E27FC236}">
                <a16:creationId xmlns:a16="http://schemas.microsoft.com/office/drawing/2014/main" xmlns="" id="{E22FFE78-703B-4DE1-BAF7-DFB88FE7A1C6}"/>
              </a:ext>
            </a:extLst>
          </p:cNvPr>
          <p:cNvPicPr>
            <a:picLocks noChangeAspect="1"/>
          </p:cNvPicPr>
          <p:nvPr/>
        </p:nvPicPr>
        <p:blipFill>
          <a:blip r:embed="rId3"/>
          <a:stretch>
            <a:fillRect/>
          </a:stretch>
        </p:blipFill>
        <p:spPr>
          <a:xfrm>
            <a:off x="407368" y="5122763"/>
            <a:ext cx="3646100" cy="1516889"/>
          </a:xfrm>
          <a:prstGeom prst="rect">
            <a:avLst/>
          </a:prstGeom>
        </p:spPr>
      </p:pic>
      <p:pic>
        <p:nvPicPr>
          <p:cNvPr id="12" name="Picture 11">
            <a:extLst>
              <a:ext uri="{FF2B5EF4-FFF2-40B4-BE49-F238E27FC236}">
                <a16:creationId xmlns:a16="http://schemas.microsoft.com/office/drawing/2014/main" xmlns="" id="{BD7ED67D-A080-4B2E-BE4A-4E219A503EE7}"/>
              </a:ext>
            </a:extLst>
          </p:cNvPr>
          <p:cNvPicPr>
            <a:picLocks noChangeAspect="1"/>
          </p:cNvPicPr>
          <p:nvPr/>
        </p:nvPicPr>
        <p:blipFill>
          <a:blip r:embed="rId4"/>
          <a:stretch>
            <a:fillRect/>
          </a:stretch>
        </p:blipFill>
        <p:spPr>
          <a:xfrm>
            <a:off x="5798274" y="1740767"/>
            <a:ext cx="4869726" cy="4947279"/>
          </a:xfrm>
          <a:prstGeom prst="rect">
            <a:avLst/>
          </a:prstGeom>
        </p:spPr>
      </p:pic>
    </p:spTree>
    <p:extLst>
      <p:ext uri="{BB962C8B-B14F-4D97-AF65-F5344CB8AC3E}">
        <p14:creationId xmlns:p14="http://schemas.microsoft.com/office/powerpoint/2010/main" xmlns="" val="130868930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8826" y="1112721"/>
            <a:ext cx="116652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chemeClr val="tx1">
                    <a:lumMod val="50000"/>
                    <a:lumOff val="50000"/>
                  </a:schemeClr>
                </a:solidFill>
                <a:latin typeface="Liberation Mono"/>
              </a:rPr>
              <a:t>mnu</a:t>
            </a:r>
            <a:r>
              <a:rPr lang="en-US" dirty="0">
                <a:latin typeface="Liberation Mono"/>
              </a:rPr>
              <a:t>.name, </a:t>
            </a:r>
            <a:r>
              <a:rPr lang="en-US" dirty="0">
                <a:solidFill>
                  <a:schemeClr val="tx1">
                    <a:lumMod val="50000"/>
                    <a:lumOff val="50000"/>
                  </a:schemeClr>
                </a:solidFill>
                <a:latin typeface="Liberation Mono"/>
              </a:rPr>
              <a:t>sftdrink</a:t>
            </a:r>
            <a:r>
              <a:rPr lang="en-US" dirty="0">
                <a:latin typeface="Liberation Mono"/>
              </a:rPr>
              <a:t>.name, </a:t>
            </a:r>
            <a:r>
              <a:rPr lang="en-US" dirty="0">
                <a:solidFill>
                  <a:schemeClr val="tx1">
                    <a:lumMod val="50000"/>
                    <a:lumOff val="50000"/>
                  </a:schemeClr>
                </a:solidFill>
                <a:latin typeface="Liberation Mono"/>
              </a:rPr>
              <a:t>mnu</a:t>
            </a:r>
            <a:r>
              <a:rPr lang="en-US" dirty="0">
                <a:latin typeface="Liberation Mono"/>
              </a:rPr>
              <a:t>.rate, </a:t>
            </a:r>
            <a:r>
              <a:rPr lang="en-US" dirty="0">
                <a:solidFill>
                  <a:schemeClr val="tx1">
                    <a:lumMod val="50000"/>
                    <a:lumOff val="50000"/>
                  </a:schemeClr>
                </a:solidFill>
                <a:latin typeface="Liberation Mono"/>
              </a:rPr>
              <a:t>sftdrink</a:t>
            </a:r>
            <a:r>
              <a:rPr lang="en-US" dirty="0">
                <a:latin typeface="Liberation Mono"/>
              </a:rPr>
              <a:t>.rate, </a:t>
            </a:r>
            <a:r>
              <a:rPr lang="en-US" dirty="0">
                <a:solidFill>
                  <a:schemeClr val="tx1">
                    <a:lumMod val="50000"/>
                    <a:lumOff val="50000"/>
                  </a:schemeClr>
                </a:solidFill>
                <a:latin typeface="Liberation Mono"/>
              </a:rPr>
              <a:t>mnu</a:t>
            </a:r>
            <a:r>
              <a:rPr lang="en-US" dirty="0">
                <a:latin typeface="Liberation Mono"/>
              </a:rPr>
              <a:t>.rate + </a:t>
            </a:r>
            <a:r>
              <a:rPr lang="en-US" dirty="0">
                <a:solidFill>
                  <a:schemeClr val="tx1">
                    <a:lumMod val="50000"/>
                    <a:lumOff val="50000"/>
                  </a:schemeClr>
                </a:solidFill>
                <a:latin typeface="Liberation Mono"/>
              </a:rPr>
              <a:t>sftdrink</a:t>
            </a:r>
            <a:r>
              <a:rPr lang="en-US" dirty="0">
                <a:latin typeface="Liberation Mono"/>
              </a:rPr>
              <a:t>.rate as </a:t>
            </a:r>
            <a:r>
              <a:rPr lang="en-US" dirty="0">
                <a:solidFill>
                  <a:srgbClr val="669900"/>
                </a:solidFill>
                <a:latin typeface="Liberation Mono"/>
              </a:rPr>
              <a:t>"Total" </a:t>
            </a:r>
            <a:r>
              <a:rPr lang="en-US" dirty="0">
                <a:solidFill>
                  <a:srgbClr val="0077AA"/>
                </a:solidFill>
                <a:latin typeface="Liberation Mono"/>
                <a:ea typeface="Times New Roman" panose="02020603050405020304" pitchFamily="18" charset="0"/>
              </a:rPr>
              <a:t>FROM</a:t>
            </a:r>
            <a:r>
              <a:rPr lang="en-US" dirty="0">
                <a:latin typeface="Liberation Mono"/>
              </a:rPr>
              <a:t> menucard </a:t>
            </a:r>
            <a:r>
              <a:rPr lang="en-US" dirty="0">
                <a:solidFill>
                  <a:schemeClr val="tx1">
                    <a:lumMod val="50000"/>
                    <a:lumOff val="50000"/>
                  </a:schemeClr>
                </a:solidFill>
                <a:latin typeface="Liberation Mono"/>
              </a:rPr>
              <a:t>mnu</a:t>
            </a:r>
            <a:r>
              <a:rPr lang="en-US" dirty="0">
                <a:latin typeface="Liberation Mono"/>
              </a:rPr>
              <a:t>, softdrink </a:t>
            </a:r>
            <a:r>
              <a:rPr lang="en-US" dirty="0">
                <a:solidFill>
                  <a:schemeClr val="tx1">
                    <a:lumMod val="50000"/>
                    <a:lumOff val="50000"/>
                  </a:schemeClr>
                </a:solidFill>
                <a:latin typeface="Liberation Mono"/>
              </a:rPr>
              <a:t>sftdrink</a:t>
            </a:r>
            <a:r>
              <a:rPr lang="en-US" dirty="0">
                <a:latin typeface="Liberation Mono"/>
              </a:rPr>
              <a:t>;</a:t>
            </a:r>
          </a:p>
        </p:txBody>
      </p:sp>
      <p:pic>
        <p:nvPicPr>
          <p:cNvPr id="2" name="Picture 1">
            <a:extLst>
              <a:ext uri="{FF2B5EF4-FFF2-40B4-BE49-F238E27FC236}">
                <a16:creationId xmlns:a16="http://schemas.microsoft.com/office/drawing/2014/main" xmlns="" id="{A5EEF4D0-2CC1-43CD-8579-85D930343D27}"/>
              </a:ext>
            </a:extLst>
          </p:cNvPr>
          <p:cNvPicPr>
            <a:picLocks noChangeAspect="1"/>
          </p:cNvPicPr>
          <p:nvPr/>
        </p:nvPicPr>
        <p:blipFill>
          <a:blip r:embed="rId2"/>
          <a:stretch>
            <a:fillRect/>
          </a:stretch>
        </p:blipFill>
        <p:spPr>
          <a:xfrm>
            <a:off x="407368" y="1926158"/>
            <a:ext cx="3646100" cy="3159026"/>
          </a:xfrm>
          <a:prstGeom prst="rect">
            <a:avLst/>
          </a:prstGeom>
        </p:spPr>
      </p:pic>
      <p:pic>
        <p:nvPicPr>
          <p:cNvPr id="3" name="Picture 2">
            <a:extLst>
              <a:ext uri="{FF2B5EF4-FFF2-40B4-BE49-F238E27FC236}">
                <a16:creationId xmlns:a16="http://schemas.microsoft.com/office/drawing/2014/main" xmlns="" id="{6EA0E246-79E2-4240-B2EE-F6CBA161F2ED}"/>
              </a:ext>
            </a:extLst>
          </p:cNvPr>
          <p:cNvPicPr>
            <a:picLocks noChangeAspect="1"/>
          </p:cNvPicPr>
          <p:nvPr/>
        </p:nvPicPr>
        <p:blipFill>
          <a:blip r:embed="rId3"/>
          <a:stretch>
            <a:fillRect/>
          </a:stretch>
        </p:blipFill>
        <p:spPr>
          <a:xfrm>
            <a:off x="407368" y="5229200"/>
            <a:ext cx="3646100" cy="1516889"/>
          </a:xfrm>
          <a:prstGeom prst="rect">
            <a:avLst/>
          </a:prstGeom>
        </p:spPr>
      </p:pic>
      <p:pic>
        <p:nvPicPr>
          <p:cNvPr id="6" name="Picture 5">
            <a:extLst>
              <a:ext uri="{FF2B5EF4-FFF2-40B4-BE49-F238E27FC236}">
                <a16:creationId xmlns:a16="http://schemas.microsoft.com/office/drawing/2014/main" xmlns="" id="{8EAB5AB2-B5D5-4BA9-B566-5C520DCA2F73}"/>
              </a:ext>
            </a:extLst>
          </p:cNvPr>
          <p:cNvPicPr>
            <a:picLocks noChangeAspect="1"/>
          </p:cNvPicPr>
          <p:nvPr/>
        </p:nvPicPr>
        <p:blipFill>
          <a:blip r:embed="rId4"/>
          <a:stretch>
            <a:fillRect/>
          </a:stretch>
        </p:blipFill>
        <p:spPr>
          <a:xfrm>
            <a:off x="5663952" y="1740767"/>
            <a:ext cx="5004048" cy="4979757"/>
          </a:xfrm>
          <a:prstGeom prst="rect">
            <a:avLst/>
          </a:prstGeom>
        </p:spPr>
      </p:pic>
      <p:sp>
        <p:nvSpPr>
          <p:cNvPr id="9" name="Rectangle 8">
            <a:extLst>
              <a:ext uri="{FF2B5EF4-FFF2-40B4-BE49-F238E27FC236}">
                <a16:creationId xmlns:a16="http://schemas.microsoft.com/office/drawing/2014/main" xmlns="" id="{622DED88-1175-4892-8C34-4492FEB2B434}"/>
              </a:ext>
            </a:extLst>
          </p:cNvPr>
          <p:cNvSpPr/>
          <p:nvPr/>
        </p:nvSpPr>
        <p:spPr>
          <a:xfrm>
            <a:off x="263352" y="717572"/>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 </a:t>
            </a:r>
            <a:r>
              <a:rPr lang="en-US" sz="2000" dirty="0">
                <a:solidFill>
                  <a:srgbClr val="0077AA"/>
                </a:solidFill>
                <a:latin typeface="Liberation Mono"/>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rPr>
              <a:t>. . .</a:t>
            </a:r>
          </a:p>
        </p:txBody>
      </p:sp>
    </p:spTree>
    <p:extLst>
      <p:ext uri="{BB962C8B-B14F-4D97-AF65-F5344CB8AC3E}">
        <p14:creationId xmlns:p14="http://schemas.microsoft.com/office/powerpoint/2010/main" xmlns="" val="1947568304"/>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cartesian or product</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840128"/>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name,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Employees"</a:t>
            </a:r>
            <a:r>
              <a:rPr lang="en-US" dirty="0">
                <a:latin typeface="Liberation Mono"/>
              </a:rPr>
              <a:t>, rate * </a:t>
            </a:r>
            <a:r>
              <a:rPr lang="en-US" dirty="0">
                <a:solidFill>
                  <a:srgbClr val="DD4A68"/>
                </a:solidFill>
                <a:latin typeface="Liberation Mono"/>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669900"/>
                </a:solidFill>
                <a:latin typeface="Liberation Mono"/>
              </a:rPr>
              <a:t>"Total Cost" </a:t>
            </a:r>
            <a:r>
              <a:rPr lang="en-US" dirty="0">
                <a:solidFill>
                  <a:srgbClr val="0077AA"/>
                </a:solidFill>
                <a:latin typeface="Liberation Mono"/>
                <a:ea typeface="Times New Roman" panose="02020603050405020304" pitchFamily="18" charset="0"/>
              </a:rPr>
              <a:t>FROM</a:t>
            </a:r>
            <a:r>
              <a:rPr lang="en-US" dirty="0">
                <a:latin typeface="Liberation Mono"/>
              </a:rPr>
              <a:t> emp, softdrink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name;</a:t>
            </a:r>
          </a:p>
        </p:txBody>
      </p:sp>
      <p:pic>
        <p:nvPicPr>
          <p:cNvPr id="11" name="Picture 10"/>
          <p:cNvPicPr>
            <a:picLocks noChangeAspect="1"/>
          </p:cNvPicPr>
          <p:nvPr/>
        </p:nvPicPr>
        <p:blipFill>
          <a:blip r:embed="rId3" cstate="print"/>
          <a:stretch>
            <a:fillRect/>
          </a:stretch>
        </p:blipFill>
        <p:spPr>
          <a:xfrm>
            <a:off x="263352" y="1586903"/>
            <a:ext cx="6619504" cy="1759395"/>
          </a:xfrm>
          <a:prstGeom prst="rect">
            <a:avLst/>
          </a:prstGeom>
        </p:spPr>
      </p:pic>
    </p:spTree>
    <p:extLst>
      <p:ext uri="{BB962C8B-B14F-4D97-AF65-F5344CB8AC3E}">
        <p14:creationId xmlns:p14="http://schemas.microsoft.com/office/powerpoint/2010/main" xmlns="" val="3515033859"/>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cross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621524"/>
            <a:ext cx="11449272"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07368" y="1628800"/>
            <a:ext cx="9067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 </a:t>
            </a:r>
            <a:r>
              <a:rPr lang="en-US" sz="2000" dirty="0">
                <a:solidFill>
                  <a:srgbClr val="0077AA"/>
                </a:solidFill>
                <a:uFill>
                  <a:solidFill>
                    <a:srgbClr val="C00000"/>
                  </a:solidFill>
                </a:uFill>
                <a:latin typeface="Liberation Mono"/>
              </a:rPr>
              <a:t>CROSS JOIN</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latin typeface="Liberation Mono"/>
              </a:rPr>
              <a:t>,</a:t>
            </a:r>
            <a:r>
              <a:rPr lang="en-US" sz="2000" dirty="0">
                <a:solidFill>
                  <a:srgbClr val="0077AA"/>
                </a:solidFill>
                <a:latin typeface="Liberation Mono"/>
              </a:rPr>
              <a:t> </a:t>
            </a:r>
            <a:r>
              <a:rPr lang="en-US" sz="2000" dirty="0">
                <a:solidFill>
                  <a:schemeClr val="tx2"/>
                </a:solidFill>
                <a:latin typeface="Liberation Mono"/>
              </a:rPr>
              <a:t>. . .</a:t>
            </a:r>
          </a:p>
        </p:txBody>
      </p:sp>
      <p:sp>
        <p:nvSpPr>
          <p:cNvPr id="10" name="Rectangle 9"/>
          <p:cNvSpPr/>
          <p:nvPr/>
        </p:nvSpPr>
        <p:spPr>
          <a:xfrm>
            <a:off x="187370" y="3933056"/>
            <a:ext cx="4545540" cy="369332"/>
          </a:xfrm>
          <a:prstGeom prst="rect">
            <a:avLst/>
          </a:prstGeom>
        </p:spPr>
        <p:txBody>
          <a:bodyPr wrap="non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envelope </a:t>
            </a:r>
            <a:r>
              <a:rPr lang="en-IN" dirty="0">
                <a:solidFill>
                  <a:schemeClr val="accent5">
                    <a:lumMod val="75000"/>
                  </a:schemeClr>
                </a:solidFill>
                <a:latin typeface="Liberation Mono"/>
                <a:cs typeface="Arial" panose="020B0604020202020204" pitchFamily="34" charset="0"/>
              </a:rPr>
              <a:t>CROSS</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docs;</a:t>
            </a:r>
          </a:p>
        </p:txBody>
      </p:sp>
      <p:pic>
        <p:nvPicPr>
          <p:cNvPr id="2" name="Picture 1">
            <a:extLst>
              <a:ext uri="{FF2B5EF4-FFF2-40B4-BE49-F238E27FC236}">
                <a16:creationId xmlns:a16="http://schemas.microsoft.com/office/drawing/2014/main" xmlns="" id="{142FFB09-74F7-468D-A126-1C8409FE6939}"/>
              </a:ext>
            </a:extLst>
          </p:cNvPr>
          <p:cNvPicPr>
            <a:picLocks noChangeAspect="1"/>
          </p:cNvPicPr>
          <p:nvPr/>
        </p:nvPicPr>
        <p:blipFill>
          <a:blip r:embed="rId2"/>
          <a:stretch>
            <a:fillRect/>
          </a:stretch>
        </p:blipFill>
        <p:spPr>
          <a:xfrm>
            <a:off x="6933339" y="2159216"/>
            <a:ext cx="4835718" cy="2716235"/>
          </a:xfrm>
          <a:prstGeom prst="rect">
            <a:avLst/>
          </a:prstGeom>
        </p:spPr>
      </p:pic>
      <p:pic>
        <p:nvPicPr>
          <p:cNvPr id="6" name="Picture 5">
            <a:extLst>
              <a:ext uri="{FF2B5EF4-FFF2-40B4-BE49-F238E27FC236}">
                <a16:creationId xmlns:a16="http://schemas.microsoft.com/office/drawing/2014/main" xmlns="" id="{6DB13CF5-F0E3-4A15-BF73-0BA620B89CCD}"/>
              </a:ext>
            </a:extLst>
          </p:cNvPr>
          <p:cNvPicPr>
            <a:picLocks noChangeAspect="1"/>
          </p:cNvPicPr>
          <p:nvPr/>
        </p:nvPicPr>
        <p:blipFill>
          <a:blip r:embed="rId3"/>
          <a:stretch>
            <a:fillRect/>
          </a:stretch>
        </p:blipFill>
        <p:spPr>
          <a:xfrm>
            <a:off x="187370" y="4501323"/>
            <a:ext cx="4835718" cy="2024021"/>
          </a:xfrm>
          <a:prstGeom prst="rect">
            <a:avLst/>
          </a:prstGeom>
        </p:spPr>
      </p:pic>
      <p:pic>
        <p:nvPicPr>
          <p:cNvPr id="12" name="Picture 11">
            <a:extLst>
              <a:ext uri="{FF2B5EF4-FFF2-40B4-BE49-F238E27FC236}">
                <a16:creationId xmlns:a16="http://schemas.microsoft.com/office/drawing/2014/main" xmlns="" id="{3762B5C9-C641-4CB8-95CE-0731B3459938}"/>
              </a:ext>
            </a:extLst>
          </p:cNvPr>
          <p:cNvPicPr>
            <a:picLocks noChangeAspect="1"/>
          </p:cNvPicPr>
          <p:nvPr/>
        </p:nvPicPr>
        <p:blipFill>
          <a:blip r:embed="rId4"/>
          <a:stretch>
            <a:fillRect/>
          </a:stretch>
        </p:blipFill>
        <p:spPr>
          <a:xfrm>
            <a:off x="263352" y="2708920"/>
            <a:ext cx="1631871" cy="861757"/>
          </a:xfrm>
          <a:prstGeom prst="rect">
            <a:avLst/>
          </a:prstGeom>
        </p:spPr>
      </p:pic>
      <p:pic>
        <p:nvPicPr>
          <p:cNvPr id="13" name="Picture 12">
            <a:extLst>
              <a:ext uri="{FF2B5EF4-FFF2-40B4-BE49-F238E27FC236}">
                <a16:creationId xmlns:a16="http://schemas.microsoft.com/office/drawing/2014/main" xmlns="" id="{D33098D5-0306-4810-A3AF-7FC36C3D8E63}"/>
              </a:ext>
            </a:extLst>
          </p:cNvPr>
          <p:cNvPicPr>
            <a:picLocks noChangeAspect="1"/>
          </p:cNvPicPr>
          <p:nvPr/>
        </p:nvPicPr>
        <p:blipFill>
          <a:blip r:embed="rId5"/>
          <a:stretch>
            <a:fillRect/>
          </a:stretch>
        </p:blipFill>
        <p:spPr>
          <a:xfrm>
            <a:off x="3416362" y="2714141"/>
            <a:ext cx="2074685" cy="858875"/>
          </a:xfrm>
          <a:prstGeom prst="rect">
            <a:avLst/>
          </a:prstGeom>
        </p:spPr>
      </p:pic>
      <p:sp>
        <p:nvSpPr>
          <p:cNvPr id="15" name="TextBox 14">
            <a:extLst>
              <a:ext uri="{FF2B5EF4-FFF2-40B4-BE49-F238E27FC236}">
                <a16:creationId xmlns:a16="http://schemas.microsoft.com/office/drawing/2014/main" xmlns="" id="{867761B3-90F0-458A-9566-A6B4CF0C5B85}"/>
              </a:ext>
            </a:extLst>
          </p:cNvPr>
          <p:cNvSpPr txBox="1"/>
          <p:nvPr/>
        </p:nvSpPr>
        <p:spPr>
          <a:xfrm>
            <a:off x="191344" y="2298358"/>
            <a:ext cx="1501496" cy="338554"/>
          </a:xfrm>
          <a:prstGeom prst="rect">
            <a:avLst/>
          </a:prstGeom>
          <a:noFill/>
        </p:spPr>
        <p:txBody>
          <a:bodyPr wrap="square">
            <a:spAutoFit/>
          </a:bodyPr>
          <a:lstStyle/>
          <a:p>
            <a:r>
              <a:rPr lang="en-US" sz="1600" b="1" dirty="0">
                <a:latin typeface="Liberation Mono"/>
                <a:cs typeface="Arial" panose="020B0604020202020204" pitchFamily="34" charset="0"/>
              </a:rPr>
              <a:t>envelope </a:t>
            </a:r>
            <a:r>
              <a:rPr lang="en-US" sz="1600" b="1" dirty="0">
                <a:solidFill>
                  <a:srgbClr val="0077AA"/>
                </a:solidFill>
                <a:latin typeface="Liberation Mono"/>
                <a:ea typeface="Times New Roman" panose="02020603050405020304" pitchFamily="18" charset="0"/>
              </a:rPr>
              <a:t>Table </a:t>
            </a:r>
            <a:endParaRPr lang="en-IN" sz="1600" b="1" dirty="0"/>
          </a:p>
        </p:txBody>
      </p:sp>
      <p:sp>
        <p:nvSpPr>
          <p:cNvPr id="17" name="TextBox 16">
            <a:extLst>
              <a:ext uri="{FF2B5EF4-FFF2-40B4-BE49-F238E27FC236}">
                <a16:creationId xmlns:a16="http://schemas.microsoft.com/office/drawing/2014/main" xmlns="" id="{A1A5741E-0A85-47FF-8307-FDB315185836}"/>
              </a:ext>
            </a:extLst>
          </p:cNvPr>
          <p:cNvSpPr txBox="1"/>
          <p:nvPr/>
        </p:nvSpPr>
        <p:spPr>
          <a:xfrm>
            <a:off x="3340380" y="2298358"/>
            <a:ext cx="1171444" cy="338554"/>
          </a:xfrm>
          <a:prstGeom prst="rect">
            <a:avLst/>
          </a:prstGeom>
          <a:noFill/>
        </p:spPr>
        <p:txBody>
          <a:bodyPr wrap="square">
            <a:spAutoFit/>
          </a:bodyPr>
          <a:lstStyle/>
          <a:p>
            <a:r>
              <a:rPr lang="en-US" sz="1600" b="1" dirty="0">
                <a:latin typeface="Liberation Mono"/>
                <a:cs typeface="Arial" panose="020B0604020202020204" pitchFamily="34" charset="0"/>
              </a:rPr>
              <a:t>docs </a:t>
            </a:r>
            <a:r>
              <a:rPr lang="en-US" sz="1600" b="1" dirty="0">
                <a:solidFill>
                  <a:srgbClr val="0077AA"/>
                </a:solidFill>
                <a:latin typeface="Liberation Mono"/>
                <a:ea typeface="Times New Roman" panose="02020603050405020304" pitchFamily="18" charset="0"/>
              </a:rPr>
              <a:t>Table </a:t>
            </a:r>
            <a:endParaRPr lang="en-IN" sz="1600" b="1" dirty="0"/>
          </a:p>
        </p:txBody>
      </p:sp>
    </p:spTree>
    <p:extLst>
      <p:ext uri="{BB962C8B-B14F-4D97-AF65-F5344CB8AC3E}">
        <p14:creationId xmlns:p14="http://schemas.microsoft.com/office/powerpoint/2010/main" xmlns="" val="32471803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BAEDABB-F563-4039-90DE-3205895303F5}"/>
              </a:ext>
            </a:extLst>
          </p:cNvPr>
          <p:cNvSpPr/>
          <p:nvPr/>
        </p:nvSpPr>
        <p:spPr>
          <a:xfrm>
            <a:off x="438087" y="5830594"/>
            <a:ext cx="8624704" cy="769441"/>
          </a:xfrm>
          <a:prstGeom prst="rect">
            <a:avLst/>
          </a:prstGeom>
        </p:spPr>
        <p:txBody>
          <a:bodyPr wrap="square">
            <a:spAutoFit/>
          </a:bodyPr>
          <a:lstStyle/>
          <a:p>
            <a:r>
              <a:rPr lang="en-IN" dirty="0">
                <a:solidFill>
                  <a:schemeClr val="accent6">
                    <a:lumMod val="50000"/>
                  </a:schemeClr>
                </a:solidFill>
              </a:rPr>
              <a:t>set A – { 25, 29, 45, 23, 60, 51, 35, …. }</a:t>
            </a:r>
          </a:p>
          <a:p>
            <a:endParaRPr lang="en-IN" sz="800" dirty="0">
              <a:solidFill>
                <a:schemeClr val="accent6">
                  <a:lumMod val="50000"/>
                </a:schemeClr>
              </a:solidFill>
            </a:endParaRPr>
          </a:p>
          <a:p>
            <a:r>
              <a:rPr lang="en-IN" dirty="0">
                <a:solidFill>
                  <a:schemeClr val="accent6">
                    <a:lumMod val="50000"/>
                  </a:schemeClr>
                </a:solidFill>
              </a:rPr>
              <a:t>set B – { Ben, Jo, Kim, Tom, Toy, Sam, Don, …. }  </a:t>
            </a:r>
          </a:p>
        </p:txBody>
      </p:sp>
      <p:sp>
        <p:nvSpPr>
          <p:cNvPr id="7" name="Rectangle 6">
            <a:extLst>
              <a:ext uri="{FF2B5EF4-FFF2-40B4-BE49-F238E27FC236}">
                <a16:creationId xmlns:a16="http://schemas.microsoft.com/office/drawing/2014/main" xmlns="" id="{C15B5B7D-F84D-4CB0-9BE3-E25CC24D8390}"/>
              </a:ext>
            </a:extLst>
          </p:cNvPr>
          <p:cNvSpPr/>
          <p:nvPr/>
        </p:nvSpPr>
        <p:spPr>
          <a:xfrm>
            <a:off x="457747" y="5334825"/>
            <a:ext cx="792088" cy="461665"/>
          </a:xfrm>
          <a:prstGeom prst="rect">
            <a:avLst/>
          </a:prstGeom>
        </p:spPr>
        <p:txBody>
          <a:bodyPr wrap="square">
            <a:spAutoFit/>
          </a:bodyPr>
          <a:lstStyle/>
          <a:p>
            <a:r>
              <a:rPr lang="en-US" sz="2400" b="1" dirty="0">
                <a:solidFill>
                  <a:schemeClr val="accent2">
                    <a:lumMod val="50000"/>
                  </a:schemeClr>
                </a:solidFill>
                <a:latin typeface="-apple-system"/>
              </a:rPr>
              <a:t>data</a:t>
            </a:r>
            <a:endParaRPr lang="en-IN" sz="2200" b="1" dirty="0"/>
          </a:p>
        </p:txBody>
      </p:sp>
      <p:sp>
        <p:nvSpPr>
          <p:cNvPr id="8" name="Rectangle 7">
            <a:extLst>
              <a:ext uri="{FF2B5EF4-FFF2-40B4-BE49-F238E27FC236}">
                <a16:creationId xmlns:a16="http://schemas.microsoft.com/office/drawing/2014/main" xmlns="" id="{B1B66409-5192-407D-9CFA-2C5B1BE8FBEC}"/>
              </a:ext>
            </a:extLst>
          </p:cNvPr>
          <p:cNvSpPr/>
          <p:nvPr/>
        </p:nvSpPr>
        <p:spPr>
          <a:xfrm>
            <a:off x="438088" y="3303894"/>
            <a:ext cx="11296167" cy="461665"/>
          </a:xfrm>
          <a:prstGeom prst="rect">
            <a:avLst/>
          </a:prstGeom>
        </p:spPr>
        <p:txBody>
          <a:bodyPr wrap="square">
            <a:spAutoFit/>
          </a:bodyPr>
          <a:lstStyle/>
          <a:p>
            <a:r>
              <a:rPr lang="en-US" sz="2400" b="1" dirty="0">
                <a:solidFill>
                  <a:schemeClr val="accent2">
                    <a:lumMod val="50000"/>
                  </a:schemeClr>
                </a:solidFill>
                <a:latin typeface="-apple-system"/>
              </a:rPr>
              <a:t>Information</a:t>
            </a:r>
            <a:endParaRPr lang="en-IN" sz="2200" b="1" dirty="0"/>
          </a:p>
        </p:txBody>
      </p:sp>
      <p:sp>
        <p:nvSpPr>
          <p:cNvPr id="11" name="Rectangle 10">
            <a:extLst>
              <a:ext uri="{FF2B5EF4-FFF2-40B4-BE49-F238E27FC236}">
                <a16:creationId xmlns:a16="http://schemas.microsoft.com/office/drawing/2014/main" xmlns="" id="{D1DCE3E7-B13B-43D7-AC3B-8ACA827F63D3}"/>
              </a:ext>
            </a:extLst>
          </p:cNvPr>
          <p:cNvSpPr/>
          <p:nvPr/>
        </p:nvSpPr>
        <p:spPr>
          <a:xfrm>
            <a:off x="457748" y="3757859"/>
            <a:ext cx="11772843" cy="1446550"/>
          </a:xfrm>
          <a:prstGeom prst="rect">
            <a:avLst/>
          </a:prstGeom>
        </p:spPr>
        <p:txBody>
          <a:bodyPr wrap="square">
            <a:spAutoFit/>
          </a:bodyPr>
          <a:lstStyle/>
          <a:p>
            <a:r>
              <a:rPr lang="en-US" dirty="0">
                <a:solidFill>
                  <a:schemeClr val="accent6">
                    <a:lumMod val="50000"/>
                  </a:schemeClr>
                </a:solidFill>
              </a:rPr>
              <a:t>Now we arrange the data and make some sense and create information.</a:t>
            </a:r>
          </a:p>
          <a:p>
            <a:endParaRPr lang="en-US" sz="800" dirty="0">
              <a:solidFill>
                <a:schemeClr val="accent6">
                  <a:lumMod val="50000"/>
                </a:schemeClr>
              </a:solidFill>
            </a:endParaRPr>
          </a:p>
          <a:p>
            <a:r>
              <a:rPr lang="en-US" dirty="0">
                <a:solidFill>
                  <a:schemeClr val="accent6">
                    <a:lumMod val="50000"/>
                  </a:schemeClr>
                </a:solidFill>
              </a:rPr>
              <a:t>set A is </a:t>
            </a:r>
            <a:r>
              <a:rPr lang="en-US" b="1" dirty="0">
                <a:solidFill>
                  <a:schemeClr val="accent6">
                    <a:lumMod val="50000"/>
                  </a:schemeClr>
                </a:solidFill>
              </a:rPr>
              <a:t>Age</a:t>
            </a:r>
            <a:r>
              <a:rPr lang="en-US" dirty="0">
                <a:solidFill>
                  <a:schemeClr val="accent6">
                    <a:lumMod val="50000"/>
                  </a:schemeClr>
                </a:solidFill>
              </a:rPr>
              <a:t>, set B is </a:t>
            </a:r>
            <a:r>
              <a:rPr lang="en-US" b="1" dirty="0">
                <a:solidFill>
                  <a:schemeClr val="accent6">
                    <a:lumMod val="50000"/>
                  </a:schemeClr>
                </a:solidFill>
              </a:rPr>
              <a:t>Name</a:t>
            </a:r>
          </a:p>
          <a:p>
            <a:endParaRPr lang="en-IN" sz="800" dirty="0">
              <a:solidFill>
                <a:schemeClr val="accent6">
                  <a:lumMod val="50000"/>
                </a:schemeClr>
              </a:solidFill>
            </a:endParaRPr>
          </a:p>
          <a:p>
            <a:r>
              <a:rPr lang="en-IN" dirty="0">
                <a:solidFill>
                  <a:schemeClr val="accent6">
                    <a:lumMod val="50000"/>
                  </a:schemeClr>
                </a:solidFill>
              </a:rPr>
              <a:t>Age – { 25, 29, 45, 23, 60, 51, 35, …. }</a:t>
            </a:r>
          </a:p>
          <a:p>
            <a:r>
              <a:rPr lang="en-IN" dirty="0">
                <a:solidFill>
                  <a:schemeClr val="accent6">
                    <a:lumMod val="50000"/>
                  </a:schemeClr>
                </a:solidFill>
              </a:rPr>
              <a:t>Name – { Ben, Jo, Kim, Tom, Toy, Sam, Don, …. }  </a:t>
            </a:r>
            <a:r>
              <a:rPr lang="en-US" dirty="0">
                <a:solidFill>
                  <a:schemeClr val="accent6">
                    <a:lumMod val="50000"/>
                  </a:schemeClr>
                </a:solidFill>
              </a:rPr>
              <a:t> </a:t>
            </a:r>
          </a:p>
        </p:txBody>
      </p:sp>
      <p:sp>
        <p:nvSpPr>
          <p:cNvPr id="14" name="Rectangle 13">
            <a:extLst>
              <a:ext uri="{FF2B5EF4-FFF2-40B4-BE49-F238E27FC236}">
                <a16:creationId xmlns:a16="http://schemas.microsoft.com/office/drawing/2014/main" xmlns="" id="{7F5ED22A-FEB2-4C80-B64C-28D2EDE51207}"/>
              </a:ext>
            </a:extLst>
          </p:cNvPr>
          <p:cNvSpPr/>
          <p:nvPr/>
        </p:nvSpPr>
        <p:spPr>
          <a:xfrm>
            <a:off x="406491" y="1916832"/>
            <a:ext cx="1656184" cy="461665"/>
          </a:xfrm>
          <a:prstGeom prst="rect">
            <a:avLst/>
          </a:prstGeom>
        </p:spPr>
        <p:txBody>
          <a:bodyPr wrap="square">
            <a:spAutoFit/>
          </a:bodyPr>
          <a:lstStyle/>
          <a:p>
            <a:r>
              <a:rPr lang="en-US" sz="2400" b="1" dirty="0">
                <a:solidFill>
                  <a:schemeClr val="accent2">
                    <a:lumMod val="50000"/>
                  </a:schemeClr>
                </a:solidFill>
                <a:latin typeface="-apple-system"/>
              </a:rPr>
              <a:t>knowledge</a:t>
            </a:r>
            <a:endParaRPr lang="en-IN" sz="2200" b="1" dirty="0"/>
          </a:p>
        </p:txBody>
      </p:sp>
      <p:sp>
        <p:nvSpPr>
          <p:cNvPr id="15" name="Rectangle 14">
            <a:extLst>
              <a:ext uri="{FF2B5EF4-FFF2-40B4-BE49-F238E27FC236}">
                <a16:creationId xmlns:a16="http://schemas.microsoft.com/office/drawing/2014/main" xmlns="" id="{D08E8734-6BA9-4783-8F0D-EA96309D347E}"/>
              </a:ext>
            </a:extLst>
          </p:cNvPr>
          <p:cNvSpPr/>
          <p:nvPr/>
        </p:nvSpPr>
        <p:spPr>
          <a:xfrm>
            <a:off x="418365" y="2373595"/>
            <a:ext cx="11772843" cy="769441"/>
          </a:xfrm>
          <a:prstGeom prst="rect">
            <a:avLst/>
          </a:prstGeom>
        </p:spPr>
        <p:txBody>
          <a:bodyPr wrap="square">
            <a:spAutoFit/>
          </a:bodyPr>
          <a:lstStyle/>
          <a:p>
            <a:r>
              <a:rPr lang="en-US" dirty="0">
                <a:solidFill>
                  <a:schemeClr val="accent6">
                    <a:lumMod val="50000"/>
                  </a:schemeClr>
                </a:solidFill>
              </a:rPr>
              <a:t>Age of employees: </a:t>
            </a:r>
          </a:p>
          <a:p>
            <a:endParaRPr lang="en-US" sz="800" dirty="0">
              <a:solidFill>
                <a:schemeClr val="accent6">
                  <a:lumMod val="50000"/>
                </a:schemeClr>
              </a:solidFill>
            </a:endParaRPr>
          </a:p>
          <a:p>
            <a:r>
              <a:rPr lang="en-US" dirty="0">
                <a:solidFill>
                  <a:schemeClr val="accent6">
                    <a:lumMod val="50000"/>
                  </a:schemeClr>
                </a:solidFill>
              </a:rPr>
              <a:t>R = { Ben is 25 yrs. Old, Jo is 29 yrs. Old, </a:t>
            </a:r>
            <a:r>
              <a:rPr lang="en-IN" dirty="0">
                <a:solidFill>
                  <a:schemeClr val="accent6">
                    <a:lumMod val="50000"/>
                  </a:schemeClr>
                </a:solidFill>
              </a:rPr>
              <a:t>Kim</a:t>
            </a:r>
            <a:r>
              <a:rPr lang="en-US" dirty="0">
                <a:solidFill>
                  <a:schemeClr val="accent6">
                    <a:lumMod val="50000"/>
                  </a:schemeClr>
                </a:solidFill>
              </a:rPr>
              <a:t> is 45 yrs. Old, </a:t>
            </a:r>
            <a:r>
              <a:rPr lang="en-IN" dirty="0">
                <a:solidFill>
                  <a:schemeClr val="accent6">
                    <a:lumMod val="50000"/>
                  </a:schemeClr>
                </a:solidFill>
              </a:rPr>
              <a:t>Tom</a:t>
            </a:r>
            <a:r>
              <a:rPr lang="en-US" dirty="0">
                <a:solidFill>
                  <a:schemeClr val="accent6">
                    <a:lumMod val="50000"/>
                  </a:schemeClr>
                </a:solidFill>
              </a:rPr>
              <a:t> is 23 yrs. Old, </a:t>
            </a:r>
            <a:r>
              <a:rPr lang="en-IN" dirty="0">
                <a:solidFill>
                  <a:schemeClr val="accent6">
                    <a:lumMod val="50000"/>
                  </a:schemeClr>
                </a:solidFill>
              </a:rPr>
              <a:t>Toy</a:t>
            </a:r>
            <a:r>
              <a:rPr lang="en-US" dirty="0">
                <a:solidFill>
                  <a:schemeClr val="accent6">
                    <a:lumMod val="50000"/>
                  </a:schemeClr>
                </a:solidFill>
              </a:rPr>
              <a:t> is 60 yrs. Old</a:t>
            </a:r>
            <a:r>
              <a:rPr lang="en-IN" dirty="0">
                <a:solidFill>
                  <a:schemeClr val="accent6">
                    <a:lumMod val="50000"/>
                  </a:schemeClr>
                </a:solidFill>
              </a:rPr>
              <a:t> , ….  }</a:t>
            </a:r>
          </a:p>
        </p:txBody>
      </p:sp>
      <p:sp>
        <p:nvSpPr>
          <p:cNvPr id="16" name="Rectangle 15">
            <a:extLst>
              <a:ext uri="{FF2B5EF4-FFF2-40B4-BE49-F238E27FC236}">
                <a16:creationId xmlns:a16="http://schemas.microsoft.com/office/drawing/2014/main" xmlns="" id="{FDDC83C1-EBE6-49E4-92ED-CEA0081C7912}"/>
              </a:ext>
            </a:extLst>
          </p:cNvPr>
          <p:cNvSpPr/>
          <p:nvPr/>
        </p:nvSpPr>
        <p:spPr>
          <a:xfrm>
            <a:off x="403016" y="6749"/>
            <a:ext cx="1327603" cy="461665"/>
          </a:xfrm>
          <a:prstGeom prst="rect">
            <a:avLst/>
          </a:prstGeom>
        </p:spPr>
        <p:txBody>
          <a:bodyPr wrap="square">
            <a:spAutoFit/>
          </a:bodyPr>
          <a:lstStyle/>
          <a:p>
            <a:r>
              <a:rPr lang="en-US" sz="2400" b="1" dirty="0">
                <a:solidFill>
                  <a:schemeClr val="accent2">
                    <a:lumMod val="50000"/>
                  </a:schemeClr>
                </a:solidFill>
                <a:latin typeface="-apple-system"/>
              </a:rPr>
              <a:t>wisdom</a:t>
            </a:r>
            <a:endParaRPr lang="en-IN" sz="2200" b="1" dirty="0"/>
          </a:p>
        </p:txBody>
      </p:sp>
      <p:sp>
        <p:nvSpPr>
          <p:cNvPr id="17" name="Rectangle 16">
            <a:extLst>
              <a:ext uri="{FF2B5EF4-FFF2-40B4-BE49-F238E27FC236}">
                <a16:creationId xmlns:a16="http://schemas.microsoft.com/office/drawing/2014/main" xmlns="" id="{8DD21DF6-5DCF-40F5-8749-8D201E3020F9}"/>
              </a:ext>
            </a:extLst>
          </p:cNvPr>
          <p:cNvSpPr/>
          <p:nvPr/>
        </p:nvSpPr>
        <p:spPr>
          <a:xfrm>
            <a:off x="403018" y="552133"/>
            <a:ext cx="11772843"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accent6">
                    <a:lumMod val="50000"/>
                  </a:schemeClr>
                </a:solidFill>
              </a:rPr>
              <a:t>Our employees Ben, Jo, and Tom are young.</a:t>
            </a:r>
          </a:p>
          <a:p>
            <a:pPr marL="342900" indent="-342900">
              <a:buFont typeface="Arial" panose="020B0604020202020204" pitchFamily="34" charset="0"/>
              <a:buChar char="•"/>
            </a:pPr>
            <a:r>
              <a:rPr lang="en-US" dirty="0">
                <a:solidFill>
                  <a:schemeClr val="accent6">
                    <a:lumMod val="50000"/>
                  </a:schemeClr>
                </a:solidFill>
              </a:rPr>
              <a:t>Our employees Ben, Jo, and Tom are in 20’s</a:t>
            </a:r>
          </a:p>
          <a:p>
            <a:pPr marL="342900" indent="-342900">
              <a:buFont typeface="Arial" panose="020B0604020202020204" pitchFamily="34" charset="0"/>
              <a:buChar char="•"/>
            </a:pPr>
            <a:r>
              <a:rPr lang="en-US" dirty="0">
                <a:solidFill>
                  <a:schemeClr val="accent6">
                    <a:lumMod val="50000"/>
                  </a:schemeClr>
                </a:solidFill>
              </a:rPr>
              <a:t>Toy is going to retire next year.</a:t>
            </a:r>
          </a:p>
          <a:p>
            <a:pPr marL="342900" indent="-342900">
              <a:buFont typeface="Arial" panose="020B0604020202020204" pitchFamily="34" charset="0"/>
              <a:buChar char="•"/>
            </a:pPr>
            <a:r>
              <a:rPr lang="en-US" dirty="0">
                <a:solidFill>
                  <a:schemeClr val="accent6">
                    <a:lumMod val="50000"/>
                  </a:schemeClr>
                </a:solidFill>
              </a:rPr>
              <a:t>….</a:t>
            </a:r>
          </a:p>
        </p:txBody>
      </p:sp>
      <p:pic>
        <p:nvPicPr>
          <p:cNvPr id="18" name="Picture 2" descr="Related image">
            <a:extLst>
              <a:ext uri="{FF2B5EF4-FFF2-40B4-BE49-F238E27FC236}">
                <a16:creationId xmlns:a16="http://schemas.microsoft.com/office/drawing/2014/main" xmlns=""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5247" y="3542079"/>
            <a:ext cx="3824152" cy="31992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AAF5B0A7-FEC2-447A-854C-8248C07EE76F}"/>
              </a:ext>
            </a:extLst>
          </p:cNvPr>
          <p:cNvSpPr/>
          <p:nvPr/>
        </p:nvSpPr>
        <p:spPr>
          <a:xfrm>
            <a:off x="10796388" y="3789765"/>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spTree>
    <p:extLst>
      <p:ext uri="{BB962C8B-B14F-4D97-AF65-F5344CB8AC3E}">
        <p14:creationId xmlns:p14="http://schemas.microsoft.com/office/powerpoint/2010/main" xmlns="" val="978662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600" y="2304001"/>
            <a:ext cx="86868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xmlns="" id="{DB2C897C-865C-4C4F-A081-01929F3A02DB}"/>
              </a:ext>
            </a:extLst>
          </p:cNvPr>
          <p:cNvSpPr>
            <a:spLocks noChangeArrowheads="1"/>
          </p:cNvSpPr>
          <p:nvPr/>
        </p:nvSpPr>
        <p:spPr bwMode="auto">
          <a:xfrm>
            <a:off x="1752600" y="4149081"/>
            <a:ext cx="8763000" cy="9541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a:t>
            </a:r>
            <a:r>
              <a:rPr lang="en-US" sz="2400">
                <a:latin typeface="Arial" pitchFamily="34" charset="0"/>
                <a:cs typeface="Arial" pitchFamily="34" charset="0"/>
              </a:rPr>
              <a:t>basic constructs/components </a:t>
            </a:r>
            <a:r>
              <a:rPr lang="en-US" sz="2400" dirty="0">
                <a:latin typeface="Arial" pitchFamily="34" charset="0"/>
                <a:cs typeface="Arial" pitchFamily="34" charset="0"/>
              </a:rPr>
              <a:t>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equi join</a:t>
            </a:r>
          </a:p>
        </p:txBody>
      </p:sp>
      <p:pic>
        <p:nvPicPr>
          <p:cNvPr id="4" name="Picture 3">
            <a:extLst>
              <a:ext uri="{FF2B5EF4-FFF2-40B4-BE49-F238E27FC236}">
                <a16:creationId xmlns:a16="http://schemas.microsoft.com/office/drawing/2014/main" xmlns="" id="{D71FC329-17AC-4EDB-A885-C3835D125185}"/>
              </a:ext>
            </a:extLst>
          </p:cNvPr>
          <p:cNvPicPr>
            <a:picLocks noChangeAspect="1"/>
          </p:cNvPicPr>
          <p:nvPr/>
        </p:nvPicPr>
        <p:blipFill>
          <a:blip r:embed="rId2" cstate="print"/>
          <a:stretch>
            <a:fillRect/>
          </a:stretch>
        </p:blipFill>
        <p:spPr>
          <a:xfrm>
            <a:off x="1524000" y="188640"/>
            <a:ext cx="9144000" cy="1981200"/>
          </a:xfrm>
          <a:prstGeom prst="rect">
            <a:avLst/>
          </a:prstGeom>
        </p:spPr>
      </p:pic>
      <p:sp>
        <p:nvSpPr>
          <p:cNvPr id="6" name="Rectangle 5">
            <a:extLst>
              <a:ext uri="{FF2B5EF4-FFF2-40B4-BE49-F238E27FC236}">
                <a16:creationId xmlns:a16="http://schemas.microsoft.com/office/drawing/2014/main" xmlns="" id="{ACC523C7-43BF-4A5C-861C-7415E663E131}"/>
              </a:ext>
            </a:extLst>
          </p:cNvPr>
          <p:cNvSpPr/>
          <p:nvPr/>
        </p:nvSpPr>
        <p:spPr>
          <a:xfrm>
            <a:off x="407368" y="3283866"/>
            <a:ext cx="11305256" cy="163121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An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 </a:t>
            </a:r>
            <a:r>
              <a:rPr lang="en-US" sz="2000" dirty="0">
                <a:latin typeface="Palatino Linotype" panose="02040502050505030304" pitchFamily="18" charset="0"/>
                <a:cs typeface="Segoe UI Light" panose="020B0502040204020203" pitchFamily="34" charset="0"/>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US" sz="2000" b="1" dirty="0">
                <a:latin typeface="Palatino Linotype" panose="02040502050505030304" pitchFamily="18" charset="0"/>
                <a:cs typeface="Segoe UI Light" panose="020B0502040204020203" pitchFamily="34" charset="0"/>
              </a:rPr>
              <a:t>join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condition</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equi</a:t>
            </a:r>
            <a:r>
              <a:rPr lang="en-US" sz="2000" dirty="0">
                <a:latin typeface="Palatino Linotype" panose="02040502050505030304" pitchFamily="18" charset="0"/>
                <a:cs typeface="Segoe UI Light" panose="020B0502040204020203" pitchFamily="34" charset="0"/>
              </a:rPr>
              <a:t> </a:t>
            </a:r>
            <a:r>
              <a:rPr lang="en-US" sz="2000" b="1" dirty="0">
                <a:latin typeface="Palatino Linotype" panose="02040502050505030304" pitchFamily="18" charset="0"/>
                <a:cs typeface="Segoe UI Light" panose="020B0502040204020203" pitchFamily="34" charset="0"/>
              </a:rPr>
              <a:t>join / Inner Join</a:t>
            </a:r>
            <a:r>
              <a:rPr lang="en-IN" sz="2000" dirty="0">
                <a:latin typeface="Palatino Linotype" panose="02040502050505030304" pitchFamily="18" charset="0"/>
                <a:cs typeface="Segoe UI Light" panose="020B0502040204020203" pitchFamily="34" charset="0"/>
              </a:rPr>
              <a:t> returns rows when there is at least one match in both tables.</a:t>
            </a:r>
            <a:endParaRPr lang="en-US" sz="2000" dirty="0">
              <a:latin typeface="Palatino Linotype" panose="02040502050505030304" pitchFamily="18"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xmlns="" id="{912D0438-2F90-4D81-9372-02D7FD287B37}"/>
              </a:ext>
            </a:extLst>
          </p:cNvPr>
          <p:cNvSpPr/>
          <p:nvPr/>
        </p:nvSpPr>
        <p:spPr>
          <a:xfrm>
            <a:off x="380960" y="766703"/>
            <a:ext cx="11089232" cy="923330"/>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1" baseline="-25000" dirty="0">
                <a:latin typeface="Palatino Linotype" panose="02040502050505030304" pitchFamily="18" charset="0"/>
              </a:rPr>
              <a:t>1</a:t>
            </a:r>
            <a:r>
              <a:rPr lang="en-US" b="1" dirty="0">
                <a:latin typeface="Palatino Linotype" panose="02040502050505030304" pitchFamily="18" charset="0"/>
              </a:rPr>
              <a:t>(C-1, C-2, C-3, C-4)</a:t>
            </a:r>
            <a:r>
              <a:rPr lang="en-US" dirty="0">
                <a:latin typeface="Palatino Linotype" panose="02040502050505030304" pitchFamily="18" charset="0"/>
              </a:rPr>
              <a:t> and </a:t>
            </a:r>
            <a:r>
              <a:rPr lang="en-US" b="1" i="1" dirty="0">
                <a:latin typeface="Palatino Linotype" panose="02040502050505030304" pitchFamily="18" charset="0"/>
              </a:rPr>
              <a:t>r</a:t>
            </a:r>
            <a:r>
              <a:rPr lang="en-US" b="1" baseline="-25000" dirty="0">
                <a:latin typeface="Palatino Linotype" panose="02040502050505030304" pitchFamily="18" charset="0"/>
              </a:rPr>
              <a:t>2</a:t>
            </a:r>
            <a:r>
              <a:rPr lang="en-US" b="1" dirty="0">
                <a:latin typeface="Palatino Linotype" panose="02040502050505030304" pitchFamily="18" charset="0"/>
              </a:rPr>
              <a:t>(CO-1, CO-2, CO-1, CO-2, CO-3, CO-1)</a:t>
            </a:r>
            <a:r>
              <a:rPr lang="en-US" dirty="0">
                <a:latin typeface="Palatino Linotype" panose="02040502050505030304" pitchFamily="18" charset="0"/>
              </a:rPr>
              <a:t>. The result includes rows: </a:t>
            </a:r>
            <a:r>
              <a:rPr lang="en-US" b="1" dirty="0">
                <a:latin typeface="Palatino Linotype" panose="02040502050505030304" pitchFamily="18" charset="0"/>
              </a:rPr>
              <a:t>(C-1, CO-1), (C-1, CO-2), (C-2, CO-1), (C-2, CO-2) , (C-2, CO-3) </a:t>
            </a:r>
            <a:r>
              <a:rPr lang="en-US" dirty="0">
                <a:latin typeface="Palatino Linotype" panose="02040502050505030304" pitchFamily="18" charset="0"/>
              </a:rPr>
              <a:t>and</a:t>
            </a:r>
            <a:r>
              <a:rPr lang="en-US" b="1" dirty="0">
                <a:latin typeface="Palatino Linotype" panose="02040502050505030304" pitchFamily="18" charset="0"/>
              </a:rPr>
              <a:t> (C-3, CO-1)</a:t>
            </a:r>
            <a:r>
              <a:rPr lang="en-US" dirty="0">
                <a:latin typeface="Palatino Linotype" panose="02040502050505030304" pitchFamily="18" charset="0"/>
              </a:rPr>
              <a:t> as they have the same patterns.</a:t>
            </a:r>
          </a:p>
        </p:txBody>
      </p:sp>
      <p:sp>
        <p:nvSpPr>
          <p:cNvPr id="44" name="Rectangle 43">
            <a:extLst>
              <a:ext uri="{FF2B5EF4-FFF2-40B4-BE49-F238E27FC236}">
                <a16:creationId xmlns:a16="http://schemas.microsoft.com/office/drawing/2014/main" xmlns="" id="{ABDA066D-1CBF-486C-98C6-CB82D3A3095E}"/>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grpSp>
        <p:nvGrpSpPr>
          <p:cNvPr id="3" name="Group 2">
            <a:extLst>
              <a:ext uri="{FF2B5EF4-FFF2-40B4-BE49-F238E27FC236}">
                <a16:creationId xmlns:a16="http://schemas.microsoft.com/office/drawing/2014/main" xmlns="" id="{B4B385D4-7AAD-479B-B253-C04B0FB7CA9C}"/>
              </a:ext>
            </a:extLst>
          </p:cNvPr>
          <p:cNvGrpSpPr/>
          <p:nvPr/>
        </p:nvGrpSpPr>
        <p:grpSpPr>
          <a:xfrm>
            <a:off x="380960" y="1919340"/>
            <a:ext cx="11348104" cy="4389980"/>
            <a:chOff x="380960" y="2063356"/>
            <a:chExt cx="11348104" cy="4389980"/>
          </a:xfrm>
        </p:grpSpPr>
        <p:grpSp>
          <p:nvGrpSpPr>
            <p:cNvPr id="2" name="Group 1">
              <a:extLst>
                <a:ext uri="{FF2B5EF4-FFF2-40B4-BE49-F238E27FC236}">
                  <a16:creationId xmlns:a16="http://schemas.microsoft.com/office/drawing/2014/main" xmlns="" id="{449FCB74-44BD-4343-9BF3-458F43FE4528}"/>
                </a:ext>
              </a:extLst>
            </p:cNvPr>
            <p:cNvGrpSpPr/>
            <p:nvPr/>
          </p:nvGrpSpPr>
          <p:grpSpPr>
            <a:xfrm>
              <a:off x="380960" y="2632572"/>
              <a:ext cx="11348104" cy="3820764"/>
              <a:chOff x="292512" y="1848637"/>
              <a:chExt cx="11348104" cy="3820764"/>
            </a:xfrm>
          </p:grpSpPr>
          <p:sp>
            <p:nvSpPr>
              <p:cNvPr id="7" name="Rectangle 6">
                <a:extLst>
                  <a:ext uri="{FF2B5EF4-FFF2-40B4-BE49-F238E27FC236}">
                    <a16:creationId xmlns:a16="http://schemas.microsoft.com/office/drawing/2014/main" xmlns="" id="{CEB466BD-673E-4F1F-8745-462ADD04F208}"/>
                  </a:ext>
                </a:extLst>
              </p:cNvPr>
              <p:cNvSpPr/>
              <p:nvPr/>
            </p:nvSpPr>
            <p:spPr>
              <a:xfrm>
                <a:off x="292512"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8" name="Rectangle 7">
                <a:extLst>
                  <a:ext uri="{FF2B5EF4-FFF2-40B4-BE49-F238E27FC236}">
                    <a16:creationId xmlns:a16="http://schemas.microsoft.com/office/drawing/2014/main" xmlns="" id="{4273C71C-2A03-4AD2-AF4A-C2CE18E09536}"/>
                  </a:ext>
                </a:extLst>
              </p:cNvPr>
              <p:cNvSpPr/>
              <p:nvPr/>
            </p:nvSpPr>
            <p:spPr>
              <a:xfrm>
                <a:off x="4063337"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xmlns="" id="{200BD961-8D2D-408E-970E-1F2B81BD270B}"/>
                  </a:ext>
                </a:extLst>
              </p:cNvPr>
              <p:cNvSpPr/>
              <p:nvPr/>
            </p:nvSpPr>
            <p:spPr>
              <a:xfrm>
                <a:off x="2323331" y="3144781"/>
                <a:ext cx="1641670" cy="523220"/>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inner join</a:t>
                </a:r>
              </a:p>
            </p:txBody>
          </p:sp>
          <p:sp>
            <p:nvSpPr>
              <p:cNvPr id="11" name="Rectangle 10">
                <a:extLst>
                  <a:ext uri="{FF2B5EF4-FFF2-40B4-BE49-F238E27FC236}">
                    <a16:creationId xmlns:a16="http://schemas.microsoft.com/office/drawing/2014/main" xmlns="" id="{7F875C21-FEB2-4D3D-A7AA-49D1F163F067}"/>
                  </a:ext>
                </a:extLst>
              </p:cNvPr>
              <p:cNvSpPr/>
              <p:nvPr/>
            </p:nvSpPr>
            <p:spPr>
              <a:xfrm>
                <a:off x="6744072" y="2988635"/>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xmlns="" id="{98984570-09B0-4BEF-B926-936094857BA8}"/>
                  </a:ext>
                </a:extLst>
              </p:cNvPr>
              <p:cNvSpPr/>
              <p:nvPr/>
            </p:nvSpPr>
            <p:spPr>
              <a:xfrm>
                <a:off x="292512" y="2761059"/>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Cusomer-2</a:t>
                </a:r>
                <a:endParaRPr lang="en-IN" sz="2200" dirty="0">
                  <a:solidFill>
                    <a:schemeClr val="tx1"/>
                  </a:solidFill>
                  <a:latin typeface="Vrinda" panose="020B0502040204020203" pitchFamily="34" charset="0"/>
                  <a:cs typeface="Vrinda" panose="020B0502040204020203" pitchFamily="34" charset="0"/>
                </a:endParaRPr>
              </a:p>
            </p:txBody>
          </p:sp>
          <p:sp>
            <p:nvSpPr>
              <p:cNvPr id="14" name="Rectangle 13">
                <a:extLst>
                  <a:ext uri="{FF2B5EF4-FFF2-40B4-BE49-F238E27FC236}">
                    <a16:creationId xmlns:a16="http://schemas.microsoft.com/office/drawing/2014/main" xmlns="" id="{2ABD9D2E-2FDE-4786-9448-B156618E3725}"/>
                  </a:ext>
                </a:extLst>
              </p:cNvPr>
              <p:cNvSpPr/>
              <p:nvPr/>
            </p:nvSpPr>
            <p:spPr>
              <a:xfrm>
                <a:off x="4063336"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17" name="Rectangle 16">
                <a:extLst>
                  <a:ext uri="{FF2B5EF4-FFF2-40B4-BE49-F238E27FC236}">
                    <a16:creationId xmlns:a16="http://schemas.microsoft.com/office/drawing/2014/main" xmlns="" id="{A1F01F9E-B112-4131-9EEE-AFDA7778D7EF}"/>
                  </a:ext>
                </a:extLst>
              </p:cNvPr>
              <p:cNvSpPr/>
              <p:nvPr/>
            </p:nvSpPr>
            <p:spPr>
              <a:xfrm>
                <a:off x="292512" y="3673481"/>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18" name="Rectangle 17">
                <a:extLst>
                  <a:ext uri="{FF2B5EF4-FFF2-40B4-BE49-F238E27FC236}">
                    <a16:creationId xmlns:a16="http://schemas.microsoft.com/office/drawing/2014/main" xmlns="" id="{1CA802A6-2BDA-4985-B857-D214D485E1DE}"/>
                  </a:ext>
                </a:extLst>
              </p:cNvPr>
              <p:cNvSpPr/>
              <p:nvPr/>
            </p:nvSpPr>
            <p:spPr>
              <a:xfrm>
                <a:off x="4063336"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xmlns="" id="{B7D7D4FF-E52B-4582-9BD4-EC9D44C44EEF}"/>
                  </a:ext>
                </a:extLst>
              </p:cNvPr>
              <p:cNvSpPr/>
              <p:nvPr/>
            </p:nvSpPr>
            <p:spPr>
              <a:xfrm>
                <a:off x="4063336"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42" name="Rectangle 41">
                <a:extLst>
                  <a:ext uri="{FF2B5EF4-FFF2-40B4-BE49-F238E27FC236}">
                    <a16:creationId xmlns:a16="http://schemas.microsoft.com/office/drawing/2014/main" xmlns="" id="{4F3C2F26-956C-43DC-A604-9812E4A85849}"/>
                  </a:ext>
                </a:extLst>
              </p:cNvPr>
              <p:cNvSpPr/>
              <p:nvPr/>
            </p:nvSpPr>
            <p:spPr>
              <a:xfrm>
                <a:off x="4063336"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xmlns="" id="{186127DC-BD26-46EE-A4D1-A42404CC0ACB}"/>
                  </a:ext>
                </a:extLst>
              </p:cNvPr>
              <p:cNvSpPr/>
              <p:nvPr/>
            </p:nvSpPr>
            <p:spPr>
              <a:xfrm>
                <a:off x="292512" y="4642139"/>
                <a:ext cx="1987063" cy="576000"/>
              </a:xfrm>
              <a:prstGeom prst="rect">
                <a:avLst/>
              </a:prstGeom>
              <a:pattFill prst="pct5">
                <a:fgClr>
                  <a:schemeClr val="tx1"/>
                </a:fgClr>
                <a:bgClr>
                  <a:srgbClr val="BAFA7A"/>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xmlns="" id="{249FCAD7-1554-4BF6-B769-3B96F36FE447}"/>
                  </a:ext>
                </a:extLst>
              </p:cNvPr>
              <p:cNvSpPr/>
              <p:nvPr/>
            </p:nvSpPr>
            <p:spPr>
              <a:xfrm>
                <a:off x="7421304" y="1848637"/>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7" name="Rectangle 46">
                <a:extLst>
                  <a:ext uri="{FF2B5EF4-FFF2-40B4-BE49-F238E27FC236}">
                    <a16:creationId xmlns:a16="http://schemas.microsoft.com/office/drawing/2014/main" xmlns="" id="{DDC7FB54-CFE4-4478-87D3-644C0AC0CC45}"/>
                  </a:ext>
                </a:extLst>
              </p:cNvPr>
              <p:cNvSpPr/>
              <p:nvPr/>
            </p:nvSpPr>
            <p:spPr>
              <a:xfrm>
                <a:off x="9391928" y="1848637"/>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48" name="Rectangle 47">
                <a:extLst>
                  <a:ext uri="{FF2B5EF4-FFF2-40B4-BE49-F238E27FC236}">
                    <a16:creationId xmlns:a16="http://schemas.microsoft.com/office/drawing/2014/main" xmlns="" id="{D2894FF4-B137-41ED-B82E-9BF363FE7537}"/>
                  </a:ext>
                </a:extLst>
              </p:cNvPr>
              <p:cNvSpPr/>
              <p:nvPr/>
            </p:nvSpPr>
            <p:spPr>
              <a:xfrm>
                <a:off x="7421304" y="2496709"/>
                <a:ext cx="1987063"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xmlns="" id="{173366E2-9B6F-4456-B821-C19CA09240A9}"/>
                  </a:ext>
                </a:extLst>
              </p:cNvPr>
              <p:cNvSpPr/>
              <p:nvPr/>
            </p:nvSpPr>
            <p:spPr>
              <a:xfrm>
                <a:off x="9391928" y="2496709"/>
                <a:ext cx="2248688" cy="576000"/>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xmlns="" id="{82E1C92A-7D5E-4CD7-A108-0FED0290FB81}"/>
                  </a:ext>
                </a:extLst>
              </p:cNvPr>
              <p:cNvSpPr/>
              <p:nvPr/>
            </p:nvSpPr>
            <p:spPr>
              <a:xfrm>
                <a:off x="7421304" y="3144781"/>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xmlns="" id="{00972D6D-D8EA-42E3-B9D9-94938DC3AF86}"/>
                  </a:ext>
                </a:extLst>
              </p:cNvPr>
              <p:cNvSpPr/>
              <p:nvPr/>
            </p:nvSpPr>
            <p:spPr>
              <a:xfrm>
                <a:off x="9391928" y="3144781"/>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2" name="Rectangle 51">
                <a:extLst>
                  <a:ext uri="{FF2B5EF4-FFF2-40B4-BE49-F238E27FC236}">
                    <a16:creationId xmlns:a16="http://schemas.microsoft.com/office/drawing/2014/main" xmlns="" id="{F0DEE607-38C6-4617-88DF-CB2FDF1D8959}"/>
                  </a:ext>
                </a:extLst>
              </p:cNvPr>
              <p:cNvSpPr/>
              <p:nvPr/>
            </p:nvSpPr>
            <p:spPr>
              <a:xfrm>
                <a:off x="7421304" y="3792853"/>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xmlns="" id="{D0ACCF9E-40D3-485D-AC00-FE1D0D22EE99}"/>
                  </a:ext>
                </a:extLst>
              </p:cNvPr>
              <p:cNvSpPr/>
              <p:nvPr/>
            </p:nvSpPr>
            <p:spPr>
              <a:xfrm>
                <a:off x="9391928" y="3792853"/>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Cust_Order-2</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xmlns="" id="{A0687830-2145-4811-A288-42AA45C9624B}"/>
                  </a:ext>
                </a:extLst>
              </p:cNvPr>
              <p:cNvSpPr/>
              <p:nvPr/>
            </p:nvSpPr>
            <p:spPr>
              <a:xfrm>
                <a:off x="7421304" y="4440925"/>
                <a:ext cx="1987063"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xmlns="" id="{0FF0A21E-5D3E-4629-BEC1-10FFF25F5B11}"/>
                  </a:ext>
                </a:extLst>
              </p:cNvPr>
              <p:cNvSpPr/>
              <p:nvPr/>
            </p:nvSpPr>
            <p:spPr>
              <a:xfrm>
                <a:off x="9391928" y="4440925"/>
                <a:ext cx="2248688" cy="576000"/>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Cust_Order-3</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xmlns="" id="{D41BBB2B-6C25-4ACC-8F94-2B2AA32FE66E}"/>
                  </a:ext>
                </a:extLst>
              </p:cNvPr>
              <p:cNvSpPr/>
              <p:nvPr/>
            </p:nvSpPr>
            <p:spPr>
              <a:xfrm>
                <a:off x="4063336" y="5104751"/>
                <a:ext cx="2248688" cy="56465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sp>
            <p:nvSpPr>
              <p:cNvPr id="59" name="Rectangle 58">
                <a:extLst>
                  <a:ext uri="{FF2B5EF4-FFF2-40B4-BE49-F238E27FC236}">
                    <a16:creationId xmlns:a16="http://schemas.microsoft.com/office/drawing/2014/main" xmlns="" id="{A85857F4-4704-47B2-94ED-4E346459B993}"/>
                  </a:ext>
                </a:extLst>
              </p:cNvPr>
              <p:cNvSpPr/>
              <p:nvPr/>
            </p:nvSpPr>
            <p:spPr>
              <a:xfrm>
                <a:off x="7421304" y="5084570"/>
                <a:ext cx="1987063"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endParaRPr lang="en-IN" sz="2200" dirty="0">
                  <a:solidFill>
                    <a:schemeClr val="tx1"/>
                  </a:solidFill>
                  <a:latin typeface="Vrinda" panose="020B0502040204020203" pitchFamily="34" charset="0"/>
                  <a:cs typeface="Vrinda" panose="020B0502040204020203" pitchFamily="34" charset="0"/>
                </a:endParaRPr>
              </a:p>
            </p:txBody>
          </p:sp>
          <p:sp>
            <p:nvSpPr>
              <p:cNvPr id="60" name="Rectangle 59">
                <a:extLst>
                  <a:ext uri="{FF2B5EF4-FFF2-40B4-BE49-F238E27FC236}">
                    <a16:creationId xmlns:a16="http://schemas.microsoft.com/office/drawing/2014/main" xmlns="" id="{012D878F-AB8C-4D08-9589-8A50F86C7FD8}"/>
                  </a:ext>
                </a:extLst>
              </p:cNvPr>
              <p:cNvSpPr/>
              <p:nvPr/>
            </p:nvSpPr>
            <p:spPr>
              <a:xfrm>
                <a:off x="9391928" y="5084570"/>
                <a:ext cx="2248688" cy="576000"/>
              </a:xfrm>
              <a:prstGeom prst="rect">
                <a:avLst/>
              </a:prstGeom>
              <a:pattFill prst="pct5">
                <a:fgClr>
                  <a:schemeClr val="tx1"/>
                </a:fgClr>
                <a:bgClr>
                  <a:schemeClr val="accent4">
                    <a:lumMod val="20000"/>
                    <a:lumOff val="8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Cust_Order-1</a:t>
                </a:r>
                <a:endParaRPr lang="en-IN" sz="2200" dirty="0">
                  <a:solidFill>
                    <a:schemeClr val="tx1"/>
                  </a:solidFill>
                  <a:latin typeface="Vrinda" panose="020B0502040204020203" pitchFamily="34" charset="0"/>
                  <a:cs typeface="Vrinda" panose="020B0502040204020203" pitchFamily="34" charset="0"/>
                </a:endParaRPr>
              </a:p>
            </p:txBody>
          </p:sp>
        </p:grpSp>
        <p:sp>
          <p:nvSpPr>
            <p:cNvPr id="29" name="TextBox 28">
              <a:extLst>
                <a:ext uri="{FF2B5EF4-FFF2-40B4-BE49-F238E27FC236}">
                  <a16:creationId xmlns:a16="http://schemas.microsoft.com/office/drawing/2014/main" xmlns="" id="{0368EBEB-3D60-46FA-BC5F-8C4D731DB830}"/>
                </a:ext>
              </a:extLst>
            </p:cNvPr>
            <p:cNvSpPr txBox="1"/>
            <p:nvPr/>
          </p:nvSpPr>
          <p:spPr>
            <a:xfrm>
              <a:off x="380960" y="2063356"/>
              <a:ext cx="1986269" cy="400110"/>
            </a:xfrm>
            <a:prstGeom prst="rect">
              <a:avLst/>
            </a:prstGeom>
            <a:noFill/>
          </p:spPr>
          <p:txBody>
            <a:bodyPr wrap="square" rtlCol="0">
              <a:spAutoFit/>
            </a:bodyPr>
            <a:lstStyle/>
            <a:p>
              <a:pPr algn="ctr"/>
              <a:r>
                <a:rPr lang="en-US" sz="2000" dirty="0"/>
                <a:t> </a:t>
              </a:r>
              <a:r>
                <a:rPr lang="en-US" sz="2000" dirty="0">
                  <a:latin typeface="Arial" panose="020B0604020202020204" pitchFamily="34" charset="0"/>
                  <a:cs typeface="Arial" panose="020B0604020202020204" pitchFamily="34" charset="0"/>
                </a:rPr>
                <a:t>r</a:t>
              </a:r>
              <a:r>
                <a:rPr lang="en-US" sz="2800" baseline="-25000" dirty="0">
                  <a:latin typeface="Arial" panose="020B0604020202020204" pitchFamily="34" charset="0"/>
                  <a:cs typeface="Arial" panose="020B0604020202020204" pitchFamily="34" charset="0"/>
                </a:rPr>
                <a:t>1</a:t>
              </a:r>
              <a:endParaRPr lang="en-IN" sz="2800" baseline="-25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B4FE438E-CC61-4EF9-BC3C-DB900208A369}"/>
                </a:ext>
              </a:extLst>
            </p:cNvPr>
            <p:cNvSpPr txBox="1"/>
            <p:nvPr/>
          </p:nvSpPr>
          <p:spPr>
            <a:xfrm>
              <a:off x="4151784" y="2063356"/>
              <a:ext cx="2248688" cy="400110"/>
            </a:xfrm>
            <a:prstGeom prst="rect">
              <a:avLst/>
            </a:prstGeom>
            <a:noFill/>
          </p:spPr>
          <p:txBody>
            <a:bodyPr wrap="square" rtlCol="0">
              <a:spAutoFit/>
            </a:bodyPr>
            <a:lstStyle/>
            <a:p>
              <a:pPr algn="ctr"/>
              <a:r>
                <a:rPr lang="en-US" sz="2000"/>
                <a:t> </a:t>
              </a:r>
              <a:r>
                <a:rPr lang="en-US" sz="2000">
                  <a:latin typeface="Arial" panose="020B0604020202020204" pitchFamily="34" charset="0"/>
                  <a:cs typeface="Arial" panose="020B0604020202020204" pitchFamily="34" charset="0"/>
                </a:rPr>
                <a:t>r</a:t>
              </a:r>
              <a:r>
                <a:rPr lang="en-US" sz="2800" baseline="-25000">
                  <a:latin typeface="Arial" panose="020B0604020202020204" pitchFamily="34" charset="0"/>
                  <a:cs typeface="Arial" panose="020B0604020202020204" pitchFamily="34" charset="0"/>
                </a:rPr>
                <a:t>2</a:t>
              </a:r>
              <a:endParaRPr lang="en-IN" sz="28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xmlns="" val="529011143"/>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79376" y="764704"/>
            <a:ext cx="11233248" cy="646331"/>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3040" y="1841315"/>
            <a:ext cx="11137576" cy="4612021"/>
          </a:xfrm>
          <a:prstGeom prst="rect">
            <a:avLst/>
          </a:prstGeom>
        </p:spPr>
      </p:pic>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equi join example</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4964463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44927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sp>
        <p:nvSpPr>
          <p:cNvPr id="7" name="Rectangle 6"/>
          <p:cNvSpPr/>
          <p:nvPr/>
        </p:nvSpPr>
        <p:spPr>
          <a:xfrm>
            <a:off x="335360" y="1923871"/>
            <a:ext cx="11449272"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6" name="Rectangle 5">
            <a:extLst>
              <a:ext uri="{FF2B5EF4-FFF2-40B4-BE49-F238E27FC236}">
                <a16:creationId xmlns:a16="http://schemas.microsoft.com/office/drawing/2014/main" xmlns="" id="{6BCA0FBA-60A5-49B6-ABB3-28BFC9BAEC9C}"/>
              </a:ext>
            </a:extLst>
          </p:cNvPr>
          <p:cNvSpPr/>
          <p:nvPr/>
        </p:nvSpPr>
        <p:spPr>
          <a:xfrm>
            <a:off x="335360" y="2722855"/>
            <a:ext cx="10332640" cy="3662541"/>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{(1,1,a), </a:t>
            </a:r>
          </a:p>
          <a:p>
            <a:r>
              <a:rPr lang="en-US" sz="2400" dirty="0">
                <a:solidFill>
                  <a:srgbClr val="006C86"/>
                </a:solidFill>
                <a:latin typeface="Liberation Mono"/>
              </a:rPr>
              <a:t>        (2,2,b), </a:t>
            </a:r>
          </a:p>
          <a:p>
            <a:r>
              <a:rPr lang="en-US" sz="2400" dirty="0">
                <a:solidFill>
                  <a:srgbClr val="006C86"/>
                </a:solidFill>
                <a:latin typeface="Liberation Mono"/>
              </a:rPr>
              <a:t>        (1,1,c), </a:t>
            </a:r>
          </a:p>
          <a:p>
            <a:r>
              <a:rPr lang="en-US" sz="2400" dirty="0">
                <a:solidFill>
                  <a:srgbClr val="006C86"/>
                </a:solidFill>
                <a:latin typeface="Liberation Mono"/>
              </a:rPr>
              <a:t>        (3,3,d), </a:t>
            </a:r>
          </a:p>
          <a:p>
            <a:r>
              <a:rPr lang="en-US" sz="2400" dirty="0">
                <a:solidFill>
                  <a:srgbClr val="006C86"/>
                </a:solidFill>
                <a:latin typeface="Liberation Mono"/>
              </a:rPr>
              <a:t>        (2,2,e), </a:t>
            </a:r>
          </a:p>
          <a:p>
            <a:r>
              <a:rPr lang="en-US" sz="2400" dirty="0">
                <a:solidFill>
                  <a:srgbClr val="006C86"/>
                </a:solidFill>
                <a:latin typeface="Liberation Mono"/>
              </a:rPr>
              <a:t>        (1,1,f)}</a:t>
            </a:r>
          </a:p>
        </p:txBody>
      </p:sp>
    </p:spTree>
    <p:extLst>
      <p:ext uri="{BB962C8B-B14F-4D97-AF65-F5344CB8AC3E}">
        <p14:creationId xmlns:p14="http://schemas.microsoft.com/office/powerpoint/2010/main" xmlns="" val="166923153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347337" y="692696"/>
            <a:ext cx="9971121"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emp , dept </a:t>
            </a:r>
            <a:r>
              <a:rPr lang="en-US" dirty="0">
                <a:solidFill>
                  <a:srgbClr val="0077AA"/>
                </a:solidFill>
                <a:latin typeface="Liberation Mono"/>
              </a:rPr>
              <a:t>WHERE</a:t>
            </a:r>
            <a:r>
              <a:rPr lang="en-US" dirty="0">
                <a:latin typeface="Liberation Mono"/>
              </a:rPr>
              <a:t> emp.deptno = dept.deptno;</a:t>
            </a:r>
          </a:p>
        </p:txBody>
      </p:sp>
      <p:pic>
        <p:nvPicPr>
          <p:cNvPr id="7" name="Picture 6">
            <a:extLst>
              <a:ext uri="{FF2B5EF4-FFF2-40B4-BE49-F238E27FC236}">
                <a16:creationId xmlns:a16="http://schemas.microsoft.com/office/drawing/2014/main" xmlns="" id="{C5610216-DD82-46D1-BDA7-66BB8530D493}"/>
              </a:ext>
            </a:extLst>
          </p:cNvPr>
          <p:cNvPicPr>
            <a:picLocks noChangeAspect="1"/>
          </p:cNvPicPr>
          <p:nvPr/>
        </p:nvPicPr>
        <p:blipFill>
          <a:blip r:embed="rId2"/>
          <a:stretch>
            <a:fillRect/>
          </a:stretch>
        </p:blipFill>
        <p:spPr>
          <a:xfrm>
            <a:off x="263353" y="1556792"/>
            <a:ext cx="11637996" cy="4032448"/>
          </a:xfrm>
          <a:prstGeom prst="rect">
            <a:avLst/>
          </a:prstGeom>
        </p:spPr>
      </p:pic>
    </p:spTree>
    <p:extLst>
      <p:ext uri="{BB962C8B-B14F-4D97-AF65-F5344CB8AC3E}">
        <p14:creationId xmlns:p14="http://schemas.microsoft.com/office/powerpoint/2010/main" xmlns="" val="299939162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equi join</a:t>
            </a:r>
            <a:endParaRPr lang="en-IN" sz="3200" i="1" dirty="0">
              <a:solidFill>
                <a:srgbClr val="FF9900"/>
              </a:solidFill>
              <a:latin typeface="Arial" pitchFamily="34" charset="0"/>
              <a:cs typeface="Arial" pitchFamily="34" charset="0"/>
            </a:endParaRPr>
          </a:p>
        </p:txBody>
      </p:sp>
      <p:sp>
        <p:nvSpPr>
          <p:cNvPr id="3" name="Rectangle 2"/>
          <p:cNvSpPr/>
          <p:nvPr/>
        </p:nvSpPr>
        <p:spPr>
          <a:xfrm>
            <a:off x="252329" y="3908387"/>
            <a:ext cx="6186448"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.id = </a:t>
            </a:r>
            <a:r>
              <a:rPr lang="en-US" sz="1800" dirty="0">
                <a:latin typeface="Liberation Mono"/>
                <a:cs typeface="Arial" panose="020B0604020202020204" pitchFamily="34" charset="0"/>
              </a:rPr>
              <a:t>tableB</a:t>
            </a:r>
            <a:r>
              <a:rPr lang="en-US" dirty="0">
                <a:latin typeface="Liberation Mono"/>
              </a:rPr>
              <a:t>.id;</a:t>
            </a:r>
          </a:p>
        </p:txBody>
      </p:sp>
      <p:pic>
        <p:nvPicPr>
          <p:cNvPr id="20" name="Picture 19">
            <a:extLst>
              <a:ext uri="{FF2B5EF4-FFF2-40B4-BE49-F238E27FC236}">
                <a16:creationId xmlns:a16="http://schemas.microsoft.com/office/drawing/2014/main" xmlns="" id="{51619E04-4E9B-40B9-9E1B-5754F6A934D1}"/>
              </a:ext>
            </a:extLst>
          </p:cNvPr>
          <p:cNvPicPr>
            <a:picLocks noChangeAspect="1"/>
          </p:cNvPicPr>
          <p:nvPr/>
        </p:nvPicPr>
        <p:blipFill>
          <a:blip r:embed="rId2"/>
          <a:stretch>
            <a:fillRect/>
          </a:stretch>
        </p:blipFill>
        <p:spPr>
          <a:xfrm>
            <a:off x="6096000" y="663568"/>
            <a:ext cx="4767839" cy="1829327"/>
          </a:xfrm>
          <a:prstGeom prst="rect">
            <a:avLst/>
          </a:prstGeom>
        </p:spPr>
      </p:pic>
      <p:grpSp>
        <p:nvGrpSpPr>
          <p:cNvPr id="31" name="Group 30">
            <a:extLst>
              <a:ext uri="{FF2B5EF4-FFF2-40B4-BE49-F238E27FC236}">
                <a16:creationId xmlns:a16="http://schemas.microsoft.com/office/drawing/2014/main" xmlns="" id="{2DEC69D0-B7B1-4816-9A9E-1B76201448EE}"/>
              </a:ext>
            </a:extLst>
          </p:cNvPr>
          <p:cNvGrpSpPr/>
          <p:nvPr/>
        </p:nvGrpSpPr>
        <p:grpSpPr>
          <a:xfrm>
            <a:off x="97111" y="84069"/>
            <a:ext cx="4126681" cy="3413940"/>
            <a:chOff x="278601" y="233604"/>
            <a:chExt cx="3729167" cy="3413940"/>
          </a:xfrm>
        </p:grpSpPr>
        <p:sp>
          <p:nvSpPr>
            <p:cNvPr id="15" name="TextBox 14">
              <a:extLst>
                <a:ext uri="{FF2B5EF4-FFF2-40B4-BE49-F238E27FC236}">
                  <a16:creationId xmlns:a16="http://schemas.microsoft.com/office/drawing/2014/main" xmlns="" id="{A26151EB-76E0-4F58-A000-6B5A8A025E05}"/>
                </a:ext>
              </a:extLst>
            </p:cNvPr>
            <p:cNvSpPr txBox="1"/>
            <p:nvPr/>
          </p:nvSpPr>
          <p:spPr>
            <a:xfrm>
              <a:off x="278601"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tableA </a:t>
              </a:r>
              <a:r>
                <a:rPr lang="en-US" sz="2000" dirty="0">
                  <a:solidFill>
                    <a:srgbClr val="0077AA"/>
                  </a:solidFill>
                  <a:latin typeface="Liberation Mono"/>
                  <a:ea typeface="Times New Roman" panose="02020603050405020304" pitchFamily="18" charset="0"/>
                </a:rPr>
                <a:t>Table </a:t>
              </a:r>
              <a:endParaRPr lang="en-IN" sz="2000" dirty="0"/>
            </a:p>
          </p:txBody>
        </p:sp>
        <p:sp>
          <p:nvSpPr>
            <p:cNvPr id="17" name="TextBox 16">
              <a:extLst>
                <a:ext uri="{FF2B5EF4-FFF2-40B4-BE49-F238E27FC236}">
                  <a16:creationId xmlns:a16="http://schemas.microsoft.com/office/drawing/2014/main" xmlns="" id="{F653C142-5B74-4372-AA5C-E021DA76C75A}"/>
                </a:ext>
              </a:extLst>
            </p:cNvPr>
            <p:cNvSpPr txBox="1"/>
            <p:nvPr/>
          </p:nvSpPr>
          <p:spPr>
            <a:xfrm>
              <a:off x="2159262" y="233604"/>
              <a:ext cx="1673091" cy="400110"/>
            </a:xfrm>
            <a:prstGeom prst="rect">
              <a:avLst/>
            </a:prstGeom>
            <a:noFill/>
          </p:spPr>
          <p:txBody>
            <a:bodyPr wrap="square">
              <a:spAutoFit/>
            </a:bodyPr>
            <a:lstStyle/>
            <a:p>
              <a:r>
                <a:rPr lang="en-US" sz="2000" dirty="0">
                  <a:latin typeface="Liberation Mono"/>
                  <a:cs typeface="Arial" panose="020B0604020202020204" pitchFamily="34" charset="0"/>
                </a:rPr>
                <a:t>tableB </a:t>
              </a:r>
              <a:r>
                <a:rPr lang="en-US" sz="2000" dirty="0">
                  <a:solidFill>
                    <a:srgbClr val="0077AA"/>
                  </a:solidFill>
                  <a:latin typeface="Liberation Mono"/>
                  <a:ea typeface="Times New Roman" panose="02020603050405020304" pitchFamily="18" charset="0"/>
                </a:rPr>
                <a:t>Table </a:t>
              </a:r>
              <a:endParaRPr lang="en-IN" sz="2000" dirty="0"/>
            </a:p>
          </p:txBody>
        </p:sp>
        <p:pic>
          <p:nvPicPr>
            <p:cNvPr id="29" name="Picture 28">
              <a:extLst>
                <a:ext uri="{FF2B5EF4-FFF2-40B4-BE49-F238E27FC236}">
                  <a16:creationId xmlns:a16="http://schemas.microsoft.com/office/drawing/2014/main" xmlns="" id="{BA77698B-A22A-491B-9AC5-DD02B825384C}"/>
                </a:ext>
              </a:extLst>
            </p:cNvPr>
            <p:cNvPicPr>
              <a:picLocks noChangeAspect="1"/>
            </p:cNvPicPr>
            <p:nvPr/>
          </p:nvPicPr>
          <p:blipFill>
            <a:blip r:embed="rId3"/>
            <a:stretch>
              <a:fillRect/>
            </a:stretch>
          </p:blipFill>
          <p:spPr>
            <a:xfrm>
              <a:off x="2250952" y="584776"/>
              <a:ext cx="1756816" cy="3062768"/>
            </a:xfrm>
            <a:prstGeom prst="rect">
              <a:avLst/>
            </a:prstGeom>
          </p:spPr>
        </p:pic>
        <p:pic>
          <p:nvPicPr>
            <p:cNvPr id="30" name="Picture 29">
              <a:extLst>
                <a:ext uri="{FF2B5EF4-FFF2-40B4-BE49-F238E27FC236}">
                  <a16:creationId xmlns:a16="http://schemas.microsoft.com/office/drawing/2014/main" xmlns="" id="{8B84257A-6674-44A7-8158-3987B75E96C9}"/>
                </a:ext>
              </a:extLst>
            </p:cNvPr>
            <p:cNvPicPr>
              <a:picLocks noChangeAspect="1"/>
            </p:cNvPicPr>
            <p:nvPr/>
          </p:nvPicPr>
          <p:blipFill>
            <a:blip r:embed="rId4"/>
            <a:stretch>
              <a:fillRect/>
            </a:stretch>
          </p:blipFill>
          <p:spPr>
            <a:xfrm>
              <a:off x="332983" y="584775"/>
              <a:ext cx="1756816" cy="2767374"/>
            </a:xfrm>
            <a:prstGeom prst="rect">
              <a:avLst/>
            </a:prstGeom>
          </p:spPr>
        </p:pic>
      </p:grpSp>
      <p:pic>
        <p:nvPicPr>
          <p:cNvPr id="2" name="Picture 1">
            <a:extLst>
              <a:ext uri="{FF2B5EF4-FFF2-40B4-BE49-F238E27FC236}">
                <a16:creationId xmlns:a16="http://schemas.microsoft.com/office/drawing/2014/main" xmlns="" id="{D931C968-7A82-4F0D-B9D9-871AD58CD072}"/>
              </a:ext>
            </a:extLst>
          </p:cNvPr>
          <p:cNvPicPr>
            <a:picLocks noChangeAspect="1"/>
          </p:cNvPicPr>
          <p:nvPr/>
        </p:nvPicPr>
        <p:blipFill>
          <a:blip r:embed="rId5"/>
          <a:stretch>
            <a:fillRect/>
          </a:stretch>
        </p:blipFill>
        <p:spPr>
          <a:xfrm>
            <a:off x="7284244" y="3268467"/>
            <a:ext cx="2391350" cy="1744709"/>
          </a:xfrm>
          <a:prstGeom prst="rect">
            <a:avLst/>
          </a:prstGeom>
        </p:spPr>
      </p:pic>
      <p:pic>
        <p:nvPicPr>
          <p:cNvPr id="5" name="Picture 4">
            <a:extLst>
              <a:ext uri="{FF2B5EF4-FFF2-40B4-BE49-F238E27FC236}">
                <a16:creationId xmlns:a16="http://schemas.microsoft.com/office/drawing/2014/main" xmlns="" id="{2E724562-7AD1-44BF-B892-622AEFC3EBFA}"/>
              </a:ext>
            </a:extLst>
          </p:cNvPr>
          <p:cNvPicPr>
            <a:picLocks noChangeAspect="1"/>
          </p:cNvPicPr>
          <p:nvPr/>
        </p:nvPicPr>
        <p:blipFill>
          <a:blip r:embed="rId6"/>
          <a:stretch>
            <a:fillRect/>
          </a:stretch>
        </p:blipFill>
        <p:spPr>
          <a:xfrm>
            <a:off x="7290345" y="5373216"/>
            <a:ext cx="2379148" cy="1110269"/>
          </a:xfrm>
          <a:prstGeom prst="rect">
            <a:avLst/>
          </a:prstGeom>
        </p:spPr>
      </p:pic>
      <p:sp>
        <p:nvSpPr>
          <p:cNvPr id="7" name="Rectangle 6">
            <a:extLst>
              <a:ext uri="{FF2B5EF4-FFF2-40B4-BE49-F238E27FC236}">
                <a16:creationId xmlns:a16="http://schemas.microsoft.com/office/drawing/2014/main" xmlns="" id="{9B447C19-5D0B-4D74-ACC0-93D47D05EF1B}"/>
              </a:ext>
            </a:extLst>
          </p:cNvPr>
          <p:cNvSpPr/>
          <p:nvPr/>
        </p:nvSpPr>
        <p:spPr>
          <a:xfrm>
            <a:off x="310251" y="5695916"/>
            <a:ext cx="6832427"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 , </a:t>
            </a:r>
            <a:r>
              <a:rPr lang="en-US" sz="1800" dirty="0">
                <a:latin typeface="Liberation Mono"/>
                <a:cs typeface="Arial" panose="020B0604020202020204" pitchFamily="34" charset="0"/>
              </a:rPr>
              <a:t>tableB</a:t>
            </a:r>
            <a:r>
              <a:rPr lang="en-US" dirty="0">
                <a:latin typeface="Liberation Mono"/>
              </a:rPr>
              <a:t> </a:t>
            </a:r>
            <a:r>
              <a:rPr lang="en-US" dirty="0">
                <a:solidFill>
                  <a:srgbClr val="0077AA"/>
                </a:solidFill>
                <a:latin typeface="Liberation Mono"/>
              </a:rPr>
              <a:t>WHERE</a:t>
            </a:r>
            <a:r>
              <a:rPr lang="en-US" dirty="0">
                <a:latin typeface="Liberation Mono"/>
              </a:rPr>
              <a:t> </a:t>
            </a:r>
            <a:r>
              <a:rPr lang="en-US" sz="1800" dirty="0">
                <a:latin typeface="Liberation Mono"/>
                <a:cs typeface="Arial" panose="020B0604020202020204" pitchFamily="34" charset="0"/>
              </a:rPr>
              <a:t>tableA</a:t>
            </a:r>
            <a:r>
              <a:rPr lang="en-US" dirty="0">
                <a:latin typeface="Liberation Mono"/>
              </a:rPr>
              <a:t>.name = </a:t>
            </a:r>
            <a:r>
              <a:rPr lang="en-US" sz="1800" dirty="0">
                <a:latin typeface="Liberation Mono"/>
                <a:cs typeface="Arial" panose="020B0604020202020204" pitchFamily="34" charset="0"/>
              </a:rPr>
              <a:t>tableB</a:t>
            </a:r>
            <a:r>
              <a:rPr lang="en-US" dirty="0">
                <a:latin typeface="Liberation Mono"/>
              </a:rPr>
              <a:t>.name;</a:t>
            </a:r>
          </a:p>
        </p:txBody>
      </p:sp>
    </p:spTree>
    <p:extLst>
      <p:ext uri="{BB962C8B-B14F-4D97-AF65-F5344CB8AC3E}">
        <p14:creationId xmlns:p14="http://schemas.microsoft.com/office/powerpoint/2010/main" xmlns="" val="323788279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fontScale="925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263352" y="228601"/>
            <a:ext cx="11737304" cy="1015663"/>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ON Contrition</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In order to apply this join condition, on any two tables they need not to have any common column.</a:t>
            </a:r>
          </a:p>
        </p:txBody>
      </p:sp>
      <p:sp>
        <p:nvSpPr>
          <p:cNvPr id="4" name="Rectangle 3"/>
          <p:cNvSpPr/>
          <p:nvPr/>
        </p:nvSpPr>
        <p:spPr>
          <a:xfrm>
            <a:off x="263352" y="3505201"/>
            <a:ext cx="11737304" cy="1292662"/>
          </a:xfrm>
          <a:prstGeom prst="rect">
            <a:avLst/>
          </a:prstGeom>
        </p:spPr>
        <p:txBody>
          <a:bodyPr wrap="square">
            <a:spAutoFit/>
          </a:bodyPr>
          <a:lstStyle/>
          <a:p>
            <a:pPr algn="just"/>
            <a:r>
              <a:rPr lang="en-IN" sz="2400" dirty="0">
                <a:solidFill>
                  <a:srgbClr val="DBC04D"/>
                </a:solidFill>
                <a:latin typeface="Arial" panose="020B0604020202020204" pitchFamily="34" charset="0"/>
                <a:cs typeface="Arial" panose="020B0604020202020204" pitchFamily="34" charset="0"/>
              </a:rPr>
              <a:t>USING Attribute Contrition</a:t>
            </a:r>
            <a:endParaRPr lang="en-IN"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When all the common columns are used in the join predicate then the result would be same as Natural join.</a:t>
            </a:r>
          </a:p>
          <a:p>
            <a:pPr marL="342900" indent="-342900" algn="just">
              <a:buFont typeface="Arial" panose="020B0604020202020204" pitchFamily="34" charset="0"/>
              <a:buChar char="•"/>
            </a:pPr>
            <a:r>
              <a:rPr lang="en-IN" dirty="0">
                <a:latin typeface="Arial" panose="020B0604020202020204" pitchFamily="34" charset="0"/>
                <a:cs typeface="Arial" panose="020B0604020202020204" pitchFamily="34" charset="0"/>
              </a:rPr>
              <a:t>In the result set of the join the duplicates of the columns used in the predicate gets eliminated.</a:t>
            </a:r>
          </a:p>
          <a:p>
            <a:pPr marL="342900" indent="-342900" algn="just">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should not have a qualifier(table name or Alias) in the referenced columns.</a:t>
            </a:r>
          </a:p>
        </p:txBody>
      </p:sp>
      <p:sp>
        <p:nvSpPr>
          <p:cNvPr id="5" name="Rectangle 4">
            <a:extLst>
              <a:ext uri="{FF2B5EF4-FFF2-40B4-BE49-F238E27FC236}">
                <a16:creationId xmlns:a16="http://schemas.microsoft.com/office/drawing/2014/main" xmlns="" id="{5BEF8748-DC9A-4705-A622-00988A1ED8A3}"/>
              </a:ext>
            </a:extLst>
          </p:cNvPr>
          <p:cNvSpPr/>
          <p:nvPr/>
        </p:nvSpPr>
        <p:spPr>
          <a:xfrm>
            <a:off x="622598" y="5229200"/>
            <a:ext cx="1036915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clause is optional, If not given then </a:t>
            </a:r>
            <a:r>
              <a:rPr lang="en-IN" i="1" dirty="0">
                <a:solidFill>
                  <a:srgbClr val="006C86"/>
                </a:solidFill>
                <a:latin typeface="Arial" panose="020B0604020202020204" pitchFamily="34" charset="0"/>
                <a:cs typeface="Arial" panose="020B0604020202020204" pitchFamily="34" charset="0"/>
              </a:rPr>
              <a:t>INNER</a:t>
            </a:r>
            <a:r>
              <a:rPr lang="en-IN" i="1" dirty="0">
                <a:solidFill>
                  <a:srgbClr val="006C86"/>
                </a:solidFill>
                <a:latin typeface="Arial" panose="020B0604020202020204" pitchFamily="34" charset="0"/>
                <a:ea typeface="Times New Roman" panose="02020603050405020304" pitchFamily="18" charset="0"/>
                <a:cs typeface="Arial" panose="020B0604020202020204" pitchFamily="34" charset="0"/>
              </a:rPr>
              <a:t> </a:t>
            </a:r>
            <a:r>
              <a:rPr lang="en-IN" i="1" dirty="0">
                <a:solidFill>
                  <a:srgbClr val="006C86"/>
                </a:solidFill>
                <a:latin typeface="Arial" panose="020B0604020202020204" pitchFamily="34" charset="0"/>
                <a:cs typeface="Arial" panose="020B0604020202020204" pitchFamily="34" charset="0"/>
              </a:rPr>
              <a:t>JOIN </a:t>
            </a:r>
            <a:r>
              <a:rPr lang="en-IN" dirty="0">
                <a:latin typeface="Arial" panose="020B0604020202020204" pitchFamily="34" charset="0"/>
                <a:cs typeface="Arial" panose="020B0604020202020204" pitchFamily="34" charset="0"/>
              </a:rPr>
              <a:t>works like </a:t>
            </a:r>
            <a:r>
              <a:rPr lang="en-IN" i="1" dirty="0">
                <a:solidFill>
                  <a:srgbClr val="006C86"/>
                </a:solidFill>
                <a:latin typeface="Arial" panose="020B0604020202020204" pitchFamily="34" charset="0"/>
                <a:cs typeface="Arial" panose="020B0604020202020204" pitchFamily="34" charset="0"/>
              </a:rPr>
              <a:t>CROSS JOIN.</a:t>
            </a:r>
            <a:endParaRPr lang="en-US" i="1" dirty="0">
              <a:solidFill>
                <a:srgbClr val="006C8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09957959"/>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on &amp; using clause example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3441700"/>
            <a:ext cx="11593288" cy="1031051"/>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USING clause</a:t>
            </a:r>
          </a:p>
          <a:p>
            <a:r>
              <a:rPr lang="en-IN" dirty="0">
                <a:latin typeface="Arial" panose="020B0604020202020204" pitchFamily="34" charset="0"/>
                <a:cs typeface="Arial" panose="020B0604020202020204" pitchFamily="34" charset="0"/>
              </a:rPr>
              <a:t>The USING clause is used if several columns share the same name but you don’t want to join using all of these common columns. </a:t>
            </a:r>
            <a:r>
              <a:rPr lang="en-IN" sz="1900" dirty="0">
                <a:solidFill>
                  <a:srgbClr val="0083A2"/>
                </a:solidFill>
                <a:latin typeface="Arial" panose="020B0604020202020204" pitchFamily="34" charset="0"/>
                <a:cs typeface="Arial" panose="020B0604020202020204" pitchFamily="34" charset="0"/>
              </a:rPr>
              <a:t>The columns listed in the USING clause can’t have any qualifiers in the statement.</a:t>
            </a:r>
          </a:p>
        </p:txBody>
      </p:sp>
      <p:sp>
        <p:nvSpPr>
          <p:cNvPr id="10" name="Rectangle 9"/>
          <p:cNvSpPr/>
          <p:nvPr/>
        </p:nvSpPr>
        <p:spPr>
          <a:xfrm>
            <a:off x="263352" y="704264"/>
            <a:ext cx="11593288" cy="738664"/>
          </a:xfrm>
          <a:prstGeom prst="rect">
            <a:avLst/>
          </a:prstGeom>
        </p:spPr>
        <p:txBody>
          <a:bodyPr wrap="square">
            <a:spAutoFit/>
          </a:bodyPr>
          <a:lstStyle/>
          <a:p>
            <a:r>
              <a:rPr lang="en-IN" sz="2400" dirty="0">
                <a:solidFill>
                  <a:srgbClr val="DBC04D"/>
                </a:solidFill>
                <a:latin typeface="Open Sans"/>
                <a:cs typeface="Arial" panose="020B0604020202020204" pitchFamily="34" charset="0"/>
              </a:rPr>
              <a:t>The ON clause</a:t>
            </a:r>
          </a:p>
          <a:p>
            <a:r>
              <a:rPr lang="en-IN" dirty="0">
                <a:latin typeface="Arial" panose="020B0604020202020204" pitchFamily="34" charset="0"/>
                <a:cs typeface="Arial" panose="020B0604020202020204" pitchFamily="34" charset="0"/>
              </a:rPr>
              <a:t>The ON clause is used to join tables where the column names don’t match in both tables.</a:t>
            </a:r>
          </a:p>
        </p:txBody>
      </p:sp>
      <p:grpSp>
        <p:nvGrpSpPr>
          <p:cNvPr id="23" name="Group 22"/>
          <p:cNvGrpSpPr/>
          <p:nvPr/>
        </p:nvGrpSpPr>
        <p:grpSpPr>
          <a:xfrm>
            <a:off x="2495600" y="1558667"/>
            <a:ext cx="8305800" cy="1524000"/>
            <a:chOff x="988180" y="1676400"/>
            <a:chExt cx="8137966" cy="1524000"/>
          </a:xfrm>
        </p:grpSpPr>
        <p:grpSp>
          <p:nvGrpSpPr>
            <p:cNvPr id="13"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75520" y="4816396"/>
            <a:ext cx="8086231" cy="1590324"/>
            <a:chOff x="1007837" y="4581876"/>
            <a:chExt cx="7865445" cy="1590324"/>
          </a:xfrm>
        </p:grpSpPr>
        <p:grpSp>
          <p:nvGrpSpPr>
            <p:cNvPr id="14" name="Group 13"/>
            <p:cNvGrpSpPr/>
            <p:nvPr/>
          </p:nvGrpSpPr>
          <p:grpSpPr>
            <a:xfrm>
              <a:off x="4335864" y="4581876"/>
              <a:ext cx="4537418" cy="1590324"/>
              <a:chOff x="4530382" y="4572000"/>
              <a:chExt cx="4537418"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689572" y="4572000"/>
                <a:ext cx="4378228" cy="1571861"/>
              </a:xfrm>
              <a:prstGeom prst="rect">
                <a:avLst/>
              </a:prstGeom>
            </p:spPr>
          </p:pic>
          <p:sp>
            <p:nvSpPr>
              <p:cNvPr id="12" name="Rectangle 11"/>
              <p:cNvSpPr/>
              <p:nvPr/>
            </p:nvSpPr>
            <p:spPr>
              <a:xfrm>
                <a:off x="4530382" y="5628924"/>
                <a:ext cx="3829515"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007837" y="5708254"/>
              <a:ext cx="2226892"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180301"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320839190"/>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inner join</a:t>
            </a:r>
          </a:p>
        </p:txBody>
      </p:sp>
      <p:sp>
        <p:nvSpPr>
          <p:cNvPr id="3" name="Rectangle 2"/>
          <p:cNvSpPr/>
          <p:nvPr/>
        </p:nvSpPr>
        <p:spPr>
          <a:xfrm>
            <a:off x="407368" y="3283866"/>
            <a:ext cx="11305256"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inner join is one of the most commonly used joins in SQL. The inner join clause allows you to query data from two or more related tables.</a:t>
            </a: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335360" y="2636912"/>
            <a:ext cx="11377264" cy="2997531"/>
          </a:xfrm>
          <a:prstGeom prst="rect">
            <a:avLst/>
          </a:prstGeom>
        </p:spPr>
      </p:pic>
      <p:pic>
        <p:nvPicPr>
          <p:cNvPr id="35" name="Picture 34"/>
          <p:cNvPicPr>
            <a:picLocks noChangeAspect="1"/>
          </p:cNvPicPr>
          <p:nvPr/>
        </p:nvPicPr>
        <p:blipFill>
          <a:blip r:embed="rId4" cstate="print"/>
          <a:stretch>
            <a:fillRect/>
          </a:stretch>
        </p:blipFill>
        <p:spPr>
          <a:xfrm>
            <a:off x="4750002" y="5377071"/>
            <a:ext cx="7416824" cy="1480928"/>
          </a:xfrm>
          <a:prstGeom prst="rect">
            <a:avLst/>
          </a:prstGeom>
        </p:spPr>
      </p:pic>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7" name="Rectangle 6"/>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12" name="Rectangle 11"/>
          <p:cNvSpPr/>
          <p:nvPr/>
        </p:nvSpPr>
        <p:spPr>
          <a:xfrm>
            <a:off x="335360" y="76200"/>
            <a:ext cx="5760640" cy="646331"/>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3" name="Rectangle 2"/>
          <p:cNvSpPr/>
          <p:nvPr/>
        </p:nvSpPr>
        <p:spPr>
          <a:xfrm>
            <a:off x="263352" y="2132856"/>
            <a:ext cx="1137726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employee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INNER</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cs typeface="Arial" panose="020B0604020202020204" pitchFamily="34" charset="0"/>
              </a:rPr>
              <a:t>JOIN</a:t>
            </a:r>
            <a:r>
              <a:rPr lang="en-US" dirty="0">
                <a:latin typeface="Liberation Mono"/>
                <a:cs typeface="Arial" panose="020B0604020202020204" pitchFamily="34" charset="0"/>
              </a:rPr>
              <a:t> qualification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ON</a:t>
            </a:r>
            <a:r>
              <a:rPr lang="en-US" dirty="0">
                <a:latin typeface="Liberation Mono"/>
                <a:cs typeface="Arial" panose="020B0604020202020204" pitchFamily="34" charset="0"/>
              </a:rPr>
              <a:t> </a:t>
            </a:r>
            <a:r>
              <a:rPr lang="en-US" dirty="0">
                <a:solidFill>
                  <a:schemeClr val="tx1">
                    <a:lumMod val="50000"/>
                    <a:lumOff val="50000"/>
                  </a:schemeClr>
                </a:solidFill>
                <a:latin typeface="Liberation Mono"/>
                <a:cs typeface="Arial" panose="020B0604020202020204" pitchFamily="34" charset="0"/>
              </a:rPr>
              <a:t>emp</a:t>
            </a:r>
            <a:r>
              <a:rPr lang="en-US" dirty="0">
                <a:latin typeface="Liberation Mono"/>
                <a:cs typeface="Arial" panose="020B0604020202020204" pitchFamily="34" charset="0"/>
              </a:rPr>
              <a:t>.id = </a:t>
            </a:r>
            <a:r>
              <a:rPr lang="en-US" dirty="0">
                <a:solidFill>
                  <a:schemeClr val="tx1">
                    <a:lumMod val="50000"/>
                    <a:lumOff val="50000"/>
                  </a:schemeClr>
                </a:solidFill>
                <a:latin typeface="Liberation Mono"/>
                <a:cs typeface="Arial" panose="020B0604020202020204" pitchFamily="34" charset="0"/>
              </a:rPr>
              <a:t>quali</a:t>
            </a:r>
            <a:r>
              <a:rPr lang="en-US" dirty="0">
                <a:latin typeface="Liberation Mono"/>
                <a:cs typeface="Arial" panose="020B0604020202020204" pitchFamily="34" charset="0"/>
              </a:rPr>
              <a:t>.employeeid;</a:t>
            </a:r>
          </a:p>
        </p:txBody>
      </p:sp>
      <p:sp>
        <p:nvSpPr>
          <p:cNvPr id="10" name="Rectangle 9">
            <a:extLst>
              <a:ext uri="{FF2B5EF4-FFF2-40B4-BE49-F238E27FC236}">
                <a16:creationId xmlns:a16="http://schemas.microsoft.com/office/drawing/2014/main" xmlns="" id="{8FAA3A88-BF2E-4772-952A-E9DEC5ABAA32}"/>
              </a:ext>
            </a:extLst>
          </p:cNvPr>
          <p:cNvSpPr/>
          <p:nvPr/>
        </p:nvSpPr>
        <p:spPr>
          <a:xfrm>
            <a:off x="108681" y="5805264"/>
            <a:ext cx="4691175" cy="707886"/>
          </a:xfrm>
          <a:prstGeom prst="rect">
            <a:avLst/>
          </a:prstGeom>
        </p:spPr>
        <p:txBody>
          <a:bodyPr wrap="square">
            <a:spAutoFit/>
          </a:bodyPr>
          <a:lstStyle/>
          <a:p>
            <a:r>
              <a:rPr lang="en-IN" sz="2000" dirty="0">
                <a:solidFill>
                  <a:srgbClr val="E0D612"/>
                </a:solidFill>
                <a:latin typeface="Arial" panose="020B0604020202020204" pitchFamily="34" charset="0"/>
                <a:cs typeface="Arial" panose="020B0604020202020204" pitchFamily="34" charset="0"/>
              </a:rPr>
              <a:t>ON</a:t>
            </a:r>
            <a:r>
              <a:rPr lang="en-IN" sz="2000" dirty="0">
                <a:solidFill>
                  <a:srgbClr val="006C86"/>
                </a:solidFill>
                <a:latin typeface="Arial" panose="020B0604020202020204" pitchFamily="34" charset="0"/>
                <a:cs typeface="Arial" panose="020B0604020202020204" pitchFamily="34" charset="0"/>
              </a:rPr>
              <a:t> clause is optional, If not given then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Tree>
    <p:extLst>
      <p:ext uri="{BB962C8B-B14F-4D97-AF65-F5344CB8AC3E}">
        <p14:creationId xmlns:p14="http://schemas.microsoft.com/office/powerpoint/2010/main" xmlns="" val="41596499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60" y="692696"/>
            <a:ext cx="8686800" cy="492443"/>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0002" y="3429000"/>
            <a:ext cx="8534400" cy="3271240"/>
          </a:xfrm>
          <a:prstGeom prst="rect">
            <a:avLst/>
          </a:prstGeom>
        </p:spPr>
      </p:pic>
    </p:spTree>
    <p:extLst>
      <p:ext uri="{BB962C8B-B14F-4D97-AF65-F5344CB8AC3E}">
        <p14:creationId xmlns:p14="http://schemas.microsoft.com/office/powerpoint/2010/main" xmlns="" val="7911383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inner join</a:t>
            </a:r>
            <a:endParaRPr lang="en-IN" sz="3200" i="1" dirty="0">
              <a:solidFill>
                <a:srgbClr val="FF9900"/>
              </a:solidFill>
              <a:latin typeface="Arial" pitchFamily="34" charset="0"/>
              <a:cs typeface="Arial" pitchFamily="34" charset="0"/>
            </a:endParaRPr>
          </a:p>
        </p:txBody>
      </p:sp>
      <p:sp>
        <p:nvSpPr>
          <p:cNvPr id="10" name="Rectangle 9"/>
          <p:cNvSpPr/>
          <p:nvPr/>
        </p:nvSpPr>
        <p:spPr>
          <a:xfrm>
            <a:off x="304056" y="210076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INNER</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DD4A68"/>
                </a:solidFill>
                <a:latin typeface="Liberation Mono"/>
                <a:ea typeface="Times New Roman" panose="02020603050405020304" pitchFamily="18" charset="0"/>
              </a:rPr>
              <a:t>USING</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(custid);</a:t>
            </a:r>
          </a:p>
        </p:txBody>
      </p:sp>
      <p:pic>
        <p:nvPicPr>
          <p:cNvPr id="2" name="Picture 1"/>
          <p:cNvPicPr>
            <a:picLocks noChangeAspect="1"/>
          </p:cNvPicPr>
          <p:nvPr/>
        </p:nvPicPr>
        <p:blipFill>
          <a:blip r:embed="rId3" cstate="print"/>
          <a:stretch>
            <a:fillRect/>
          </a:stretch>
        </p:blipFill>
        <p:spPr>
          <a:xfrm>
            <a:off x="394814" y="2645142"/>
            <a:ext cx="11317810" cy="3022795"/>
          </a:xfrm>
          <a:prstGeom prst="rect">
            <a:avLst/>
          </a:prstGeom>
        </p:spPr>
      </p:pic>
      <p:pic>
        <p:nvPicPr>
          <p:cNvPr id="28" name="Picture 27"/>
          <p:cNvPicPr>
            <a:picLocks noChangeAspect="1"/>
          </p:cNvPicPr>
          <p:nvPr/>
        </p:nvPicPr>
        <p:blipFill>
          <a:blip r:embed="rId4" cstate="print"/>
          <a:stretch>
            <a:fillRect/>
          </a:stretch>
        </p:blipFill>
        <p:spPr>
          <a:xfrm>
            <a:off x="5015880" y="5504876"/>
            <a:ext cx="7176120" cy="1353124"/>
          </a:xfrm>
          <a:prstGeom prst="rect">
            <a:avLst/>
          </a:prstGeom>
        </p:spPr>
      </p:pic>
      <p:sp>
        <p:nvSpPr>
          <p:cNvPr id="14" name="Rectangle 13">
            <a:extLst>
              <a:ext uri="{FF2B5EF4-FFF2-40B4-BE49-F238E27FC236}">
                <a16:creationId xmlns:a16="http://schemas.microsoft.com/office/drawing/2014/main" xmlns="" id="{559535D5-FB8E-429A-AD50-1A0DD8994955}"/>
              </a:ext>
            </a:extLst>
          </p:cNvPr>
          <p:cNvSpPr/>
          <p:nvPr/>
        </p:nvSpPr>
        <p:spPr>
          <a:xfrm>
            <a:off x="335360" y="76200"/>
            <a:ext cx="5760640" cy="707886"/>
          </a:xfrm>
          <a:prstGeom prst="rect">
            <a:avLst/>
          </a:prstGeom>
          <a:solidFill>
            <a:srgbClr val="FEFAE8"/>
          </a:solidFill>
        </p:spPr>
        <p:txBody>
          <a:bodyPr wrap="square">
            <a:spAutoFit/>
          </a:bodyPr>
          <a:lstStyle/>
          <a:p>
            <a:r>
              <a:rPr lang="en-IN" dirty="0">
                <a:solidFill>
                  <a:schemeClr val="tx1">
                    <a:lumMod val="75000"/>
                    <a:lumOff val="25000"/>
                  </a:schemeClr>
                </a:solidFill>
                <a:latin typeface="Arial" panose="020B0604020202020204" pitchFamily="34" charset="0"/>
                <a:cs typeface="Arial" panose="020B0604020202020204" pitchFamily="34" charset="0"/>
              </a:rPr>
              <a:t>INNER JOIN returns rows when there is at least one match in both tables.</a:t>
            </a:r>
          </a:p>
        </p:txBody>
      </p:sp>
      <p:sp>
        <p:nvSpPr>
          <p:cNvPr id="15" name="Rectangle 14">
            <a:extLst>
              <a:ext uri="{FF2B5EF4-FFF2-40B4-BE49-F238E27FC236}">
                <a16:creationId xmlns:a16="http://schemas.microsoft.com/office/drawing/2014/main" xmlns="" id="{C0A43118-0A1A-443F-AFC7-980C6AC90D2C}"/>
              </a:ext>
            </a:extLst>
          </p:cNvPr>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INNER JOIN selects all rows from both participating tables as long as there is a match between the columns. An SQL INNER JOIN is same as JOIN clause, combining rows from two or more tables.</a:t>
            </a:r>
          </a:p>
        </p:txBody>
      </p:sp>
      <p:sp>
        <p:nvSpPr>
          <p:cNvPr id="12" name="Rectangle 11">
            <a:extLst>
              <a:ext uri="{FF2B5EF4-FFF2-40B4-BE49-F238E27FC236}">
                <a16:creationId xmlns:a16="http://schemas.microsoft.com/office/drawing/2014/main" xmlns="" id="{9277C5D9-53FB-44B9-87F8-61CFE4543524}"/>
              </a:ext>
            </a:extLst>
          </p:cNvPr>
          <p:cNvSpPr/>
          <p:nvPr/>
        </p:nvSpPr>
        <p:spPr>
          <a:xfrm>
            <a:off x="108681" y="5805264"/>
            <a:ext cx="4691175" cy="830997"/>
          </a:xfrm>
          <a:prstGeom prst="rect">
            <a:avLst/>
          </a:prstGeom>
        </p:spPr>
        <p:txBody>
          <a:bodyPr wrap="square">
            <a:spAutoFit/>
          </a:bodyPr>
          <a:lstStyle/>
          <a:p>
            <a:r>
              <a:rPr lang="en-IN" sz="2400" b="1" dirty="0">
                <a:solidFill>
                  <a:srgbClr val="E0D612"/>
                </a:solidFill>
                <a:latin typeface="Arial" panose="020B0604020202020204" pitchFamily="34" charset="0"/>
                <a:cs typeface="Arial" panose="020B0604020202020204" pitchFamily="34" charset="0"/>
              </a:rPr>
              <a:t>ON</a:t>
            </a:r>
            <a:r>
              <a:rPr lang="en-IN" sz="2800" dirty="0">
                <a:solidFill>
                  <a:srgbClr val="006C86"/>
                </a:solidFill>
                <a:latin typeface="Arial" panose="020B0604020202020204" pitchFamily="34" charset="0"/>
                <a:cs typeface="Arial" panose="020B0604020202020204" pitchFamily="34" charset="0"/>
              </a:rPr>
              <a:t> </a:t>
            </a:r>
            <a:r>
              <a:rPr lang="en-IN" sz="2000" dirty="0">
                <a:solidFill>
                  <a:srgbClr val="006C86"/>
                </a:solidFill>
                <a:latin typeface="Arial" panose="020B0604020202020204" pitchFamily="34" charset="0"/>
                <a:cs typeface="Arial" panose="020B0604020202020204" pitchFamily="34" charset="0"/>
              </a:rPr>
              <a:t>clause is optional, If not given </a:t>
            </a:r>
            <a:r>
              <a:rPr lang="en-IN" sz="2000" dirty="0">
                <a:solidFill>
                  <a:srgbClr val="E0D612"/>
                </a:solidFill>
                <a:latin typeface="Arial" panose="020B0604020202020204" pitchFamily="34" charset="0"/>
                <a:cs typeface="Arial" panose="020B0604020202020204" pitchFamily="34" charset="0"/>
              </a:rPr>
              <a:t>INNER</a:t>
            </a:r>
            <a:r>
              <a:rPr lang="en-IN" sz="2000" dirty="0">
                <a:solidFill>
                  <a:srgbClr val="DD4A68"/>
                </a:solidFill>
                <a:latin typeface="Arial" panose="020B0604020202020204" pitchFamily="34" charset="0"/>
                <a:ea typeface="Times New Roman" panose="02020603050405020304" pitchFamily="18" charset="0"/>
              </a:rPr>
              <a:t> </a:t>
            </a:r>
            <a:r>
              <a:rPr lang="en-IN" sz="2000" dirty="0">
                <a:solidFill>
                  <a:srgbClr val="E0D612"/>
                </a:solidFill>
                <a:latin typeface="Arial" panose="020B0604020202020204" pitchFamily="34" charset="0"/>
                <a:cs typeface="Arial" panose="020B0604020202020204" pitchFamily="34" charset="0"/>
              </a:rPr>
              <a:t>JOIN </a:t>
            </a:r>
            <a:r>
              <a:rPr lang="en-IN" sz="2000" dirty="0">
                <a:solidFill>
                  <a:srgbClr val="006C86"/>
                </a:solidFill>
                <a:latin typeface="Arial" panose="020B0604020202020204" pitchFamily="34" charset="0"/>
                <a:cs typeface="Arial" panose="020B0604020202020204" pitchFamily="34" charset="0"/>
              </a:rPr>
              <a:t>works like </a:t>
            </a:r>
            <a:r>
              <a:rPr lang="en-IN" sz="2000" dirty="0">
                <a:solidFill>
                  <a:srgbClr val="E12F2B"/>
                </a:solidFill>
                <a:latin typeface="Arial" panose="020B0604020202020204" pitchFamily="34" charset="0"/>
                <a:cs typeface="Arial" panose="020B0604020202020204" pitchFamily="34" charset="0"/>
              </a:rPr>
              <a:t>CROSS JOIN</a:t>
            </a:r>
            <a:endParaRPr lang="en-US" sz="2000" dirty="0">
              <a:solidFill>
                <a:srgbClr val="E12F2B"/>
              </a:solidFill>
            </a:endParaRPr>
          </a:p>
        </p:txBody>
      </p:sp>
      <p:sp>
        <p:nvSpPr>
          <p:cNvPr id="11" name="Rectangle 10">
            <a:extLst>
              <a:ext uri="{FF2B5EF4-FFF2-40B4-BE49-F238E27FC236}">
                <a16:creationId xmlns:a16="http://schemas.microsoft.com/office/drawing/2014/main" xmlns="" id="{D3257131-02A3-413E-9CA1-AAAD7F51026E}"/>
              </a:ext>
            </a:extLst>
          </p:cNvPr>
          <p:cNvSpPr/>
          <p:nvPr/>
        </p:nvSpPr>
        <p:spPr>
          <a:xfrm>
            <a:off x="335360" y="1628800"/>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ON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xmlns="" val="3906557571"/>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natural join</a:t>
            </a:r>
          </a:p>
        </p:txBody>
      </p:sp>
      <p:sp>
        <p:nvSpPr>
          <p:cNvPr id="3" name="Rectangle 2"/>
          <p:cNvSpPr/>
          <p:nvPr/>
        </p:nvSpPr>
        <p:spPr>
          <a:xfrm>
            <a:off x="335360" y="3283866"/>
            <a:ext cx="11593288" cy="1631216"/>
          </a:xfrm>
          <a:prstGeom prst="rect">
            <a:avLst/>
          </a:prstGeom>
        </p:spPr>
        <p:txBody>
          <a:bodyPr wrap="square">
            <a:spAutoFit/>
          </a:bodyPr>
          <a:lstStyle/>
          <a:p>
            <a:r>
              <a:rPr lang="en-IN" sz="2000" dirty="0">
                <a:latin typeface="Palatino Linotype" panose="02040502050505030304" pitchFamily="18" charset="0"/>
                <a:cs typeface="Segoe UI Light" panose="020B0502040204020203" pitchFamily="34" charset="0"/>
              </a:rPr>
              <a:t>The NATURAL JOIN is such a join that performs the same task as an INNER JOIN. </a:t>
            </a:r>
            <a:r>
              <a:rPr lang="en-US" sz="2000" dirty="0">
                <a:latin typeface="Palatino Linotype" panose="02040502050505030304" pitchFamily="18" charset="0"/>
                <a:cs typeface="Segoe UI Light" panose="020B0502040204020203" pitchFamily="34" charset="0"/>
              </a:rPr>
              <a:t>NATURAL JOIN does not use any comparison operator. We can perform a NATURAL JOIN only if there is at least one common attribute that exists between two relations. In addition, the attributes must have the same name and domain. </a:t>
            </a:r>
            <a:r>
              <a:rPr lang="en-IN" sz="2000" dirty="0">
                <a:latin typeface="Palatino Linotype" panose="02040502050505030304" pitchFamily="18" charset="0"/>
                <a:cs typeface="Segoe UI Light" panose="020B0502040204020203" pitchFamily="34" charset="0"/>
              </a:rPr>
              <a:t>When this join condition gets applied always the duplicates of the common columns get eliminated from the result.</a:t>
            </a:r>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natural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1124744"/>
            <a:ext cx="10400456"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NATURAL JOIN </a:t>
            </a:r>
            <a:r>
              <a:rPr lang="en-IN" dirty="0">
                <a:latin typeface="Arial" panose="020B0604020202020204" pitchFamily="34" charset="0"/>
                <a:cs typeface="Arial" panose="020B0604020202020204" pitchFamily="34" charset="0"/>
              </a:rPr>
              <a:t>is such a join that performs the same task as an </a:t>
            </a:r>
            <a:r>
              <a:rPr lang="en-IN" dirty="0">
                <a:solidFill>
                  <a:srgbClr val="C74C49"/>
                </a:solidFill>
                <a:latin typeface="Arial" panose="020B0604020202020204" pitchFamily="34" charset="0"/>
                <a:cs typeface="Arial" panose="020B0604020202020204" pitchFamily="34" charset="0"/>
              </a:rPr>
              <a:t>INNER 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191344" y="1657794"/>
            <a:ext cx="89916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NATURAL [INNER]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8" name="Rectangle 7"/>
          <p:cNvSpPr/>
          <p:nvPr/>
        </p:nvSpPr>
        <p:spPr>
          <a:xfrm>
            <a:off x="191344" y="2278238"/>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1" name="Rectangle 10"/>
          <p:cNvSpPr/>
          <p:nvPr/>
        </p:nvSpPr>
        <p:spPr>
          <a:xfrm>
            <a:off x="191344" y="2798768"/>
            <a:ext cx="11665296"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associated tables have one or more pairs of identically column-names.</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columns must be of the same name and data type.</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Don't use ON / USING clause in a NATURAL JOIN.</a:t>
            </a:r>
          </a:p>
          <a:p>
            <a:pPr marL="285750" indent="-285750">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187535" y="5612670"/>
            <a:ext cx="6480720" cy="646331"/>
          </a:xfrm>
          <a:prstGeom prst="rect">
            <a:avLst/>
          </a:prstGeom>
          <a:noFill/>
        </p:spPr>
        <p:txBody>
          <a:bodyPr wrap="square">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If the column-names are not same, then NATURAL JOIN will work as CROSS JOIN.</a:t>
            </a:r>
          </a:p>
        </p:txBody>
      </p:sp>
      <p:sp>
        <p:nvSpPr>
          <p:cNvPr id="14" name="Rectangle 13"/>
          <p:cNvSpPr/>
          <p:nvPr/>
        </p:nvSpPr>
        <p:spPr>
          <a:xfrm>
            <a:off x="263352" y="4499828"/>
            <a:ext cx="11665296" cy="369332"/>
          </a:xfrm>
          <a:prstGeom prst="rect">
            <a:avLst/>
          </a:prstGeom>
        </p:spPr>
        <p:txBody>
          <a:bodyPr wrap="square">
            <a:spAutoFit/>
          </a:bodyPr>
          <a:lstStyle/>
          <a:p>
            <a:r>
              <a:rPr lang="en-US" dirty="0">
                <a:solidFill>
                  <a:srgbClr val="006C86"/>
                </a:solidFill>
                <a:latin typeface="Arial" pitchFamily="34" charset="0"/>
                <a:cs typeface="Arial" pitchFamily="34" charset="0"/>
              </a:rPr>
              <a:t>A </a:t>
            </a:r>
            <a:r>
              <a:rPr lang="en-US" b="1" dirty="0">
                <a:solidFill>
                  <a:srgbClr val="C74C49"/>
                </a:solidFill>
                <a:latin typeface="Arial" pitchFamily="34" charset="0"/>
                <a:cs typeface="Arial" pitchFamily="34" charset="0"/>
              </a:rPr>
              <a:t>NATURAL JOIN </a:t>
            </a:r>
            <a:r>
              <a:rPr lang="en-US" dirty="0">
                <a:solidFill>
                  <a:srgbClr val="006C86"/>
                </a:solidFill>
                <a:latin typeface="Arial" pitchFamily="34" charset="0"/>
                <a:cs typeface="Arial" pitchFamily="34" charset="0"/>
              </a:rPr>
              <a:t>can be used with a </a:t>
            </a:r>
            <a:r>
              <a:rPr lang="en-US" b="1" dirty="0">
                <a:solidFill>
                  <a:srgbClr val="C74C49"/>
                </a:solidFill>
                <a:latin typeface="Arial" pitchFamily="34" charset="0"/>
                <a:cs typeface="Arial" pitchFamily="34" charset="0"/>
              </a:rPr>
              <a:t>LEFT OUTER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join</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or</a:t>
            </a:r>
            <a:r>
              <a:rPr lang="en-US" b="1" dirty="0">
                <a:solidFill>
                  <a:srgbClr val="006C86"/>
                </a:solidFill>
                <a:latin typeface="Arial" pitchFamily="34" charset="0"/>
                <a:cs typeface="Arial" pitchFamily="34" charset="0"/>
              </a:rPr>
              <a:t> </a:t>
            </a:r>
            <a:r>
              <a:rPr lang="en-US" dirty="0">
                <a:solidFill>
                  <a:srgbClr val="006C86"/>
                </a:solidFill>
                <a:latin typeface="Arial" pitchFamily="34" charset="0"/>
                <a:cs typeface="Arial" pitchFamily="34" charset="0"/>
              </a:rPr>
              <a:t>a</a:t>
            </a:r>
            <a:r>
              <a:rPr lang="en-US" b="1" dirty="0">
                <a:solidFill>
                  <a:srgbClr val="006C86"/>
                </a:solidFill>
                <a:latin typeface="Arial" pitchFamily="34" charset="0"/>
                <a:cs typeface="Arial" pitchFamily="34" charset="0"/>
              </a:rPr>
              <a:t> </a:t>
            </a:r>
            <a:r>
              <a:rPr lang="en-US" b="1" dirty="0">
                <a:solidFill>
                  <a:srgbClr val="C74C49"/>
                </a:solidFill>
                <a:latin typeface="Arial" pitchFamily="34" charset="0"/>
                <a:cs typeface="Arial" pitchFamily="34" charset="0"/>
              </a:rPr>
              <a:t>RIGHT OUTER </a:t>
            </a:r>
            <a:r>
              <a:rPr lang="en-US" dirty="0">
                <a:solidFill>
                  <a:srgbClr val="006C86"/>
                </a:solidFill>
                <a:latin typeface="Arial" pitchFamily="34" charset="0"/>
                <a:cs typeface="Arial" pitchFamily="34" charset="0"/>
              </a:rPr>
              <a:t>join.</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4192" y="5643276"/>
            <a:ext cx="3539893" cy="936170"/>
          </a:xfrm>
          <a:prstGeom prst="rect">
            <a:avLst/>
          </a:prstGeom>
        </p:spPr>
      </p:pic>
      <p:sp>
        <p:nvSpPr>
          <p:cNvPr id="6" name="Rectangle 5"/>
          <p:cNvSpPr/>
          <p:nvPr/>
        </p:nvSpPr>
        <p:spPr>
          <a:xfrm>
            <a:off x="191344" y="205051"/>
            <a:ext cx="6336704" cy="584775"/>
          </a:xfrm>
          <a:prstGeom prst="rect">
            <a:avLst/>
          </a:prstGeom>
          <a:noFill/>
        </p:spPr>
        <p:txBody>
          <a:bodyPr wrap="square">
            <a:spAutoFit/>
          </a:bodyPr>
          <a:lstStyle/>
          <a:p>
            <a:r>
              <a:rPr lang="en-IN" sz="1600" dirty="0">
                <a:solidFill>
                  <a:schemeClr val="tx1">
                    <a:lumMod val="75000"/>
                    <a:lumOff val="25000"/>
                  </a:schemeClr>
                </a:solidFill>
                <a:latin typeface="Helvetica" panose="020B0604020202020204" pitchFamily="34" charset="0"/>
              </a:rPr>
              <a:t>Joins two tables based on common column names. Hence one must confirm the common columns before using a NATURAL JOIN</a:t>
            </a:r>
          </a:p>
        </p:txBody>
      </p:sp>
    </p:spTree>
    <p:extLst>
      <p:ext uri="{BB962C8B-B14F-4D97-AF65-F5344CB8AC3E}">
        <p14:creationId xmlns:p14="http://schemas.microsoft.com/office/powerpoint/2010/main" xmlns="" val="3138291457"/>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99256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inner join vs natural join</a:t>
            </a:r>
            <a:endParaRPr lang="en-IN" sz="3200" i="1" dirty="0">
              <a:solidFill>
                <a:srgbClr val="FF9900"/>
              </a:solidFill>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xmlns="" id="{3E603B10-569E-487D-ACF7-EA061C688264}"/>
              </a:ext>
            </a:extLst>
          </p:cNvPr>
          <p:cNvGraphicFramePr>
            <a:graphicFrameLocks noGrp="1"/>
          </p:cNvGraphicFramePr>
          <p:nvPr>
            <p:extLst>
              <p:ext uri="{D42A27DB-BD31-4B8C-83A1-F6EECF244321}">
                <p14:modId xmlns:p14="http://schemas.microsoft.com/office/powerpoint/2010/main" xmlns="" val="3775054680"/>
              </p:ext>
            </p:extLst>
          </p:nvPr>
        </p:nvGraphicFramePr>
        <p:xfrm>
          <a:off x="119336" y="1432338"/>
          <a:ext cx="11953328" cy="3783477"/>
        </p:xfrm>
        <a:graphic>
          <a:graphicData uri="http://schemas.openxmlformats.org/drawingml/2006/table">
            <a:tbl>
              <a:tblPr>
                <a:tableStyleId>{BDBED569-4797-4DF1-A0F4-6AAB3CD982D8}</a:tableStyleId>
              </a:tblPr>
              <a:tblGrid>
                <a:gridCol w="6328269">
                  <a:extLst>
                    <a:ext uri="{9D8B030D-6E8A-4147-A177-3AD203B41FA5}">
                      <a16:colId xmlns:a16="http://schemas.microsoft.com/office/drawing/2014/main" xmlns="" val="422065344"/>
                    </a:ext>
                  </a:extLst>
                </a:gridCol>
                <a:gridCol w="5625059">
                  <a:extLst>
                    <a:ext uri="{9D8B030D-6E8A-4147-A177-3AD203B41FA5}">
                      <a16:colId xmlns:a16="http://schemas.microsoft.com/office/drawing/2014/main" xmlns="" val="279659465"/>
                    </a:ext>
                  </a:extLst>
                </a:gridCol>
              </a:tblGrid>
              <a:tr h="570559">
                <a:tc>
                  <a:txBody>
                    <a:bodyPr/>
                    <a:lstStyle/>
                    <a:p>
                      <a:pPr algn="ctr" fontAlgn="ctr"/>
                      <a:r>
                        <a:rPr lang="en-IN" sz="1800" b="1" cap="all" dirty="0">
                          <a:effectLst/>
                          <a:latin typeface="Palatino Linotype" panose="02040502050505030304" pitchFamily="18" charset="0"/>
                        </a:rPr>
                        <a:t>INNER JOIN</a:t>
                      </a:r>
                    </a:p>
                  </a:txBody>
                  <a:tcPr marL="53604" marR="53604" marT="53604" marB="53604" anchor="ctr"/>
                </a:tc>
                <a:tc>
                  <a:txBody>
                    <a:bodyPr/>
                    <a:lstStyle/>
                    <a:p>
                      <a:pPr algn="ctr" fontAlgn="ctr"/>
                      <a:r>
                        <a:rPr lang="en-IN" sz="1800" b="1" cap="all" dirty="0">
                          <a:effectLst/>
                          <a:latin typeface="Palatino Linotype" panose="02040502050505030304" pitchFamily="18" charset="0"/>
                        </a:rPr>
                        <a:t>NATURAL JOIN</a:t>
                      </a:r>
                    </a:p>
                  </a:txBody>
                  <a:tcPr marL="53604" marR="53604" marT="53604" marB="53604" anchor="ctr"/>
                </a:tc>
                <a:extLst>
                  <a:ext uri="{0D108BD9-81ED-4DB2-BD59-A6C34878D82A}">
                    <a16:rowId xmlns:a16="http://schemas.microsoft.com/office/drawing/2014/main" xmlns="" val="2493218137"/>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the ON clause.</a:t>
                      </a:r>
                    </a:p>
                  </a:txBody>
                  <a:tcPr marL="89279" marR="89279" marT="44640" marB="44640"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79" marR="89279" marT="44640" marB="44640" anchor="ctr"/>
                </a:tc>
                <a:extLst>
                  <a:ext uri="{0D108BD9-81ED-4DB2-BD59-A6C34878D82A}">
                    <a16:rowId xmlns:a16="http://schemas.microsoft.com/office/drawing/2014/main" xmlns="" val="853356393"/>
                  </a:ext>
                </a:extLst>
              </a:tr>
              <a:tr h="3816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79" marR="89279" marT="44640" marB="44640"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79" marR="89279" marT="44640" marB="44640" anchor="ctr"/>
                </a:tc>
                <a:extLst>
                  <a:ext uri="{0D108BD9-81ED-4DB2-BD59-A6C34878D82A}">
                    <a16:rowId xmlns:a16="http://schemas.microsoft.com/office/drawing/2014/main" xmlns="" val="588869355"/>
                  </a:ext>
                </a:extLst>
              </a:tr>
              <a:tr h="750518">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79" marR="89279" marT="44640" marB="44640"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79" marR="89279" marT="44640" marB="44640" anchor="ctr"/>
                </a:tc>
                <a:extLst>
                  <a:ext uri="{0D108BD9-81ED-4DB2-BD59-A6C34878D82A}">
                    <a16:rowId xmlns:a16="http://schemas.microsoft.com/office/drawing/2014/main" xmlns="" val="2820917763"/>
                  </a:ext>
                </a:extLst>
              </a:tr>
              <a:tr h="36000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ON</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dirty="0">
                          <a:latin typeface="Liberation Mono"/>
                        </a:rPr>
                        <a:t> = </a:t>
                      </a:r>
                      <a:r>
                        <a:rPr lang="en-US" sz="1800" b="1" dirty="0">
                          <a:latin typeface="Liberation Mono"/>
                        </a:rPr>
                        <a:t>r</a:t>
                      </a:r>
                      <a:r>
                        <a:rPr lang="en-US" sz="1800" b="0" baseline="-25000" dirty="0">
                          <a:latin typeface="Liberation Mono"/>
                        </a:rPr>
                        <a:t>2</a:t>
                      </a:r>
                      <a:r>
                        <a:rPr lang="en-US" sz="1800" b="0" dirty="0">
                          <a:latin typeface="Liberation Mono"/>
                        </a:rPr>
                        <a:t>.</a:t>
                      </a:r>
                      <a:r>
                        <a:rPr lang="en-US" sz="1800" b="1" dirty="0">
                          <a:latin typeface="Liberation Mono"/>
                        </a:rPr>
                        <a:t>A</a:t>
                      </a:r>
                      <a:r>
                        <a:rPr lang="en-US" sz="1800" b="0" baseline="-25000" dirty="0">
                          <a:latin typeface="Liberation Mono"/>
                        </a:rPr>
                        <a:t>1</a:t>
                      </a:r>
                      <a:r>
                        <a:rPr lang="en-US" sz="1800" b="0" dirty="0">
                          <a:latin typeface="Liberation Mono"/>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INNER</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 </a:t>
                      </a:r>
                      <a:r>
                        <a:rPr lang="en-US" sz="1800" kern="1200" dirty="0">
                          <a:solidFill>
                            <a:srgbClr val="0077AA"/>
                          </a:solidFill>
                          <a:latin typeface="Liberation Mono"/>
                          <a:cs typeface="Arial" panose="020B0604020202020204" pitchFamily="34" charset="0"/>
                        </a:rPr>
                        <a:t>USING</a:t>
                      </a:r>
                      <a:r>
                        <a:rPr lang="en-US" sz="1800" b="0" dirty="0">
                          <a:latin typeface="Liberation Mono"/>
                        </a:rPr>
                        <a:t>(</a:t>
                      </a:r>
                      <a:r>
                        <a:rPr lang="en-US" sz="1800" b="1" dirty="0">
                          <a:latin typeface="Liberation Mono"/>
                        </a:rPr>
                        <a:t>A</a:t>
                      </a:r>
                      <a:r>
                        <a:rPr lang="en-US" sz="1800" b="0" baseline="-25000" dirty="0">
                          <a:solidFill>
                            <a:schemeClr val="tx1"/>
                          </a:solidFill>
                          <a:latin typeface="Liberation Mono"/>
                        </a:rPr>
                        <a:t>1</a:t>
                      </a:r>
                      <a:r>
                        <a:rPr lang="en-US" sz="1800" b="0" baseline="0" dirty="0">
                          <a:solidFill>
                            <a:schemeClr val="tx1"/>
                          </a:solidFill>
                          <a:latin typeface="Liberation Mono"/>
                        </a:rPr>
                        <a:t>,</a:t>
                      </a:r>
                      <a:r>
                        <a:rPr lang="en-US" sz="1800" b="0" dirty="0">
                          <a:latin typeface="Liberation Mono"/>
                        </a:rPr>
                        <a:t> [</a:t>
                      </a:r>
                      <a:r>
                        <a:rPr lang="en-US" sz="1800" b="1" dirty="0">
                          <a:latin typeface="Liberation Mono"/>
                        </a:rPr>
                        <a:t>A</a:t>
                      </a:r>
                      <a:r>
                        <a:rPr lang="en-US" sz="1800" b="0" baseline="-25000" dirty="0">
                          <a:latin typeface="Liberation Mono"/>
                        </a:rPr>
                        <a:t>2</a:t>
                      </a:r>
                      <a:r>
                        <a:rPr lang="en-US" sz="1800" b="0" baseline="0" dirty="0">
                          <a:latin typeface="Liberation Mono"/>
                        </a:rPr>
                        <a:t>])</a:t>
                      </a:r>
                      <a:r>
                        <a:rPr lang="en-US" sz="1800" b="0" dirty="0">
                          <a:latin typeface="Liberation Mono"/>
                        </a:rPr>
                        <a:t>;</a:t>
                      </a:r>
                    </a:p>
                  </a:txBody>
                  <a:tcPr marL="89279" marR="89279" marT="44640" marB="44640"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kern="1200" dirty="0">
                          <a:solidFill>
                            <a:srgbClr val="0077AA"/>
                          </a:solidFill>
                          <a:latin typeface="Liberation Mono"/>
                          <a:cs typeface="Arial" panose="020B0604020202020204" pitchFamily="34" charset="0"/>
                        </a:rPr>
                        <a:t>SELECT</a:t>
                      </a:r>
                      <a:r>
                        <a:rPr lang="en-US" sz="1800" b="0" dirty="0">
                          <a:latin typeface="Liberation Mono"/>
                        </a:rPr>
                        <a:t> * </a:t>
                      </a:r>
                      <a:r>
                        <a:rPr lang="en-US" sz="1800" kern="1200" dirty="0">
                          <a:solidFill>
                            <a:srgbClr val="0077AA"/>
                          </a:solidFill>
                          <a:latin typeface="Liberation Mono"/>
                          <a:cs typeface="Arial" panose="020B0604020202020204" pitchFamily="34" charset="0"/>
                        </a:rPr>
                        <a:t>FROM</a:t>
                      </a:r>
                      <a:r>
                        <a:rPr lang="en-US" sz="1800" b="0" dirty="0">
                          <a:latin typeface="Liberation Mono"/>
                        </a:rPr>
                        <a:t> </a:t>
                      </a:r>
                      <a:r>
                        <a:rPr lang="en-US" sz="1800" b="1" dirty="0">
                          <a:latin typeface="Liberation Mono"/>
                        </a:rPr>
                        <a:t>r</a:t>
                      </a:r>
                      <a:r>
                        <a:rPr lang="en-US" sz="1800" b="0" baseline="-25000" dirty="0">
                          <a:latin typeface="Liberation Mono"/>
                        </a:rPr>
                        <a:t>1</a:t>
                      </a:r>
                      <a:r>
                        <a:rPr lang="en-US" sz="1800" b="0" dirty="0">
                          <a:latin typeface="Liberation Mono"/>
                        </a:rPr>
                        <a:t> </a:t>
                      </a:r>
                      <a:r>
                        <a:rPr lang="en-US" sz="1800" kern="1200" dirty="0">
                          <a:solidFill>
                            <a:srgbClr val="0077AA"/>
                          </a:solidFill>
                          <a:latin typeface="Liberation Mono"/>
                          <a:cs typeface="Arial" panose="020B0604020202020204" pitchFamily="34" charset="0"/>
                        </a:rPr>
                        <a:t>NATURAL</a:t>
                      </a:r>
                      <a:r>
                        <a:rPr lang="en-US" sz="1800" b="0" dirty="0">
                          <a:latin typeface="Liberation Mono"/>
                        </a:rPr>
                        <a:t> </a:t>
                      </a:r>
                      <a:r>
                        <a:rPr lang="en-US" sz="1800" kern="1200" dirty="0">
                          <a:solidFill>
                            <a:srgbClr val="0077AA"/>
                          </a:solidFill>
                          <a:latin typeface="Liberation Mono"/>
                          <a:cs typeface="Arial" panose="020B0604020202020204" pitchFamily="34" charset="0"/>
                        </a:rPr>
                        <a:t>JOIN</a:t>
                      </a:r>
                      <a:r>
                        <a:rPr lang="en-US" sz="1800" b="0" dirty="0">
                          <a:latin typeface="Liberation Mono"/>
                        </a:rPr>
                        <a:t> </a:t>
                      </a:r>
                      <a:r>
                        <a:rPr lang="en-US" sz="1800" b="1" dirty="0">
                          <a:latin typeface="Liberation Mono"/>
                        </a:rPr>
                        <a:t>r</a:t>
                      </a:r>
                      <a:r>
                        <a:rPr lang="en-US" sz="1800" b="0" baseline="-25000" dirty="0">
                          <a:latin typeface="Liberation Mono"/>
                        </a:rPr>
                        <a:t>2</a:t>
                      </a:r>
                      <a:r>
                        <a:rPr lang="en-US" sz="1800" b="0" dirty="0">
                          <a:latin typeface="Liberation Mono"/>
                        </a:rPr>
                        <a:t>;</a:t>
                      </a:r>
                    </a:p>
                  </a:txBody>
                  <a:tcPr marL="89279" marR="89279" marT="44640" marB="44640" anchor="ctr"/>
                </a:tc>
                <a:extLst>
                  <a:ext uri="{0D108BD9-81ED-4DB2-BD59-A6C34878D82A}">
                    <a16:rowId xmlns:a16="http://schemas.microsoft.com/office/drawing/2014/main" xmlns="" val="3579491206"/>
                  </a:ext>
                </a:extLst>
              </a:tr>
            </a:tbl>
          </a:graphicData>
        </a:graphic>
      </p:graphicFrame>
      <p:grpSp>
        <p:nvGrpSpPr>
          <p:cNvPr id="18" name="Group 17">
            <a:extLst>
              <a:ext uri="{FF2B5EF4-FFF2-40B4-BE49-F238E27FC236}">
                <a16:creationId xmlns:a16="http://schemas.microsoft.com/office/drawing/2014/main" xmlns="" id="{9F2B4833-BE72-4963-8475-C428ABD0318A}"/>
              </a:ext>
            </a:extLst>
          </p:cNvPr>
          <p:cNvGrpSpPr/>
          <p:nvPr/>
        </p:nvGrpSpPr>
        <p:grpSpPr>
          <a:xfrm>
            <a:off x="119336" y="260830"/>
            <a:ext cx="4693700" cy="863914"/>
            <a:chOff x="119336" y="188822"/>
            <a:chExt cx="4693700"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407368" y="350795"/>
              <a:ext cx="1305165"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2927648" y="350795"/>
              <a:ext cx="1885388"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xmlns="" val="1123275734"/>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simple join</a:t>
            </a:r>
          </a:p>
        </p:txBody>
      </p:sp>
      <p:sp>
        <p:nvSpPr>
          <p:cNvPr id="3" name="Rectangle 2"/>
          <p:cNvSpPr/>
          <p:nvPr/>
        </p:nvSpPr>
        <p:spPr>
          <a:xfrm>
            <a:off x="2952728" y="3283866"/>
            <a:ext cx="6858048" cy="400110"/>
          </a:xfrm>
          <a:prstGeom prst="rect">
            <a:avLst/>
          </a:prstGeom>
        </p:spPr>
        <p:txBody>
          <a:bodyPr wrap="square">
            <a:spAutoFit/>
          </a:bodyPr>
          <a:lstStyle/>
          <a:p>
            <a:r>
              <a:rPr lang="en-US" sz="2000" dirty="0">
                <a:solidFill>
                  <a:schemeClr val="bg2">
                    <a:lumMod val="50000"/>
                  </a:schemeClr>
                </a:solidFill>
                <a:latin typeface="Palatino Linotype" panose="02040502050505030304" pitchFamily="18" charset="0"/>
                <a:cs typeface="Arial" pitchFamily="34" charset="0"/>
              </a:rPr>
              <a:t>TODO</a:t>
            </a:r>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simple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560784"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SIMPLE</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such a join that performs the same task as an </a:t>
            </a:r>
            <a:r>
              <a:rPr lang="en-IN" dirty="0">
                <a:solidFill>
                  <a:srgbClr val="C74C49"/>
                </a:solidFill>
                <a:latin typeface="Arial" panose="020B0604020202020204" pitchFamily="34" charset="0"/>
                <a:cs typeface="Arial" panose="020B0604020202020204" pitchFamily="34" charset="0"/>
              </a:rPr>
              <a:t>INNER</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a:t>
            </a:r>
          </a:p>
        </p:txBody>
      </p:sp>
      <p:sp>
        <p:nvSpPr>
          <p:cNvPr id="7" name="Rectangle 6"/>
          <p:cNvSpPr/>
          <p:nvPr/>
        </p:nvSpPr>
        <p:spPr>
          <a:xfrm>
            <a:off x="560784" y="1307069"/>
            <a:ext cx="1079180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SIMPLE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a:t>
            </a:r>
          </a:p>
        </p:txBody>
      </p:sp>
      <p:sp>
        <p:nvSpPr>
          <p:cNvPr id="8" name="Rectangle 7"/>
          <p:cNvSpPr/>
          <p:nvPr/>
        </p:nvSpPr>
        <p:spPr>
          <a:xfrm>
            <a:off x="560784" y="20720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SIMPLE</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560784" y="3515144"/>
            <a:ext cx="5751240" cy="1825352"/>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2226892" cy="338554"/>
            </a:xfrm>
            <a:prstGeom prst="rect">
              <a:avLst/>
            </a:prstGeom>
            <a:noFill/>
          </p:spPr>
          <p:txBody>
            <a:bodyPr wrap="none" rtlCol="0">
              <a:spAutoFit/>
            </a:bodyPr>
            <a:lstStyle/>
            <a:p>
              <a:r>
                <a:rPr lang="en-IN" sz="1600" dirty="0">
                  <a:solidFill>
                    <a:srgbClr val="0083A2"/>
                  </a:solidFill>
                </a:rPr>
                <a:t>JOINING CONDITION</a:t>
              </a:r>
            </a:p>
          </p:txBody>
        </p:sp>
      </p:grpSp>
    </p:spTree>
    <p:extLst>
      <p:ext uri="{BB962C8B-B14F-4D97-AF65-F5344CB8AC3E}">
        <p14:creationId xmlns:p14="http://schemas.microsoft.com/office/powerpoint/2010/main" xmlns="" val="637852599"/>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outer joins</a:t>
            </a:r>
          </a:p>
        </p:txBody>
      </p:sp>
      <p:sp>
        <p:nvSpPr>
          <p:cNvPr id="3" name="Rectangle 2"/>
          <p:cNvSpPr/>
          <p:nvPr/>
        </p:nvSpPr>
        <p:spPr>
          <a:xfrm>
            <a:off x="407368" y="3283866"/>
            <a:ext cx="11377264" cy="707886"/>
          </a:xfrm>
          <a:prstGeom prst="rect">
            <a:avLst/>
          </a:prstGeom>
        </p:spPr>
        <p:txBody>
          <a:bodyPr wrap="square">
            <a:spAutoFit/>
          </a:bodyPr>
          <a:lstStyle/>
          <a:p>
            <a:r>
              <a:rPr lang="en-US" sz="2000" b="0" i="0" dirty="0">
                <a:solidFill>
                  <a:srgbClr val="222222"/>
                </a:solidFill>
                <a:effectLst/>
                <a:latin typeface="Palatino Linotype" panose="02040502050505030304" pitchFamily="18" charset="0"/>
                <a:cs typeface="Segoe UI Light" panose="020B0502040204020203" pitchFamily="34" charset="0"/>
              </a:rPr>
              <a:t>In an outer join, along with rows that satisfy the matching criteria, we also include some or all rows that do not match the criteria.</a:t>
            </a:r>
            <a:endParaRPr lang="en-US" sz="2000" dirty="0">
              <a:solidFill>
                <a:schemeClr val="bg2">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xmlns="" id="{C9270E1E-987C-4836-ACAB-42910BEA10CA}"/>
              </a:ext>
            </a:extLst>
          </p:cNvPr>
          <p:cNvSpPr/>
          <p:nvPr/>
        </p:nvSpPr>
        <p:spPr>
          <a:xfrm>
            <a:off x="407368" y="449950"/>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The ON clause is required for a left or right outer join.</a:t>
            </a:r>
          </a:p>
        </p:txBody>
      </p:sp>
      <p:sp>
        <p:nvSpPr>
          <p:cNvPr id="6" name="TextBox 5">
            <a:extLst>
              <a:ext uri="{FF2B5EF4-FFF2-40B4-BE49-F238E27FC236}">
                <a16:creationId xmlns:a16="http://schemas.microsoft.com/office/drawing/2014/main" xmlns="" id="{C8F56855-75F5-4E8B-BE92-CA9C510C2715}"/>
              </a:ext>
            </a:extLst>
          </p:cNvPr>
          <p:cNvSpPr txBox="1"/>
          <p:nvPr/>
        </p:nvSpPr>
        <p:spPr>
          <a:xfrm>
            <a:off x="407368" y="4499835"/>
            <a:ext cx="11377264" cy="1477328"/>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r1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r2 </a:t>
            </a:r>
            <a:r>
              <a:rPr lang="en-IN" dirty="0">
                <a:solidFill>
                  <a:schemeClr val="bg1">
                    <a:lumMod val="65000"/>
                  </a:schemeClr>
                </a:solidFill>
                <a:latin typeface="Liberation Mono"/>
              </a:rPr>
              <a:t>(</a:t>
            </a:r>
            <a:r>
              <a:rPr lang="en-IN" dirty="0">
                <a:latin typeface="Liberation Mono"/>
              </a:rPr>
              <a:t>id </a:t>
            </a:r>
            <a:r>
              <a:rPr lang="en-IN" dirty="0">
                <a:solidFill>
                  <a:srgbClr val="834689"/>
                </a:solidFill>
                <a:latin typeface="Liberation Mono"/>
                <a:cs typeface="Arial" panose="020B0604020202020204" pitchFamily="34" charset="0"/>
              </a:rPr>
              <a:t>INT</a:t>
            </a:r>
            <a:r>
              <a:rPr lang="en-IN" dirty="0">
                <a:latin typeface="Liberation Mono"/>
              </a:rPr>
              <a:t>, c1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endParaRPr lang="en-IN" dirty="0">
              <a:latin typeface="Liberation Mono"/>
            </a:endParaRPr>
          </a:p>
          <a:p>
            <a:r>
              <a:rPr lang="en-IN" dirty="0">
                <a:solidFill>
                  <a:srgbClr val="0077AA"/>
                </a:solidFill>
                <a:latin typeface="Liberation Mono"/>
              </a:rPr>
              <a:t>INSERT INTO </a:t>
            </a:r>
            <a:r>
              <a:rPr lang="en-IN" dirty="0">
                <a:latin typeface="Liberation Mono"/>
              </a:rPr>
              <a:t>r1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4,</a:t>
            </a:r>
            <a:r>
              <a:rPr lang="en-IN" dirty="0">
                <a:solidFill>
                  <a:srgbClr val="669900"/>
                </a:solidFill>
                <a:latin typeface="Liberation Mono"/>
              </a:rPr>
              <a:t>'AC-1'</a:t>
            </a:r>
            <a:r>
              <a:rPr lang="en-IN" dirty="0">
                <a:solidFill>
                  <a:schemeClr val="bg1">
                    <a:lumMod val="65000"/>
                  </a:schemeClr>
                </a:solidFill>
                <a:latin typeface="Liberation Mono"/>
              </a:rPr>
              <a:t>)</a:t>
            </a:r>
            <a:r>
              <a:rPr lang="en-IN" dirty="0">
                <a:latin typeface="Liberation Mono"/>
              </a:rPr>
              <a:t>, (1,</a:t>
            </a:r>
            <a:r>
              <a:rPr lang="en-IN" dirty="0">
                <a:solidFill>
                  <a:srgbClr val="669900"/>
                </a:solidFill>
                <a:latin typeface="Liberation Mono"/>
              </a:rPr>
              <a:t>'AC-2'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'AC-3'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'AC-4'</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5,</a:t>
            </a:r>
            <a:r>
              <a:rPr lang="en-IN" dirty="0">
                <a:solidFill>
                  <a:srgbClr val="669900"/>
                </a:solidFill>
                <a:latin typeface="Liberation Mono"/>
              </a:rPr>
              <a:t>'AC-5'</a:t>
            </a:r>
            <a:r>
              <a:rPr lang="en-IN" dirty="0">
                <a:solidFill>
                  <a:schemeClr val="bg1">
                    <a:lumMod val="65000"/>
                  </a:schemeClr>
                </a:solidFill>
                <a:latin typeface="Liberation Mono"/>
              </a:rPr>
              <a:t>)</a:t>
            </a:r>
            <a:r>
              <a:rPr lang="en-IN" dirty="0">
                <a:latin typeface="Liberation Mono"/>
              </a:rPr>
              <a:t>;</a:t>
            </a:r>
          </a:p>
          <a:p>
            <a:r>
              <a:rPr lang="en-IN" dirty="0">
                <a:solidFill>
                  <a:srgbClr val="0077AA"/>
                </a:solidFill>
                <a:latin typeface="Liberation Mono"/>
              </a:rPr>
              <a:t>INSERT INTO </a:t>
            </a:r>
            <a:r>
              <a:rPr lang="en-IN" dirty="0">
                <a:latin typeface="Liberation Mono"/>
              </a:rPr>
              <a:t>r2 </a:t>
            </a:r>
            <a:r>
              <a:rPr lang="en-IN" dirty="0">
                <a:solidFill>
                  <a:srgbClr val="0077AA"/>
                </a:solidFill>
                <a:latin typeface="Liberation Mono"/>
              </a:rPr>
              <a:t>VALUES</a:t>
            </a:r>
            <a:r>
              <a:rPr lang="en-IN" dirty="0">
                <a:latin typeface="Liberation Mono"/>
              </a:rPr>
              <a:t> </a:t>
            </a:r>
            <a:r>
              <a:rPr lang="en-IN" dirty="0">
                <a:solidFill>
                  <a:schemeClr val="bg1">
                    <a:lumMod val="65000"/>
                  </a:schemeClr>
                </a:solidFill>
                <a:latin typeface="Liberation Mono"/>
              </a:rPr>
              <a:t>(</a:t>
            </a:r>
            <a:r>
              <a:rPr lang="en-IN" dirty="0">
                <a:latin typeface="Liberation Mono"/>
              </a:rPr>
              <a:t>1,</a:t>
            </a:r>
            <a:r>
              <a:rPr lang="en-IN" dirty="0">
                <a:solidFill>
                  <a:srgbClr val="669900"/>
                </a:solidFill>
                <a:latin typeface="Liberation Mono"/>
              </a:rPr>
              <a:t>'C-1'</a:t>
            </a:r>
            <a:r>
              <a:rPr lang="en-IN" dirty="0">
                <a:solidFill>
                  <a:schemeClr val="bg1">
                    <a:lumMod val="65000"/>
                  </a:schemeClr>
                </a:solidFill>
                <a:latin typeface="Liberation Mono"/>
              </a:rPr>
              <a:t>)</a:t>
            </a:r>
            <a:r>
              <a:rPr lang="en-IN" dirty="0">
                <a:latin typeface="Liberation Mono"/>
              </a:rPr>
              <a:t>, </a:t>
            </a:r>
            <a:r>
              <a:rPr lang="en-IN" dirty="0">
                <a:solidFill>
                  <a:schemeClr val="bg1">
                    <a:lumMod val="65000"/>
                  </a:schemeClr>
                </a:solidFill>
                <a:latin typeface="Liberation Mono"/>
              </a:rPr>
              <a:t>(</a:t>
            </a:r>
            <a:r>
              <a:rPr lang="en-IN" dirty="0">
                <a:latin typeface="Liberation Mono"/>
              </a:rPr>
              <a:t>2,</a:t>
            </a:r>
            <a:r>
              <a:rPr lang="en-IN" dirty="0">
                <a:solidFill>
                  <a:srgbClr val="669900"/>
                </a:solidFill>
                <a:latin typeface="Liberation Mono"/>
              </a:rPr>
              <a:t>'C-2'</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3,</a:t>
            </a:r>
            <a:r>
              <a:rPr lang="en-IN" dirty="0">
                <a:solidFill>
                  <a:srgbClr val="669900"/>
                </a:solidFill>
                <a:latin typeface="Liberation Mono"/>
              </a:rPr>
              <a:t>'C-3'</a:t>
            </a:r>
            <a:r>
              <a:rPr lang="en-IN" dirty="0">
                <a:solidFill>
                  <a:schemeClr val="bg1">
                    <a:lumMod val="65000"/>
                  </a:schemeClr>
                </a:solidFill>
                <a:latin typeface="Liberation Mono"/>
              </a:rPr>
              <a:t>)</a:t>
            </a:r>
            <a:r>
              <a:rPr lang="en-IN" dirty="0">
                <a:latin typeface="Liberation Mono"/>
              </a:rPr>
              <a:t>,</a:t>
            </a:r>
            <a:r>
              <a:rPr lang="en-IN" dirty="0">
                <a:solidFill>
                  <a:schemeClr val="bg1">
                    <a:lumMod val="65000"/>
                  </a:schemeClr>
                </a:solidFill>
                <a:latin typeface="Liberation Mono"/>
              </a:rPr>
              <a:t>(</a:t>
            </a:r>
            <a:r>
              <a:rPr lang="en-IN" dirty="0">
                <a:latin typeface="Liberation Mono"/>
              </a:rPr>
              <a:t>7,</a:t>
            </a:r>
            <a:r>
              <a:rPr lang="en-IN" dirty="0">
                <a:solidFill>
                  <a:srgbClr val="669900"/>
                </a:solidFill>
                <a:latin typeface="Liberation Mono"/>
              </a:rPr>
              <a:t>'C-4'</a:t>
            </a:r>
            <a:r>
              <a:rPr lang="en-IN" dirty="0">
                <a:solidFill>
                  <a:schemeClr val="bg1">
                    <a:lumMod val="65000"/>
                  </a:schemeClr>
                </a:solidFill>
                <a:latin typeface="Liberation Mono"/>
              </a:rPr>
              <a:t>)</a:t>
            </a:r>
            <a:r>
              <a:rPr lang="en-IN" dirty="0">
                <a:latin typeface="Liberation Mono"/>
              </a:rPr>
              <a:t>;</a:t>
            </a:r>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772816"/>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left outer joins</a:t>
            </a:r>
          </a:p>
        </p:txBody>
      </p:sp>
      <p:sp>
        <p:nvSpPr>
          <p:cNvPr id="7" name="Rectangle 6">
            <a:extLst>
              <a:ext uri="{FF2B5EF4-FFF2-40B4-BE49-F238E27FC236}">
                <a16:creationId xmlns:a16="http://schemas.microsoft.com/office/drawing/2014/main" xmlns="" id="{F4126A8B-51ED-4D55-BFAA-396AAA78CDC2}"/>
              </a:ext>
            </a:extLst>
          </p:cNvPr>
          <p:cNvSpPr/>
          <p:nvPr/>
        </p:nvSpPr>
        <p:spPr>
          <a:xfrm>
            <a:off x="191344" y="2722855"/>
            <a:ext cx="6192688"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left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(2, 2, b), </a:t>
            </a:r>
          </a:p>
          <a:p>
            <a:r>
              <a:rPr lang="en-US" sz="2400" dirty="0">
                <a:solidFill>
                  <a:srgbClr val="006C86"/>
                </a:solidFill>
                <a:latin typeface="Liberation Mono"/>
              </a:rPr>
              <a:t>        (1, 1, c), </a:t>
            </a:r>
          </a:p>
          <a:p>
            <a:r>
              <a:rPr lang="en-US" sz="2400" dirty="0">
                <a:solidFill>
                  <a:srgbClr val="006C86"/>
                </a:solidFill>
                <a:latin typeface="Liberation Mono"/>
              </a:rPr>
              <a:t>        (3, 3, d), </a:t>
            </a:r>
          </a:p>
          <a:p>
            <a:r>
              <a:rPr lang="en-US" sz="2400" dirty="0">
                <a:solidFill>
                  <a:srgbClr val="006C86"/>
                </a:solidFill>
                <a:latin typeface="Liberation Mono"/>
              </a:rPr>
              <a:t>        (2, 2, e), </a:t>
            </a:r>
          </a:p>
          <a:p>
            <a:r>
              <a:rPr lang="en-US" sz="2400" dirty="0">
                <a:solidFill>
                  <a:srgbClr val="006C86"/>
                </a:solidFill>
                <a:latin typeface="Liberation Mono"/>
              </a:rPr>
              <a:t>        (1, 1, f),</a:t>
            </a:r>
          </a:p>
          <a:p>
            <a:r>
              <a:rPr lang="en-US" sz="2400" dirty="0">
                <a:solidFill>
                  <a:srgbClr val="006C86"/>
                </a:solidFill>
                <a:latin typeface="Liberation Mono"/>
              </a:rPr>
              <a:t>        (4, NULL, NULL}</a:t>
            </a:r>
          </a:p>
        </p:txBody>
      </p:sp>
      <p:pic>
        <p:nvPicPr>
          <p:cNvPr id="4" name="Picture 3">
            <a:extLst>
              <a:ext uri="{FF2B5EF4-FFF2-40B4-BE49-F238E27FC236}">
                <a16:creationId xmlns:a16="http://schemas.microsoft.com/office/drawing/2014/main" xmlns="" id="{A4C73F91-77CF-48C7-A3ED-6B55A67F7677}"/>
              </a:ext>
            </a:extLst>
          </p:cNvPr>
          <p:cNvPicPr>
            <a:picLocks noChangeAspect="1"/>
          </p:cNvPicPr>
          <p:nvPr/>
        </p:nvPicPr>
        <p:blipFill>
          <a:blip r:embed="rId2"/>
          <a:stretch>
            <a:fillRect/>
          </a:stretch>
        </p:blipFill>
        <p:spPr>
          <a:xfrm>
            <a:off x="6888088" y="3645024"/>
            <a:ext cx="2660159" cy="2572074"/>
          </a:xfrm>
          <a:prstGeom prst="rect">
            <a:avLst/>
          </a:prstGeom>
        </p:spPr>
      </p:pic>
      <p:sp>
        <p:nvSpPr>
          <p:cNvPr id="13" name="TextBox 12">
            <a:extLst>
              <a:ext uri="{FF2B5EF4-FFF2-40B4-BE49-F238E27FC236}">
                <a16:creationId xmlns:a16="http://schemas.microsoft.com/office/drawing/2014/main" xmlns="" id="{E9D6D892-30B2-4CE5-A8D8-3A8772135F45}"/>
              </a:ext>
            </a:extLst>
          </p:cNvPr>
          <p:cNvSpPr txBox="1"/>
          <p:nvPr/>
        </p:nvSpPr>
        <p:spPr>
          <a:xfrm>
            <a:off x="6888088" y="3111462"/>
            <a:ext cx="4932656"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LEFT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xmlns="" val="3141619635"/>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41368" y="660502"/>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522" y="1628800"/>
            <a:ext cx="11572956" cy="646331"/>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77" y="2502854"/>
            <a:ext cx="11146566" cy="4238514"/>
          </a:xfrm>
          <a:prstGeom prst="rect">
            <a:avLst/>
          </a:prstGeom>
        </p:spPr>
      </p:pic>
      <p:sp>
        <p:nvSpPr>
          <p:cNvPr id="5" name="Rectangle 4">
            <a:extLst>
              <a:ext uri="{FF2B5EF4-FFF2-40B4-BE49-F238E27FC236}">
                <a16:creationId xmlns:a16="http://schemas.microsoft.com/office/drawing/2014/main" xmlns="" id="{B07C28A0-274B-4077-8FFC-230896B74FE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100347285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335360" y="3645024"/>
            <a:ext cx="9096996" cy="1695884"/>
          </a:xfrm>
          <a:prstGeom prst="rect">
            <a:avLst/>
          </a:prstGeom>
        </p:spPr>
      </p:pic>
      <p:sp>
        <p:nvSpPr>
          <p:cNvPr id="42" name="Rectangle 41"/>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
        <p:nvSpPr>
          <p:cNvPr id="43" name="Rectangle 42"/>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xmlns="" id="{8FF30102-743E-4CB4-A104-F0539F9C2F43}"/>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xmlns="" val="13878794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205844" y="5508521"/>
            <a:ext cx="86868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299356" y="950480"/>
            <a:ext cx="11593288" cy="3724096"/>
          </a:xfrm>
          <a:prstGeom prst="rect">
            <a:avLst/>
          </a:prstGeom>
        </p:spPr>
        <p:txBody>
          <a:bodyPr wrap="square">
            <a:spAutoFit/>
          </a:bodyPr>
          <a:lstStyle/>
          <a:p>
            <a:r>
              <a:rPr lang="en-US" sz="2600" dirty="0">
                <a:latin typeface="Palatino Linotype" panose="02040502050505030304" pitchFamily="18" charset="0"/>
                <a:cs typeface="Arial" pitchFamily="34" charset="0"/>
              </a:rPr>
              <a:t>In relation to a database , an entity is a </a:t>
            </a:r>
          </a:p>
          <a:p>
            <a:endParaRPr lang="en-US" sz="1000" dirty="0">
              <a:latin typeface="Palatino Linotype" panose="02040502050505030304" pitchFamily="18" charset="0"/>
              <a:cs typeface="Arial" pitchFamily="34"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Person(</a:t>
            </a:r>
            <a:r>
              <a:rPr lang="en-IN" sz="2200" dirty="0">
                <a:solidFill>
                  <a:schemeClr val="tx1">
                    <a:lumMod val="85000"/>
                    <a:lumOff val="15000"/>
                  </a:schemeClr>
                </a:solidFill>
                <a:latin typeface="Palatino Linotype" panose="02040502050505030304" pitchFamily="18" charset="0"/>
              </a:rPr>
              <a:t>student, teacher, employee, department, …</a:t>
            </a:r>
            <a:r>
              <a:rPr lang="en-IN" sz="2200" dirty="0">
                <a:solidFill>
                  <a:schemeClr val="bg2">
                    <a:lumMod val="25000"/>
                  </a:schemeClr>
                </a:solidFill>
                <a:latin typeface="Palatino Linotype" panose="02040502050505030304" pitchFamily="18" charset="0"/>
              </a:rPr>
              <a:t>)</a:t>
            </a: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Place(</a:t>
            </a:r>
            <a:r>
              <a:rPr lang="en-IN" sz="2200" dirty="0">
                <a:solidFill>
                  <a:schemeClr val="tx1">
                    <a:lumMod val="85000"/>
                    <a:lumOff val="15000"/>
                  </a:schemeClr>
                </a:solidFill>
                <a:latin typeface="Palatino Linotype" panose="02040502050505030304" pitchFamily="18" charset="0"/>
              </a:rPr>
              <a:t>classroom, building,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 particular position or area</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Thing(</a:t>
            </a:r>
            <a:r>
              <a:rPr lang="en-IN" sz="2200" dirty="0">
                <a:solidFill>
                  <a:schemeClr val="tx1">
                    <a:lumMod val="85000"/>
                    <a:lumOff val="15000"/>
                  </a:schemeClr>
                </a:solidFill>
                <a:latin typeface="Palatino Linotype" panose="02040502050505030304" pitchFamily="18" charset="0"/>
              </a:rPr>
              <a:t>computer, lab equipment, …</a:t>
            </a:r>
            <a:r>
              <a:rPr lang="en-IN" sz="2200" dirty="0">
                <a:solidFill>
                  <a:schemeClr val="bg2">
                    <a:lumMod val="25000"/>
                  </a:schemeClr>
                </a:solidFill>
                <a:latin typeface="Palatino Linotype" panose="02040502050505030304" pitchFamily="18" charset="0"/>
              </a:rPr>
              <a:t>) --</a:t>
            </a:r>
            <a:r>
              <a:rPr lang="en-US" sz="2200" b="0" i="0" dirty="0">
                <a:solidFill>
                  <a:srgbClr val="202124"/>
                </a:solidFill>
                <a:effectLst/>
                <a:latin typeface="Palatino Linotype" panose="02040502050505030304" pitchFamily="18" charset="0"/>
              </a:rPr>
              <a:t>an object that is not named</a:t>
            </a:r>
            <a:endParaRPr lang="en-IN" sz="2200" dirty="0">
              <a:solidFill>
                <a:schemeClr val="bg2">
                  <a:lumMod val="25000"/>
                </a:schemeClr>
              </a:solidFill>
              <a:latin typeface="Palatino Linotype" panose="02040502050505030304" pitchFamily="18" charset="0"/>
            </a:endParaRPr>
          </a:p>
          <a:p>
            <a:pPr marL="342900" indent="-342900">
              <a:lnSpc>
                <a:spcPct val="150000"/>
              </a:lnSpc>
              <a:buFont typeface="Arial" panose="020B0604020202020204" pitchFamily="34" charset="0"/>
              <a:buChar char="•"/>
            </a:pPr>
            <a:r>
              <a:rPr lang="en-IN" sz="2200" dirty="0">
                <a:solidFill>
                  <a:schemeClr val="bg2">
                    <a:lumMod val="25000"/>
                  </a:schemeClr>
                </a:solidFill>
                <a:latin typeface="Palatino Linotype" panose="02040502050505030304" pitchFamily="18" charset="0"/>
              </a:rPr>
              <a:t>Concept(</a:t>
            </a:r>
            <a:r>
              <a:rPr lang="en-IN" sz="2200" dirty="0">
                <a:solidFill>
                  <a:schemeClr val="tx1">
                    <a:lumMod val="85000"/>
                    <a:lumOff val="15000"/>
                  </a:schemeClr>
                </a:solidFill>
                <a:latin typeface="Palatino Linotype" panose="02040502050505030304" pitchFamily="18" charset="0"/>
              </a:rPr>
              <a:t>course, batch</a:t>
            </a:r>
            <a:r>
              <a:rPr lang="en-IN" sz="2200">
                <a:solidFill>
                  <a:schemeClr val="tx1">
                    <a:lumMod val="85000"/>
                    <a:lumOff val="15000"/>
                  </a:schemeClr>
                </a:solidFill>
                <a:latin typeface="Palatino Linotype" panose="02040502050505030304" pitchFamily="18" charset="0"/>
              </a:rPr>
              <a:t>, student’s </a:t>
            </a:r>
            <a:r>
              <a:rPr lang="en-IN" sz="2200" dirty="0">
                <a:solidFill>
                  <a:schemeClr val="tx1">
                    <a:lumMod val="85000"/>
                    <a:lumOff val="15000"/>
                  </a:schemeClr>
                </a:solidFill>
                <a:latin typeface="Palatino Linotype" panose="02040502050505030304" pitchFamily="18" charset="0"/>
              </a:rPr>
              <a:t>attendance, …</a:t>
            </a:r>
            <a:r>
              <a:rPr lang="en-IN" sz="2200" dirty="0">
                <a:solidFill>
                  <a:schemeClr val="bg2">
                    <a:lumMod val="25000"/>
                  </a:schemeClr>
                </a:solidFill>
                <a:latin typeface="Palatino Linotype" panose="02040502050505030304" pitchFamily="18" charset="0"/>
              </a:rPr>
              <a:t>) --</a:t>
            </a:r>
            <a:r>
              <a:rPr lang="en-IN" sz="2200" b="0" i="0" dirty="0">
                <a:solidFill>
                  <a:srgbClr val="202124"/>
                </a:solidFill>
                <a:effectLst/>
                <a:latin typeface="Palatino Linotype" panose="02040502050505030304" pitchFamily="18" charset="0"/>
              </a:rPr>
              <a:t> an idea</a:t>
            </a:r>
            <a:r>
              <a:rPr lang="en-IN" sz="2200" dirty="0">
                <a:latin typeface="Palatino Linotype" panose="02040502050505030304" pitchFamily="18" charset="0"/>
              </a:rPr>
              <a:t>,  </a:t>
            </a:r>
          </a:p>
          <a:p>
            <a:endParaRPr lang="en-IN" sz="1000" dirty="0">
              <a:latin typeface="Palatino Linotype" panose="02040502050505030304" pitchFamily="18" charset="0"/>
              <a:cs typeface="Arial" pitchFamily="34" charset="0"/>
            </a:endParaRPr>
          </a:p>
          <a:p>
            <a:endParaRPr lang="en-IN" sz="1000" dirty="0">
              <a:latin typeface="Palatino Linotype" panose="02040502050505030304" pitchFamily="18" charset="0"/>
              <a:cs typeface="Arial" pitchFamily="34" charset="0"/>
            </a:endParaRPr>
          </a:p>
          <a:p>
            <a:r>
              <a:rPr lang="en-US" sz="2400" dirty="0">
                <a:latin typeface="Palatino Linotype" panose="02040502050505030304" pitchFamily="18" charset="0"/>
                <a:cs typeface="Arial" pitchFamily="34" charset="0"/>
              </a:rPr>
              <a:t>about which data can be stored. </a:t>
            </a:r>
            <a:r>
              <a:rPr lang="en-US" sz="2400" dirty="0">
                <a:latin typeface="Palatino Linotype" panose="02040502050505030304" pitchFamily="18" charset="0"/>
                <a:ea typeface="MS Mincho" pitchFamily="49" charset="-128"/>
                <a:cs typeface="Arial" pitchFamily="34" charset="0"/>
              </a:rPr>
              <a:t>All these entities have some</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attributes</a:t>
            </a:r>
            <a:r>
              <a:rPr lang="en-US" sz="2400" b="1" dirty="0">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or</a:t>
            </a:r>
            <a:r>
              <a:rPr lang="en-US" sz="2400" b="1" dirty="0">
                <a:latin typeface="Palatino Linotype" panose="02040502050505030304" pitchFamily="18" charset="0"/>
                <a:ea typeface="MS Mincho" pitchFamily="49" charset="-128"/>
                <a:cs typeface="Arial" pitchFamily="34" charset="0"/>
              </a:rPr>
              <a:t> </a:t>
            </a:r>
            <a:r>
              <a:rPr lang="en-US" sz="2400" b="1" dirty="0">
                <a:solidFill>
                  <a:srgbClr val="C00000"/>
                </a:solidFill>
                <a:latin typeface="Palatino Linotype" panose="02040502050505030304" pitchFamily="18" charset="0"/>
                <a:ea typeface="MS Mincho" pitchFamily="49" charset="-128"/>
                <a:cs typeface="Arial" pitchFamily="34" charset="0"/>
              </a:rPr>
              <a:t>properties</a:t>
            </a:r>
            <a:r>
              <a:rPr lang="en-US" sz="2400" dirty="0">
                <a:solidFill>
                  <a:srgbClr val="C00000"/>
                </a:solidFill>
                <a:latin typeface="Palatino Linotype" panose="02040502050505030304" pitchFamily="18" charset="0"/>
                <a:ea typeface="MS Mincho" pitchFamily="49" charset="-128"/>
                <a:cs typeface="Arial" pitchFamily="34" charset="0"/>
              </a:rPr>
              <a:t> </a:t>
            </a:r>
            <a:r>
              <a:rPr lang="en-US" sz="2400" dirty="0">
                <a:latin typeface="Palatino Linotype" panose="02040502050505030304" pitchFamily="18" charset="0"/>
                <a:ea typeface="MS Mincho" pitchFamily="49" charset="-128"/>
                <a:cs typeface="Arial" pitchFamily="34" charset="0"/>
              </a:rPr>
              <a:t>that give them their </a:t>
            </a:r>
            <a:r>
              <a:rPr lang="en-US" sz="2400" b="1" dirty="0">
                <a:latin typeface="Palatino Linotype" panose="02040502050505030304" pitchFamily="18" charset="0"/>
                <a:ea typeface="MS Mincho" pitchFamily="49" charset="-128"/>
                <a:cs typeface="Arial" pitchFamily="34" charset="0"/>
              </a:rPr>
              <a:t>identity</a:t>
            </a:r>
            <a:r>
              <a:rPr lang="en-US" sz="2400" dirty="0">
                <a:latin typeface="Palatino Linotype" panose="02040502050505030304" pitchFamily="18" charset="0"/>
                <a:ea typeface="MS Mincho" pitchFamily="49" charset="-128"/>
                <a:cs typeface="Arial" pitchFamily="34" charset="0"/>
              </a:rPr>
              <a:t>.</a:t>
            </a:r>
            <a:endParaRPr lang="en-US" sz="2400" dirty="0">
              <a:latin typeface="Palatino Linotype" panose="02040502050505030304" pitchFamily="18" charset="0"/>
              <a:cs typeface="Arial" pitchFamily="34" charset="0"/>
            </a:endParaRPr>
          </a:p>
        </p:txBody>
      </p:sp>
      <p:sp>
        <p:nvSpPr>
          <p:cNvPr id="7" name="Rectangle 6"/>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a:t>
            </a:r>
          </a:p>
        </p:txBody>
      </p:sp>
    </p:spTree>
    <p:extLst>
      <p:ext uri="{BB962C8B-B14F-4D97-AF65-F5344CB8AC3E}">
        <p14:creationId xmlns:p14="http://schemas.microsoft.com/office/powerpoint/2010/main" xmlns="" val="2955792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solidFill>
                  <a:srgbClr val="0077AA"/>
                </a:solidFill>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xmlns="" id="{6A58FD6D-E5B0-4163-9AFB-8E607FC0070F}"/>
              </a:ext>
            </a:extLst>
          </p:cNvPr>
          <p:cNvPicPr>
            <a:picLocks noChangeAspect="1"/>
          </p:cNvPicPr>
          <p:nvPr/>
        </p:nvPicPr>
        <p:blipFill>
          <a:blip r:embed="rId2"/>
          <a:stretch>
            <a:fillRect/>
          </a:stretch>
        </p:blipFill>
        <p:spPr>
          <a:xfrm>
            <a:off x="335360" y="1268760"/>
            <a:ext cx="11449272" cy="5381624"/>
          </a:xfrm>
          <a:prstGeom prst="rect">
            <a:avLst/>
          </a:prstGeom>
        </p:spPr>
      </p:pic>
      <p:sp>
        <p:nvSpPr>
          <p:cNvPr id="5" name="Rectangle 4">
            <a:extLst>
              <a:ext uri="{FF2B5EF4-FFF2-40B4-BE49-F238E27FC236}">
                <a16:creationId xmlns:a16="http://schemas.microsoft.com/office/drawing/2014/main" xmlns="" id="{4833F1C0-F02D-4B48-BF9B-0A37C7D481BF}"/>
              </a:ext>
            </a:extLst>
          </p:cNvPr>
          <p:cNvSpPr/>
          <p:nvPr/>
        </p:nvSpPr>
        <p:spPr>
          <a:xfrm>
            <a:off x="407368" y="5792956"/>
            <a:ext cx="11276926" cy="871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xmlns="" id="{ADFC9B3A-AE86-4446-8404-B39C5956ECFC}"/>
              </a:ext>
            </a:extLst>
          </p:cNvPr>
          <p:cNvSpPr/>
          <p:nvPr/>
        </p:nvSpPr>
        <p:spPr>
          <a:xfrm>
            <a:off x="407368" y="3741449"/>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xmlns="" id="{591257DB-FEE7-4A5D-8AAA-E11DB3F8F8EA}"/>
              </a:ext>
            </a:extLst>
          </p:cNvPr>
          <p:cNvSpPr/>
          <p:nvPr/>
        </p:nvSpPr>
        <p:spPr>
          <a:xfrm>
            <a:off x="407368" y="2863782"/>
            <a:ext cx="11276926" cy="2615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941119020"/>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 </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xmlns="" id="{B7A644A2-B1BB-4026-8461-7FFDD5E1D9E8}"/>
              </a:ext>
            </a:extLst>
          </p:cNvPr>
          <p:cNvPicPr>
            <a:picLocks noChangeAspect="1"/>
          </p:cNvPicPr>
          <p:nvPr/>
        </p:nvPicPr>
        <p:blipFill>
          <a:blip r:embed="rId2" cstate="print"/>
          <a:stretch>
            <a:fillRect/>
          </a:stretch>
        </p:blipFill>
        <p:spPr>
          <a:xfrm>
            <a:off x="335360" y="3645024"/>
            <a:ext cx="9105900" cy="1695450"/>
          </a:xfrm>
          <a:prstGeom prst="rect">
            <a:avLst/>
          </a:prstGeom>
        </p:spPr>
      </p:pic>
      <p:sp>
        <p:nvSpPr>
          <p:cNvPr id="3" name="Rectangle 2">
            <a:extLst>
              <a:ext uri="{FF2B5EF4-FFF2-40B4-BE49-F238E27FC236}">
                <a16:creationId xmlns:a16="http://schemas.microsoft.com/office/drawing/2014/main" xmlns="" id="{C4ACD710-03CA-429D-81C4-C5C4C8C6F680}"/>
              </a:ext>
            </a:extLst>
          </p:cNvPr>
          <p:cNvSpPr/>
          <p:nvPr/>
        </p:nvSpPr>
        <p:spPr>
          <a:xfrm>
            <a:off x="335360" y="2427172"/>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  </a:t>
            </a:r>
            <a:r>
              <a:rPr lang="en-IN" dirty="0">
                <a:solidFill>
                  <a:srgbClr val="0077AA"/>
                </a:solidFill>
                <a:latin typeface="Liberation Mono"/>
              </a:rPr>
              <a:t>WHERE</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a:t>
            </a:r>
            <a:r>
              <a:rPr lang="en-IN" dirty="0">
                <a:solidFill>
                  <a:schemeClr val="accent4">
                    <a:lumMod val="50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C80B9F25-B6BF-41A5-B359-427E058F3639}"/>
              </a:ext>
            </a:extLst>
          </p:cNvPr>
          <p:cNvSpPr/>
          <p:nvPr/>
        </p:nvSpPr>
        <p:spPr>
          <a:xfrm>
            <a:off x="335360" y="1761531"/>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xmlns="" id="{FAE3077F-EFB6-45B6-8B1B-ADA5148EE1BC}"/>
              </a:ext>
            </a:extLst>
          </p:cNvPr>
          <p:cNvSpPr/>
          <p:nvPr/>
        </p:nvSpPr>
        <p:spPr>
          <a:xfrm>
            <a:off x="335360" y="838200"/>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p>
        </p:txBody>
      </p:sp>
    </p:spTree>
    <p:extLst>
      <p:ext uri="{BB962C8B-B14F-4D97-AF65-F5344CB8AC3E}">
        <p14:creationId xmlns:p14="http://schemas.microsoft.com/office/powerpoint/2010/main" xmlns="" val="1533210040"/>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xmlns="" id="{259C7AA0-4377-44DA-A46E-98510C639220}"/>
              </a:ext>
            </a:extLst>
          </p:cNvPr>
          <p:cNvPicPr>
            <a:picLocks noChangeAspect="1"/>
          </p:cNvPicPr>
          <p:nvPr/>
        </p:nvPicPr>
        <p:blipFill>
          <a:blip r:embed="rId2"/>
          <a:stretch>
            <a:fillRect/>
          </a:stretch>
        </p:blipFill>
        <p:spPr>
          <a:xfrm>
            <a:off x="407368" y="1700808"/>
            <a:ext cx="11233248" cy="4896544"/>
          </a:xfrm>
          <a:prstGeom prst="rect">
            <a:avLst/>
          </a:prstGeom>
        </p:spPr>
      </p:pic>
      <p:sp>
        <p:nvSpPr>
          <p:cNvPr id="14" name="Rectangle 13">
            <a:extLst>
              <a:ext uri="{FF2B5EF4-FFF2-40B4-BE49-F238E27FC236}">
                <a16:creationId xmlns:a16="http://schemas.microsoft.com/office/drawing/2014/main" xmlns="" id="{984D3EBF-6CAF-41C0-BD88-C08F60AB1F93}"/>
              </a:ext>
            </a:extLst>
          </p:cNvPr>
          <p:cNvSpPr/>
          <p:nvPr/>
        </p:nvSpPr>
        <p:spPr>
          <a:xfrm>
            <a:off x="7728763" y="1714873"/>
            <a:ext cx="3912415" cy="4882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51516683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left outer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344760" y="838200"/>
            <a:ext cx="115118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LEFT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with the matching rows in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right side when there is no match</a:t>
            </a:r>
            <a:r>
              <a:rPr lang="en-IN" dirty="0">
                <a:latin typeface="Arial" panose="020B0604020202020204" pitchFamily="34" charset="0"/>
                <a:cs typeface="Arial" panose="020B0604020202020204" pitchFamily="34" charset="0"/>
              </a:rPr>
              <a:t>.</a:t>
            </a:r>
          </a:p>
        </p:txBody>
      </p:sp>
      <p:sp>
        <p:nvSpPr>
          <p:cNvPr id="10" name="Rectangle 9"/>
          <p:cNvSpPr/>
          <p:nvPr/>
        </p:nvSpPr>
        <p:spPr>
          <a:xfrm>
            <a:off x="344760" y="2023647"/>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a:t>
            </a:r>
          </a:p>
        </p:txBody>
      </p:sp>
      <p:sp>
        <p:nvSpPr>
          <p:cNvPr id="11" name="Rectangle 10"/>
          <p:cNvSpPr/>
          <p:nvPr/>
        </p:nvSpPr>
        <p:spPr>
          <a:xfrm>
            <a:off x="344760" y="2628089"/>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ea typeface="Times New Roman" panose="02020603050405020304" pitchFamily="18" charset="0"/>
                <a:cs typeface="Arial" panose="020B0604020202020204" pitchFamily="34" charset="0"/>
              </a:rPr>
              <a:t>deptno</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a:t>
            </a:r>
          </a:p>
        </p:txBody>
      </p:sp>
      <p:sp>
        <p:nvSpPr>
          <p:cNvPr id="12" name="Rectangle 11"/>
          <p:cNvSpPr/>
          <p:nvPr/>
        </p:nvSpPr>
        <p:spPr>
          <a:xfrm>
            <a:off x="338403" y="4725144"/>
            <a:ext cx="899160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LEFT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3" name="Rectangle 12"/>
          <p:cNvSpPr/>
          <p:nvPr/>
        </p:nvSpPr>
        <p:spPr>
          <a:xfrm>
            <a:off x="344760" y="4034134"/>
            <a:ext cx="115118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LEFT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Tree>
    <p:extLst>
      <p:ext uri="{BB962C8B-B14F-4D97-AF65-F5344CB8AC3E}">
        <p14:creationId xmlns:p14="http://schemas.microsoft.com/office/powerpoint/2010/main" xmlns="" val="3416029874"/>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1484784"/>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right outer joins</a:t>
            </a:r>
          </a:p>
        </p:txBody>
      </p:sp>
      <p:sp>
        <p:nvSpPr>
          <p:cNvPr id="6" name="Rectangle 5">
            <a:extLst>
              <a:ext uri="{FF2B5EF4-FFF2-40B4-BE49-F238E27FC236}">
                <a16:creationId xmlns:a16="http://schemas.microsoft.com/office/drawing/2014/main" xmlns="" id="{6BE3134D-E097-43AB-AEA6-E14AB0B0B632}"/>
              </a:ext>
            </a:extLst>
          </p:cNvPr>
          <p:cNvSpPr/>
          <p:nvPr/>
        </p:nvSpPr>
        <p:spPr>
          <a:xfrm>
            <a:off x="191344" y="2722855"/>
            <a:ext cx="6480720" cy="4031873"/>
          </a:xfrm>
          <a:prstGeom prst="rect">
            <a:avLst/>
          </a:prstGeom>
        </p:spPr>
        <p:txBody>
          <a:bodyPr wrap="square">
            <a:spAutoFit/>
          </a:bodyPr>
          <a:lstStyle/>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 {1, 2, 3, 4}</a:t>
            </a:r>
          </a:p>
          <a:p>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 {(1, a), (2, b), (1, c), (3, d), (2, e), (1, f), (5, z)}</a:t>
            </a:r>
          </a:p>
          <a:p>
            <a:endParaRPr lang="en-US" sz="800" b="1" i="1" dirty="0">
              <a:solidFill>
                <a:srgbClr val="006C86"/>
              </a:solidFill>
              <a:latin typeface="Liberation Mono"/>
            </a:endParaRPr>
          </a:p>
          <a:p>
            <a:r>
              <a:rPr lang="en-US" sz="2400" b="1" i="1" dirty="0">
                <a:solidFill>
                  <a:srgbClr val="006C86"/>
                </a:solidFill>
                <a:latin typeface="Liberation Mono"/>
              </a:rPr>
              <a:t>r</a:t>
            </a:r>
            <a:r>
              <a:rPr lang="en-US" sz="2400" baseline="-25000" dirty="0">
                <a:solidFill>
                  <a:srgbClr val="006C86"/>
                </a:solidFill>
                <a:latin typeface="Liberation Mono"/>
              </a:rPr>
              <a:t>1</a:t>
            </a:r>
            <a:r>
              <a:rPr lang="en-US" sz="2400" dirty="0">
                <a:solidFill>
                  <a:srgbClr val="006C86"/>
                </a:solidFill>
                <a:latin typeface="Liberation Mono"/>
              </a:rPr>
              <a:t> right join </a:t>
            </a:r>
            <a:r>
              <a:rPr lang="en-US" sz="2400" b="1" i="1" dirty="0">
                <a:solidFill>
                  <a:srgbClr val="006C86"/>
                </a:solidFill>
                <a:latin typeface="Liberation Mono"/>
              </a:rPr>
              <a:t>r</a:t>
            </a:r>
            <a:r>
              <a:rPr lang="en-US" sz="2400" baseline="-25000" dirty="0">
                <a:solidFill>
                  <a:srgbClr val="006C86"/>
                </a:solidFill>
                <a:latin typeface="Liberation Mono"/>
              </a:rPr>
              <a:t>2</a:t>
            </a:r>
            <a:r>
              <a:rPr lang="en-US" sz="2400" dirty="0">
                <a:solidFill>
                  <a:srgbClr val="006C86"/>
                </a:solidFill>
                <a:latin typeface="Liberation Mono"/>
              </a:rPr>
              <a:t> </a:t>
            </a:r>
          </a:p>
          <a:p>
            <a:endParaRPr lang="en-US" sz="800" dirty="0">
              <a:solidFill>
                <a:srgbClr val="006C86"/>
              </a:solidFill>
              <a:latin typeface="Liberation Mono"/>
            </a:endParaRPr>
          </a:p>
          <a:p>
            <a:r>
              <a:rPr lang="en-US" sz="2400" dirty="0">
                <a:solidFill>
                  <a:srgbClr val="006C86"/>
                </a:solidFill>
                <a:latin typeface="Liberation Mono"/>
              </a:rPr>
              <a:t>R = {(1, 1, a), </a:t>
            </a:r>
          </a:p>
          <a:p>
            <a:r>
              <a:rPr lang="en-US" sz="2400" dirty="0">
                <a:solidFill>
                  <a:srgbClr val="006C86"/>
                </a:solidFill>
                <a:latin typeface="Liberation Mono"/>
              </a:rPr>
              <a:t>        (1, 1, c), </a:t>
            </a:r>
          </a:p>
          <a:p>
            <a:r>
              <a:rPr lang="en-US" sz="2400" dirty="0">
                <a:solidFill>
                  <a:srgbClr val="006C86"/>
                </a:solidFill>
                <a:latin typeface="Liberation Mono"/>
              </a:rPr>
              <a:t>        (1, 1, f), </a:t>
            </a:r>
          </a:p>
          <a:p>
            <a:r>
              <a:rPr lang="en-US" sz="2400" dirty="0">
                <a:solidFill>
                  <a:srgbClr val="006C86"/>
                </a:solidFill>
                <a:latin typeface="Liberation Mono"/>
              </a:rPr>
              <a:t>        (2, 2, b), </a:t>
            </a:r>
          </a:p>
          <a:p>
            <a:r>
              <a:rPr lang="en-US" sz="2400" dirty="0">
                <a:solidFill>
                  <a:srgbClr val="006C86"/>
                </a:solidFill>
                <a:latin typeface="Liberation Mono"/>
              </a:rPr>
              <a:t>        (2, 2, e), </a:t>
            </a:r>
          </a:p>
          <a:p>
            <a:r>
              <a:rPr lang="en-US" sz="2400" dirty="0">
                <a:solidFill>
                  <a:srgbClr val="006C86"/>
                </a:solidFill>
                <a:latin typeface="Liberation Mono"/>
              </a:rPr>
              <a:t>        (3, 3, d),</a:t>
            </a:r>
          </a:p>
          <a:p>
            <a:r>
              <a:rPr lang="en-US" sz="2400" dirty="0">
                <a:solidFill>
                  <a:srgbClr val="006C86"/>
                </a:solidFill>
                <a:latin typeface="Liberation Mono"/>
              </a:rPr>
              <a:t>        (NULL, 5, z)}</a:t>
            </a:r>
          </a:p>
        </p:txBody>
      </p:sp>
      <p:pic>
        <p:nvPicPr>
          <p:cNvPr id="7" name="Picture 6">
            <a:extLst>
              <a:ext uri="{FF2B5EF4-FFF2-40B4-BE49-F238E27FC236}">
                <a16:creationId xmlns:a16="http://schemas.microsoft.com/office/drawing/2014/main" xmlns="" id="{469EF520-3DC1-4FF0-9712-B0853E5FCFE3}"/>
              </a:ext>
            </a:extLst>
          </p:cNvPr>
          <p:cNvPicPr>
            <a:picLocks noChangeAspect="1"/>
          </p:cNvPicPr>
          <p:nvPr/>
        </p:nvPicPr>
        <p:blipFill>
          <a:blip r:embed="rId2"/>
          <a:stretch>
            <a:fillRect/>
          </a:stretch>
        </p:blipFill>
        <p:spPr>
          <a:xfrm>
            <a:off x="7177112" y="3429000"/>
            <a:ext cx="3553225" cy="3481200"/>
          </a:xfrm>
          <a:prstGeom prst="rect">
            <a:avLst/>
          </a:prstGeom>
        </p:spPr>
      </p:pic>
      <p:sp>
        <p:nvSpPr>
          <p:cNvPr id="8" name="TextBox 7">
            <a:extLst>
              <a:ext uri="{FF2B5EF4-FFF2-40B4-BE49-F238E27FC236}">
                <a16:creationId xmlns:a16="http://schemas.microsoft.com/office/drawing/2014/main" xmlns="" id="{1C5DB0CE-0065-49B8-A7A9-F391D9D9E0DC}"/>
              </a:ext>
            </a:extLst>
          </p:cNvPr>
          <p:cNvSpPr txBox="1"/>
          <p:nvPr/>
        </p:nvSpPr>
        <p:spPr>
          <a:xfrm>
            <a:off x="7176120" y="2915652"/>
            <a:ext cx="5015880" cy="369332"/>
          </a:xfrm>
          <a:prstGeom prst="rect">
            <a:avLst/>
          </a:prstGeom>
          <a:noFill/>
        </p:spPr>
        <p:txBody>
          <a:bodyPr wrap="square">
            <a:spAutoFit/>
          </a:bodyPr>
          <a:lstStyle/>
          <a:p>
            <a:r>
              <a:rPr lang="en-IN" dirty="0">
                <a:solidFill>
                  <a:srgbClr val="0077AA"/>
                </a:solidFill>
                <a:latin typeface="Liberation Mono"/>
              </a:rPr>
              <a:t>SELECT</a:t>
            </a:r>
            <a:r>
              <a:rPr lang="en-IN" dirty="0"/>
              <a:t> * </a:t>
            </a:r>
            <a:r>
              <a:rPr lang="en-IN" dirty="0">
                <a:solidFill>
                  <a:srgbClr val="0077AA"/>
                </a:solidFill>
                <a:latin typeface="Liberation Mono"/>
              </a:rPr>
              <a:t>FROM</a:t>
            </a:r>
            <a:r>
              <a:rPr lang="en-IN" dirty="0"/>
              <a:t> r1 </a:t>
            </a:r>
            <a:r>
              <a:rPr lang="en-IN" dirty="0">
                <a:solidFill>
                  <a:srgbClr val="0077AA"/>
                </a:solidFill>
                <a:latin typeface="Liberation Mono"/>
              </a:rPr>
              <a:t>RIGHT</a:t>
            </a:r>
            <a:r>
              <a:rPr lang="en-IN" dirty="0"/>
              <a:t> </a:t>
            </a:r>
            <a:r>
              <a:rPr lang="en-IN" dirty="0">
                <a:solidFill>
                  <a:srgbClr val="0077AA"/>
                </a:solidFill>
                <a:latin typeface="Liberation Mono"/>
              </a:rPr>
              <a:t>JOIN</a:t>
            </a:r>
            <a:r>
              <a:rPr lang="en-IN" dirty="0"/>
              <a:t> r2 </a:t>
            </a:r>
            <a:r>
              <a:rPr lang="en-IN" dirty="0">
                <a:solidFill>
                  <a:srgbClr val="DD4A68"/>
                </a:solidFill>
                <a:latin typeface="Liberation Mono"/>
              </a:rPr>
              <a:t>ON</a:t>
            </a:r>
            <a:r>
              <a:rPr lang="en-IN" dirty="0"/>
              <a:t> r1.c1 = r2.c1;</a:t>
            </a:r>
          </a:p>
        </p:txBody>
      </p:sp>
    </p:spTree>
    <p:extLst>
      <p:ext uri="{BB962C8B-B14F-4D97-AF65-F5344CB8AC3E}">
        <p14:creationId xmlns:p14="http://schemas.microsoft.com/office/powerpoint/2010/main" xmlns="" val="3648306333"/>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p:cNvSpPr/>
          <p:nvPr/>
        </p:nvSpPr>
        <p:spPr>
          <a:xfrm>
            <a:off x="309522" y="664230"/>
            <a:ext cx="11572956" cy="92333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704" y="1636115"/>
            <a:ext cx="11572956" cy="646331"/>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84" y="2296960"/>
            <a:ext cx="11145600" cy="445479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xmlns="" id="{B29647FC-DAFD-4532-A200-252D30B5D2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1156711724"/>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311326" y="3887834"/>
            <a:ext cx="9067800" cy="1714500"/>
          </a:xfrm>
          <a:prstGeom prst="rect">
            <a:avLst/>
          </a:prstGeom>
        </p:spPr>
      </p:pic>
      <p:sp>
        <p:nvSpPr>
          <p:cNvPr id="34" name="Rectangle 33"/>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35" name="Rectangle 34"/>
          <p:cNvSpPr/>
          <p:nvPr/>
        </p:nvSpPr>
        <p:spPr>
          <a:xfrm>
            <a:off x="335360" y="1923872"/>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
        <p:nvSpPr>
          <p:cNvPr id="7" name="Rectangle 6">
            <a:extLst>
              <a:ext uri="{FF2B5EF4-FFF2-40B4-BE49-F238E27FC236}">
                <a16:creationId xmlns:a16="http://schemas.microsoft.com/office/drawing/2014/main" xmlns="" id="{D4B8948A-1A80-488F-80A5-5B7C9F568034}"/>
              </a:ext>
            </a:extLst>
          </p:cNvPr>
          <p:cNvSpPr/>
          <p:nvPr/>
        </p:nvSpPr>
        <p:spPr>
          <a:xfrm>
            <a:off x="335360" y="2627620"/>
            <a:ext cx="11377264" cy="369332"/>
          </a:xfrm>
          <a:prstGeom prst="rect">
            <a:avLst/>
          </a:prstGeom>
        </p:spPr>
        <p:txBody>
          <a:bodyPr wrap="square">
            <a:spAutoFit/>
          </a:bodyPr>
          <a:lstStyle/>
          <a:p>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 </a:t>
            </a:r>
            <a:r>
              <a:rPr lang="en-IN" dirty="0">
                <a:solidFill>
                  <a:srgbClr val="DD4A68"/>
                </a:solidFill>
                <a:latin typeface="Liberation Mono"/>
              </a:rPr>
              <a:t>ON</a:t>
            </a:r>
            <a:r>
              <a:rPr lang="en-IN"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dirty="0">
                <a:latin typeface="Liberation Mono"/>
                <a:cs typeface="Arial" panose="020B0604020202020204" pitchFamily="34" charset="0"/>
              </a:rPr>
              <a:t>.employeeid;</a:t>
            </a:r>
          </a:p>
        </p:txBody>
      </p:sp>
    </p:spTree>
    <p:extLst>
      <p:ext uri="{BB962C8B-B14F-4D97-AF65-F5344CB8AC3E}">
        <p14:creationId xmlns:p14="http://schemas.microsoft.com/office/powerpoint/2010/main" xmlns="" val="978147692"/>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235022" y="764704"/>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xmlns="" id="{66063B71-AB52-4E35-8737-53F2CF098001}"/>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xmlns="" id="{03038B9C-71CA-4B8D-AF73-B703BF9B871C}"/>
              </a:ext>
            </a:extLst>
          </p:cNvPr>
          <p:cNvPicPr>
            <a:picLocks noChangeAspect="1"/>
          </p:cNvPicPr>
          <p:nvPr/>
        </p:nvPicPr>
        <p:blipFill>
          <a:blip r:embed="rId2"/>
          <a:stretch>
            <a:fillRect/>
          </a:stretch>
        </p:blipFill>
        <p:spPr>
          <a:xfrm>
            <a:off x="235022" y="1334789"/>
            <a:ext cx="11449272" cy="5193579"/>
          </a:xfrm>
          <a:prstGeom prst="rect">
            <a:avLst/>
          </a:prstGeom>
        </p:spPr>
      </p:pic>
      <p:sp>
        <p:nvSpPr>
          <p:cNvPr id="10" name="Rectangle 9">
            <a:extLst>
              <a:ext uri="{FF2B5EF4-FFF2-40B4-BE49-F238E27FC236}">
                <a16:creationId xmlns:a16="http://schemas.microsoft.com/office/drawing/2014/main" xmlns="" id="{C33B22FD-887B-430B-B306-D3B8E4366487}"/>
              </a:ext>
            </a:extLst>
          </p:cNvPr>
          <p:cNvSpPr/>
          <p:nvPr/>
        </p:nvSpPr>
        <p:spPr>
          <a:xfrm>
            <a:off x="235022" y="3918542"/>
            <a:ext cx="11449272" cy="1654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784046443"/>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2" name="Picture 1">
            <a:extLst>
              <a:ext uri="{FF2B5EF4-FFF2-40B4-BE49-F238E27FC236}">
                <a16:creationId xmlns:a16="http://schemas.microsoft.com/office/drawing/2014/main" xmlns="" id="{8B0FA429-A0FA-4AD7-B897-C26B76C0A0BA}"/>
              </a:ext>
            </a:extLst>
          </p:cNvPr>
          <p:cNvPicPr>
            <a:picLocks noChangeAspect="1"/>
          </p:cNvPicPr>
          <p:nvPr/>
        </p:nvPicPr>
        <p:blipFill>
          <a:blip r:embed="rId2" cstate="print"/>
          <a:stretch>
            <a:fillRect/>
          </a:stretch>
        </p:blipFill>
        <p:spPr>
          <a:xfrm>
            <a:off x="335360" y="3839110"/>
            <a:ext cx="9067800" cy="1714500"/>
          </a:xfrm>
          <a:prstGeom prst="rect">
            <a:avLst/>
          </a:prstGeom>
        </p:spPr>
      </p:pic>
      <p:sp>
        <p:nvSpPr>
          <p:cNvPr id="8" name="Rectangle 7">
            <a:extLst>
              <a:ext uri="{FF2B5EF4-FFF2-40B4-BE49-F238E27FC236}">
                <a16:creationId xmlns:a16="http://schemas.microsoft.com/office/drawing/2014/main" xmlns="" id="{8D4A4857-B7F6-4587-A073-FD8ACA761BC8}"/>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p>
        </p:txBody>
      </p:sp>
      <p:sp>
        <p:nvSpPr>
          <p:cNvPr id="9" name="Rectangle 8">
            <a:extLst>
              <a:ext uri="{FF2B5EF4-FFF2-40B4-BE49-F238E27FC236}">
                <a16:creationId xmlns:a16="http://schemas.microsoft.com/office/drawing/2014/main" xmlns="" id="{30F5D219-9CA0-4326-A7C6-36BC0E83486F}"/>
              </a:ext>
            </a:extLst>
          </p:cNvPr>
          <p:cNvSpPr/>
          <p:nvPr/>
        </p:nvSpPr>
        <p:spPr>
          <a:xfrm>
            <a:off x="335360" y="1923872"/>
            <a:ext cx="1152128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ON</a:t>
            </a:r>
            <a:r>
              <a:rPr lang="en-US"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 </a:t>
            </a:r>
            <a:r>
              <a:rPr lang="en-US" sz="2000" dirty="0">
                <a:solidFill>
                  <a:srgbClr val="0077AA"/>
                </a:solidFill>
                <a:latin typeface="Liberation Mono"/>
                <a:cs typeface="Arial" panose="020B0604020202020204" pitchFamily="34" charset="0"/>
              </a:rPr>
              <a:t>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IS NULL</a:t>
            </a:r>
            <a:endParaRPr lang="en-US" sz="2000" dirty="0">
              <a:solidFill>
                <a:srgbClr val="0077AA"/>
              </a:solidFill>
              <a:latin typeface="Liberation Mono"/>
            </a:endParaRPr>
          </a:p>
        </p:txBody>
      </p:sp>
      <p:sp>
        <p:nvSpPr>
          <p:cNvPr id="10" name="Rectangle 9">
            <a:extLst>
              <a:ext uri="{FF2B5EF4-FFF2-40B4-BE49-F238E27FC236}">
                <a16:creationId xmlns:a16="http://schemas.microsoft.com/office/drawing/2014/main" xmlns="" id="{35CDA203-51E7-4DF7-B958-D2E078668F65}"/>
              </a:ext>
            </a:extLst>
          </p:cNvPr>
          <p:cNvSpPr/>
          <p:nvPr/>
        </p:nvSpPr>
        <p:spPr>
          <a:xfrm>
            <a:off x="335360" y="2627620"/>
            <a:ext cx="11377264" cy="646331"/>
          </a:xfrm>
          <a:prstGeom prst="rect">
            <a:avLst/>
          </a:prstGeom>
        </p:spPr>
        <p:txBody>
          <a:bodyPr wrap="square">
            <a:spAutoFit/>
          </a:bodyPr>
          <a:lstStyle/>
          <a:p>
            <a:r>
              <a:rPr lang="en-IN" dirty="0">
                <a:solidFill>
                  <a:srgbClr val="0077AA"/>
                </a:solidFill>
                <a:latin typeface="Liberation Mono"/>
              </a:rPr>
              <a:t>SELECT</a:t>
            </a:r>
            <a:r>
              <a:rPr lang="en-IN" sz="1800" dirty="0">
                <a:latin typeface="Liberation Mono"/>
                <a:cs typeface="Arial" panose="020B0604020202020204" pitchFamily="34" charset="0"/>
              </a:rPr>
              <a:t> </a:t>
            </a:r>
            <a:r>
              <a:rPr lang="en-IN" dirty="0">
                <a:solidFill>
                  <a:srgbClr val="A67F59"/>
                </a:solidFill>
                <a:latin typeface="Liberation Mono"/>
              </a:rPr>
              <a:t>*</a:t>
            </a:r>
            <a:r>
              <a:rPr lang="en-IN" sz="1800" dirty="0">
                <a:latin typeface="Liberation Mono"/>
                <a:cs typeface="Arial" panose="020B0604020202020204" pitchFamily="34" charset="0"/>
              </a:rPr>
              <a:t> </a:t>
            </a:r>
            <a:r>
              <a:rPr lang="en-IN" dirty="0">
                <a:solidFill>
                  <a:srgbClr val="0077AA"/>
                </a:solidFill>
                <a:latin typeface="Liberation Mono"/>
              </a:rPr>
              <a:t>FROM</a:t>
            </a:r>
            <a:r>
              <a:rPr lang="en-IN" sz="1800" dirty="0">
                <a:latin typeface="Liberation Mono"/>
                <a:cs typeface="Arial" panose="020B0604020202020204" pitchFamily="34" charset="0"/>
              </a:rPr>
              <a:t> orders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sz="1800" dirty="0">
                <a:solidFill>
                  <a:srgbClr val="E0D612"/>
                </a:solidFill>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sz="1800" dirty="0">
                <a:solidFill>
                  <a:srgbClr val="E0D612"/>
                </a:solidFill>
                <a:latin typeface="Liberation Mono"/>
                <a:cs typeface="Arial" panose="020B0604020202020204" pitchFamily="34" charset="0"/>
              </a:rPr>
              <a:t> </a:t>
            </a:r>
            <a:r>
              <a:rPr lang="en-IN" sz="1800" dirty="0">
                <a:latin typeface="Liberation Mono"/>
                <a:cs typeface="Arial" panose="020B0604020202020204" pitchFamily="34" charset="0"/>
              </a:rPr>
              <a:t>employee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 </a:t>
            </a:r>
            <a:r>
              <a:rPr lang="en-IN" dirty="0">
                <a:solidFill>
                  <a:srgbClr val="DD4A68"/>
                </a:solidFill>
                <a:latin typeface="Liberation Mono"/>
              </a:rPr>
              <a:t>ON</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emp</a:t>
            </a:r>
            <a:r>
              <a:rPr lang="en-IN" sz="1800" dirty="0">
                <a:latin typeface="Liberation Mono"/>
                <a:cs typeface="Arial" panose="020B0604020202020204" pitchFamily="34" charset="0"/>
              </a:rPr>
              <a:t>.id =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rgbClr val="DD4A68"/>
                </a:solidFill>
                <a:latin typeface="Liberation Mono"/>
              </a:rPr>
              <a:t>WHERE</a:t>
            </a:r>
            <a:r>
              <a:rPr lang="en-IN" sz="1800" dirty="0">
                <a:latin typeface="Liberation Mono"/>
                <a:cs typeface="Arial" panose="020B0604020202020204" pitchFamily="34" charset="0"/>
              </a:rPr>
              <a:t> </a:t>
            </a:r>
            <a:r>
              <a:rPr lang="en-IN" dirty="0">
                <a:solidFill>
                  <a:schemeClr val="tx1">
                    <a:lumMod val="50000"/>
                    <a:lumOff val="50000"/>
                  </a:schemeClr>
                </a:solidFill>
                <a:latin typeface="Liberation Mono"/>
                <a:cs typeface="Arial" panose="020B0604020202020204" pitchFamily="34" charset="0"/>
              </a:rPr>
              <a:t>ord</a:t>
            </a:r>
            <a:r>
              <a:rPr lang="en-IN" sz="1800" dirty="0">
                <a:latin typeface="Liberation Mono"/>
                <a:cs typeface="Arial" panose="020B0604020202020204" pitchFamily="34" charset="0"/>
              </a:rPr>
              <a:t>.employeeid </a:t>
            </a:r>
            <a:r>
              <a:rPr lang="en-IN" dirty="0">
                <a:solidFill>
                  <a:schemeClr val="accent4">
                    <a:lumMod val="50000"/>
                  </a:schemeClr>
                </a:solidFill>
                <a:latin typeface="Liberation Mono"/>
                <a:cs typeface="Arial" panose="020B0604020202020204" pitchFamily="34" charset="0"/>
              </a:rPr>
              <a:t>IS</a:t>
            </a:r>
            <a:r>
              <a:rPr lang="en-IN" sz="1800"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NULL</a:t>
            </a:r>
            <a:r>
              <a:rPr lang="en-IN" sz="1800" dirty="0">
                <a:latin typeface="Liberation Mono"/>
                <a:cs typeface="Arial" panose="020B0604020202020204" pitchFamily="34" charset="0"/>
              </a:rPr>
              <a:t>;</a:t>
            </a:r>
          </a:p>
        </p:txBody>
      </p:sp>
    </p:spTree>
    <p:extLst>
      <p:ext uri="{BB962C8B-B14F-4D97-AF65-F5344CB8AC3E}">
        <p14:creationId xmlns:p14="http://schemas.microsoft.com/office/powerpoint/2010/main" xmlns="" val="269008872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992086" y="3873696"/>
            <a:ext cx="8599715" cy="22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7ADFCB3A-38AA-4249-87CD-B1E156F9AE16}"/>
              </a:ext>
            </a:extLst>
          </p:cNvPr>
          <p:cNvSpPr/>
          <p:nvPr/>
        </p:nvSpPr>
        <p:spPr>
          <a:xfrm>
            <a:off x="119336" y="764704"/>
            <a:ext cx="10153128"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RIGHT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student.ID </a:t>
            </a:r>
            <a:r>
              <a:rPr lang="nl-NL" dirty="0">
                <a:solidFill>
                  <a:schemeClr val="accent4">
                    <a:lumMod val="50000"/>
                  </a:schemeClr>
                </a:solidFill>
                <a:latin typeface="Liberation Mono"/>
                <a:cs typeface="Arial" panose="020B0604020202020204" pitchFamily="34" charset="0"/>
              </a:rPr>
              <a:t>IS</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 </a:t>
            </a:r>
            <a:r>
              <a:rPr lang="nl-NL" dirty="0">
                <a:solidFill>
                  <a:schemeClr val="accent4">
                    <a:lumMod val="50000"/>
                  </a:schemeClr>
                </a:solidFill>
                <a:latin typeface="Liberation Mono"/>
                <a:cs typeface="Arial" panose="020B0604020202020204" pitchFamily="34" charset="0"/>
              </a:rPr>
              <a:t>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xmlns="" id="{84BAB423-AAE1-403E-8522-755B3CD64546}"/>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17682E28-3339-4B63-86A5-55E72A31752B}"/>
              </a:ext>
            </a:extLst>
          </p:cNvPr>
          <p:cNvPicPr>
            <a:picLocks noChangeAspect="1"/>
          </p:cNvPicPr>
          <p:nvPr/>
        </p:nvPicPr>
        <p:blipFill>
          <a:blip r:embed="rId2"/>
          <a:stretch>
            <a:fillRect/>
          </a:stretch>
        </p:blipFill>
        <p:spPr>
          <a:xfrm>
            <a:off x="479375" y="1949879"/>
            <a:ext cx="11195093" cy="2271209"/>
          </a:xfrm>
          <a:prstGeom prst="rect">
            <a:avLst/>
          </a:prstGeom>
        </p:spPr>
      </p:pic>
      <p:sp>
        <p:nvSpPr>
          <p:cNvPr id="10" name="Rectangle 9">
            <a:extLst>
              <a:ext uri="{FF2B5EF4-FFF2-40B4-BE49-F238E27FC236}">
                <a16:creationId xmlns:a16="http://schemas.microsoft.com/office/drawing/2014/main" xmlns="" id="{5ED143E3-F3FE-434F-8A02-94A76ED8BEF2}"/>
              </a:ext>
            </a:extLst>
          </p:cNvPr>
          <p:cNvSpPr/>
          <p:nvPr/>
        </p:nvSpPr>
        <p:spPr>
          <a:xfrm>
            <a:off x="517532" y="2329035"/>
            <a:ext cx="6946620" cy="1795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395745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Type?</a:t>
            </a:r>
          </a:p>
        </p:txBody>
      </p:sp>
    </p:spTree>
    <p:extLst>
      <p:ext uri="{BB962C8B-B14F-4D97-AF65-F5344CB8AC3E}">
        <p14:creationId xmlns:p14="http://schemas.microsoft.com/office/powerpoint/2010/main" xmlns="" val="920805210"/>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right outer join</a:t>
            </a:r>
            <a:endParaRPr lang="en-IN" sz="3200" i="1" dirty="0">
              <a:solidFill>
                <a:srgbClr val="FF9900"/>
              </a:solidFill>
              <a:latin typeface="Arial" pitchFamily="34" charset="0"/>
              <a:cs typeface="Arial" pitchFamily="34" charset="0"/>
            </a:endParaRPr>
          </a:p>
        </p:txBody>
      </p:sp>
      <p:sp>
        <p:nvSpPr>
          <p:cNvPr id="7" name="Rectangle 6"/>
          <p:cNvSpPr/>
          <p:nvPr/>
        </p:nvSpPr>
        <p:spPr>
          <a:xfrm>
            <a:off x="335360" y="2057401"/>
            <a:ext cx="11474506"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rPr>
              <a: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US" sz="2000" dirty="0">
                <a:solidFill>
                  <a:srgbClr val="0077AA"/>
                </a:solidFill>
                <a:latin typeface="Liberation Mono"/>
              </a:rPr>
              <a:t>)</a:t>
            </a:r>
          </a:p>
        </p:txBody>
      </p:sp>
      <p:sp>
        <p:nvSpPr>
          <p:cNvPr id="8" name="Rectangle 7"/>
          <p:cNvSpPr/>
          <p:nvPr/>
        </p:nvSpPr>
        <p:spPr>
          <a:xfrm>
            <a:off x="335360" y="2678669"/>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 </a:t>
            </a:r>
            <a:r>
              <a:rPr lang="en-IN" dirty="0">
                <a:solidFill>
                  <a:srgbClr val="DD4A68"/>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9" name="Rectangle 8"/>
          <p:cNvSpPr/>
          <p:nvPr/>
        </p:nvSpPr>
        <p:spPr>
          <a:xfrm>
            <a:off x="360300" y="4437112"/>
            <a:ext cx="11474506" cy="36933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chemeClr val="accent5">
                    <a:lumMod val="75000"/>
                  </a:schemeClr>
                </a:solidFill>
                <a:latin typeface="Liberation Mono"/>
                <a:cs typeface="Arial" panose="020B0604020202020204" pitchFamily="34" charset="0"/>
              </a:rPr>
              <a:t>NATURAL</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RIGHT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OUTER</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JOIN</a:t>
            </a:r>
            <a:r>
              <a:rPr lang="en-IN" dirty="0">
                <a:latin typeface="Liberation Mono"/>
                <a:cs typeface="Arial" panose="020B0604020202020204" pitchFamily="34" charset="0"/>
              </a:rPr>
              <a:t> dept;</a:t>
            </a:r>
          </a:p>
        </p:txBody>
      </p:sp>
      <p:sp>
        <p:nvSpPr>
          <p:cNvPr id="10" name="Rectangle 9"/>
          <p:cNvSpPr/>
          <p:nvPr/>
        </p:nvSpPr>
        <p:spPr>
          <a:xfrm>
            <a:off x="346079" y="3821668"/>
            <a:ext cx="11377264"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a:t>
            </a:r>
            <a:r>
              <a:rPr lang="en-US"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rPr>
              <a:t> NATURAL </a:t>
            </a:r>
            <a:r>
              <a:rPr lang="en-US" sz="2000" dirty="0">
                <a:solidFill>
                  <a:srgbClr val="0077AA"/>
                </a:solidFill>
                <a:uFill>
                  <a:solidFill>
                    <a:srgbClr val="FF0000"/>
                  </a:solidFill>
                </a:uFill>
                <a:latin typeface="Liberation Mono"/>
              </a:rPr>
              <a:t>RIGHT [OUTER ] JOIN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2</a:t>
            </a:r>
            <a:endParaRPr lang="en-US" sz="2000" dirty="0">
              <a:solidFill>
                <a:srgbClr val="0077AA"/>
              </a:solidFill>
              <a:latin typeface="Liberation Mono"/>
            </a:endParaRPr>
          </a:p>
        </p:txBody>
      </p:sp>
      <p:sp>
        <p:nvSpPr>
          <p:cNvPr id="13" name="Rectangle 12">
            <a:extLst>
              <a:ext uri="{FF2B5EF4-FFF2-40B4-BE49-F238E27FC236}">
                <a16:creationId xmlns:a16="http://schemas.microsoft.com/office/drawing/2014/main" xmlns="" id="{A5B372DA-FF5D-4B15-A93B-04022E0B405A}"/>
              </a:ext>
            </a:extLst>
          </p:cNvPr>
          <p:cNvSpPr/>
          <p:nvPr/>
        </p:nvSpPr>
        <p:spPr>
          <a:xfrm>
            <a:off x="335360" y="838200"/>
            <a:ext cx="1147450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a:t>
            </a:r>
            <a:r>
              <a:rPr lang="en-IN" dirty="0">
                <a:solidFill>
                  <a:srgbClr val="C74C49"/>
                </a:solidFill>
                <a:latin typeface="Arial" panose="020B0604020202020204" pitchFamily="34" charset="0"/>
                <a:cs typeface="Arial" panose="020B0604020202020204" pitchFamily="34" charset="0"/>
              </a:rPr>
              <a:t>RIGHT</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keyword returns all rows from the right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2</a:t>
            </a:r>
            <a:r>
              <a:rPr lang="en-IN" dirty="0">
                <a:latin typeface="Arial" panose="020B0604020202020204" pitchFamily="34" charset="0"/>
                <a:cs typeface="Arial" panose="020B0604020202020204" pitchFamily="34" charset="0"/>
              </a:rPr>
              <a:t>), with the matching rows in the left table (</a:t>
            </a:r>
            <a:r>
              <a:rPr lang="en-IN" b="1" i="1" dirty="0">
                <a:latin typeface="Arial" panose="020B0604020202020204" pitchFamily="34" charset="0"/>
                <a:cs typeface="Arial" panose="020B0604020202020204" pitchFamily="34" charset="0"/>
              </a:rPr>
              <a:t>r</a:t>
            </a:r>
            <a:r>
              <a:rPr lang="en-IN" baseline="-25000" dirty="0">
                <a:latin typeface="Arial" panose="020B0604020202020204" pitchFamily="34" charset="0"/>
                <a:cs typeface="Arial" panose="020B0604020202020204" pitchFamily="34" charset="0"/>
              </a:rPr>
              <a:t>1</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 result is NULL in the left side when there is no match</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98653592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left join vs right join</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xmlns="" id="{9F2B4833-BE72-4963-8475-C428ABD0318A}"/>
              </a:ext>
            </a:extLst>
          </p:cNvPr>
          <p:cNvGrpSpPr/>
          <p:nvPr/>
        </p:nvGrpSpPr>
        <p:grpSpPr>
          <a:xfrm>
            <a:off x="119336" y="260830"/>
            <a:ext cx="4964799" cy="863914"/>
            <a:chOff x="119336" y="188822"/>
            <a:chExt cx="4964799"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191344" y="350795"/>
              <a:ext cx="1896673"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2855640" y="350795"/>
              <a:ext cx="2228495"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xmlns="" id="{925DDD78-18ED-4611-90A0-EDB1B4C38503}"/>
              </a:ext>
            </a:extLst>
          </p:cNvPr>
          <p:cNvGraphicFramePr>
            <a:graphicFrameLocks noGrp="1"/>
          </p:cNvGraphicFramePr>
          <p:nvPr>
            <p:extLst>
              <p:ext uri="{D42A27DB-BD31-4B8C-83A1-F6EECF244321}">
                <p14:modId xmlns:p14="http://schemas.microsoft.com/office/powerpoint/2010/main" xmlns="" val="2118397763"/>
              </p:ext>
            </p:extLst>
          </p:nvPr>
        </p:nvGraphicFramePr>
        <p:xfrm>
          <a:off x="47328" y="1512005"/>
          <a:ext cx="12025335" cy="2787720"/>
        </p:xfrm>
        <a:graphic>
          <a:graphicData uri="http://schemas.openxmlformats.org/drawingml/2006/table">
            <a:tbl>
              <a:tblPr>
                <a:tableStyleId>{BDBED569-4797-4DF1-A0F4-6AAB3CD982D8}</a:tableStyleId>
              </a:tblPr>
              <a:tblGrid>
                <a:gridCol w="4008445">
                  <a:extLst>
                    <a:ext uri="{9D8B030D-6E8A-4147-A177-3AD203B41FA5}">
                      <a16:colId xmlns:a16="http://schemas.microsoft.com/office/drawing/2014/main" xmlns="" val="3114213069"/>
                    </a:ext>
                  </a:extLst>
                </a:gridCol>
                <a:gridCol w="4008445">
                  <a:extLst>
                    <a:ext uri="{9D8B030D-6E8A-4147-A177-3AD203B41FA5}">
                      <a16:colId xmlns:a16="http://schemas.microsoft.com/office/drawing/2014/main" xmlns="" val="987736521"/>
                    </a:ext>
                  </a:extLst>
                </a:gridCol>
                <a:gridCol w="4008445">
                  <a:extLst>
                    <a:ext uri="{9D8B030D-6E8A-4147-A177-3AD203B41FA5}">
                      <a16:colId xmlns:a16="http://schemas.microsoft.com/office/drawing/2014/main" xmlns="" val="932097034"/>
                    </a:ext>
                  </a:extLst>
                </a:gridCol>
              </a:tblGrid>
              <a:tr h="265024">
                <a:tc>
                  <a:txBody>
                    <a:bodyPr/>
                    <a:lstStyle/>
                    <a:p>
                      <a:pPr algn="ctr" fontAlgn="ctr"/>
                      <a:r>
                        <a:rPr lang="en-IN" sz="1800" b="1" cap="all" dirty="0">
                          <a:effectLst/>
                          <a:latin typeface="Palatino Linotype" panose="02040502050505030304" pitchFamily="18" charset="0"/>
                        </a:rPr>
                        <a:t>LEFT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RIGHT OUTER JOIN</a:t>
                      </a:r>
                    </a:p>
                  </a:txBody>
                  <a:tcPr marL="53140" marR="53140" marT="53140" marB="53140" anchor="ctr"/>
                </a:tc>
                <a:tc>
                  <a:txBody>
                    <a:bodyPr/>
                    <a:lstStyle/>
                    <a:p>
                      <a:pPr algn="ctr" fontAlgn="ctr"/>
                      <a:r>
                        <a:rPr lang="en-IN" sz="1800" b="1" cap="all" dirty="0">
                          <a:effectLst/>
                          <a:latin typeface="Palatino Linotype" panose="02040502050505030304" pitchFamily="18" charset="0"/>
                        </a:rPr>
                        <a:t>FULL OUTER JOIN</a:t>
                      </a:r>
                    </a:p>
                  </a:txBody>
                  <a:tcPr marL="53140" marR="53140" marT="53140" marB="53140" anchor="ctr"/>
                </a:tc>
                <a:extLst>
                  <a:ext uri="{0D108BD9-81ED-4DB2-BD59-A6C34878D82A}">
                    <a16:rowId xmlns:a16="http://schemas.microsoft.com/office/drawing/2014/main" xmlns="" val="2727218345"/>
                  </a:ext>
                </a:extLst>
              </a:tr>
              <a:tr h="561972">
                <a:tc>
                  <a:txBody>
                    <a:bodyPr/>
                    <a:lstStyle/>
                    <a:p>
                      <a:pPr algn="l" fontAlgn="t"/>
                      <a:r>
                        <a:rPr lang="en-US" sz="1800" dirty="0">
                          <a:effectLst/>
                          <a:latin typeface="Palatino Linotype" panose="02040502050505030304" pitchFamily="18" charset="0"/>
                        </a:rPr>
                        <a:t>All the tuples of the left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of the right table remain in the result.</a:t>
                      </a:r>
                    </a:p>
                  </a:txBody>
                  <a:tcPr marL="53140" marR="53140" marT="53140" marB="53140"/>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40" marR="53140" marT="53140" marB="53140"/>
                </a:tc>
                <a:extLst>
                  <a:ext uri="{0D108BD9-81ED-4DB2-BD59-A6C34878D82A}">
                    <a16:rowId xmlns:a16="http://schemas.microsoft.com/office/drawing/2014/main" xmlns="" val="2533890279"/>
                  </a:ext>
                </a:extLst>
              </a:tr>
              <a:tr h="1234016">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40" marR="53140" marT="53140" marB="53140"/>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40" marR="53140" marT="53140" marB="53140"/>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40" marR="53140" marT="53140" marB="53140"/>
                </a:tc>
                <a:extLst>
                  <a:ext uri="{0D108BD9-81ED-4DB2-BD59-A6C34878D82A}">
                    <a16:rowId xmlns:a16="http://schemas.microsoft.com/office/drawing/2014/main" xmlns="" val="2065540270"/>
                  </a:ext>
                </a:extLst>
              </a:tr>
            </a:tbl>
          </a:graphicData>
        </a:graphic>
      </p:graphicFrame>
    </p:spTree>
    <p:extLst>
      <p:ext uri="{BB962C8B-B14F-4D97-AF65-F5344CB8AC3E}">
        <p14:creationId xmlns:p14="http://schemas.microsoft.com/office/powerpoint/2010/main" xmlns="" val="1585976505"/>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self joins</a:t>
            </a:r>
          </a:p>
        </p:txBody>
      </p:sp>
      <p:sp>
        <p:nvSpPr>
          <p:cNvPr id="3" name="Rectangle 2"/>
          <p:cNvSpPr/>
          <p:nvPr/>
        </p:nvSpPr>
        <p:spPr>
          <a:xfrm>
            <a:off x="2952728" y="3283866"/>
            <a:ext cx="6858048" cy="430887"/>
          </a:xfrm>
          <a:prstGeom prst="rect">
            <a:avLst/>
          </a:prstGeom>
        </p:spPr>
        <p:txBody>
          <a:bodyPr wrap="square">
            <a:spAutoFit/>
          </a:bodyPr>
          <a:lstStyle/>
          <a:p>
            <a:r>
              <a:rPr lang="en-US" sz="2200" dirty="0">
                <a:solidFill>
                  <a:schemeClr val="bg2">
                    <a:lumMod val="50000"/>
                  </a:schemeClr>
                </a:solidFill>
                <a:latin typeface="Arial" pitchFamily="34" charset="0"/>
                <a:cs typeface="Arial" pitchFamily="34" charset="0"/>
              </a:rPr>
              <a:t>TODO</a:t>
            </a:r>
          </a:p>
        </p:txBody>
      </p:sp>
      <p:sp>
        <p:nvSpPr>
          <p:cNvPr id="4" name="Rectangle 3"/>
          <p:cNvSpPr/>
          <p:nvPr/>
        </p:nvSpPr>
        <p:spPr>
          <a:xfrm>
            <a:off x="1666844" y="357167"/>
            <a:ext cx="6858048" cy="430887"/>
          </a:xfrm>
          <a:prstGeom prst="rect">
            <a:avLst/>
          </a:prstGeom>
        </p:spPr>
        <p:txBody>
          <a:bodyPr wrap="square">
            <a:spAutoFit/>
          </a:bodyPr>
          <a:lstStyle/>
          <a:p>
            <a:r>
              <a:rPr lang="en-US" sz="2200" dirty="0">
                <a:solidFill>
                  <a:schemeClr val="accent4">
                    <a:lumMod val="50000"/>
                  </a:schemeClr>
                </a:solidFill>
                <a:latin typeface="Arial" pitchFamily="34" charset="0"/>
                <a:cs typeface="Arial" pitchFamily="34" charset="0"/>
              </a:rPr>
              <a:t>TODO</a:t>
            </a:r>
          </a:p>
        </p:txBody>
      </p:sp>
    </p:spTree>
    <p:extLst>
      <p:ext uri="{BB962C8B-B14F-4D97-AF65-F5344CB8AC3E}">
        <p14:creationId xmlns:p14="http://schemas.microsoft.com/office/powerpoint/2010/main" xmlns="" val="4136687763"/>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joins – self join</a:t>
            </a:r>
            <a:endParaRPr lang="en-IN" sz="3200" i="1" dirty="0">
              <a:solidFill>
                <a:srgbClr val="FF9900"/>
              </a:solidFill>
              <a:latin typeface="Arial" pitchFamily="34" charset="0"/>
              <a:cs typeface="Arial" pitchFamily="34" charset="0"/>
            </a:endParaRPr>
          </a:p>
        </p:txBody>
      </p:sp>
      <p:sp>
        <p:nvSpPr>
          <p:cNvPr id="5" name="Rectangle 4"/>
          <p:cNvSpPr/>
          <p:nvPr/>
        </p:nvSpPr>
        <p:spPr>
          <a:xfrm>
            <a:off x="191344" y="838200"/>
            <a:ext cx="11809312"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dirty="0">
                <a:solidFill>
                  <a:srgbClr val="C74C49"/>
                </a:solidFill>
                <a:latin typeface="Arial" panose="020B0604020202020204" pitchFamily="34" charset="0"/>
                <a:cs typeface="Arial" panose="020B0604020202020204" pitchFamily="34" charset="0"/>
              </a:rPr>
              <a:t>SELF</a:t>
            </a:r>
            <a:r>
              <a:rPr lang="en-IN" dirty="0">
                <a:latin typeface="Arial" panose="020B0604020202020204" pitchFamily="34" charset="0"/>
                <a:cs typeface="Arial" panose="020B0604020202020204" pitchFamily="34" charset="0"/>
              </a:rPr>
              <a:t> </a:t>
            </a:r>
            <a:r>
              <a:rPr lang="en-IN" dirty="0">
                <a:solidFill>
                  <a:srgbClr val="C74C49"/>
                </a:solidFill>
                <a:latin typeface="Arial" panose="020B0604020202020204" pitchFamily="34" charset="0"/>
                <a:cs typeface="Arial" panose="020B0604020202020204" pitchFamily="34" charset="0"/>
              </a:rPr>
              <a:t>JOIN</a:t>
            </a:r>
            <a:r>
              <a:rPr lang="en-IN" dirty="0">
                <a:latin typeface="Arial" panose="020B0604020202020204" pitchFamily="34"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191344" y="1916832"/>
            <a:ext cx="8991600" cy="400110"/>
          </a:xfrm>
          <a:prstGeom prst="rect">
            <a:avLst/>
          </a:prstGeom>
        </p:spPr>
        <p:txBody>
          <a:bodyPr wrap="square">
            <a:spAutoFit/>
          </a:bodyPr>
          <a:lstStyle/>
          <a:p>
            <a:r>
              <a:rPr lang="en-IN" sz="2000" dirty="0">
                <a:solidFill>
                  <a:srgbClr val="0077AA"/>
                </a:solidFill>
                <a:latin typeface="Liberation Mono"/>
              </a:rPr>
              <a:t>SELECT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latin typeface="Liberation Mono"/>
                <a:cs typeface="Arial" panose="020B0604020202020204" pitchFamily="34" charset="0"/>
              </a:rPr>
              <a:t>,</a:t>
            </a:r>
            <a:r>
              <a:rPr lang="en-US" sz="2000" dirty="0">
                <a:solidFill>
                  <a:srgbClr val="0077AA"/>
                </a:solidFill>
                <a:latin typeface="Liberation Mono"/>
                <a:cs typeface="Arial" panose="020B0604020202020204" pitchFamily="34" charset="0"/>
              </a:rPr>
              <a:t>  </a:t>
            </a:r>
            <a:r>
              <a:rPr lang="en-US" sz="2000" dirty="0">
                <a:solidFill>
                  <a:schemeClr val="tx2"/>
                </a:solidFill>
                <a:latin typeface="Liberation Mono"/>
                <a:cs typeface="Arial" panose="020B0604020202020204" pitchFamily="34" charset="0"/>
              </a:rPr>
              <a:t>. . .</a:t>
            </a:r>
            <a:r>
              <a:rPr lang="en-IN" sz="2000" dirty="0">
                <a:solidFill>
                  <a:srgbClr val="0077AA"/>
                </a:solidFill>
                <a:latin typeface="Liberation Mono"/>
              </a:rPr>
              <a:t> 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latin typeface="Liberation Mono"/>
              </a:rPr>
              <a:t>,</a:t>
            </a:r>
            <a:r>
              <a:rPr lang="en-IN" sz="2000" dirty="0">
                <a:solidFill>
                  <a:srgbClr val="0077AA"/>
                </a:solidFill>
                <a:latin typeface="Liberation Mono"/>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  WHERE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x</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IN" sz="2000" dirty="0">
                <a:solidFill>
                  <a:srgbClr val="0077AA"/>
                </a:solidFill>
                <a:latin typeface="Liberation Mono"/>
              </a:rPr>
              <a:t> =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y</a:t>
            </a:r>
            <a:r>
              <a:rPr lang="en-IN" sz="2000" dirty="0">
                <a:solidFill>
                  <a:srgbClr val="0077AA"/>
                </a:solidFill>
                <a:latin typeface="Liberation Mono"/>
              </a:rPr>
              <a:t>.</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endParaRPr lang="en-US" sz="2000" dirty="0">
              <a:solidFill>
                <a:srgbClr val="0077AA"/>
              </a:solidFill>
              <a:latin typeface="Liberation Mono"/>
            </a:endParaRPr>
          </a:p>
        </p:txBody>
      </p:sp>
    </p:spTree>
    <p:extLst>
      <p:ext uri="{BB962C8B-B14F-4D97-AF65-F5344CB8AC3E}">
        <p14:creationId xmlns:p14="http://schemas.microsoft.com/office/powerpoint/2010/main" xmlns="" val="413848831"/>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pic>
        <p:nvPicPr>
          <p:cNvPr id="8" name="Picture 7"/>
          <p:cNvPicPr>
            <a:picLocks noChangeAspect="1"/>
          </p:cNvPicPr>
          <p:nvPr/>
        </p:nvPicPr>
        <p:blipFill>
          <a:blip r:embed="rId2" cstate="print"/>
          <a:stretch>
            <a:fillRect/>
          </a:stretch>
        </p:blipFill>
        <p:spPr>
          <a:xfrm>
            <a:off x="257697" y="242485"/>
            <a:ext cx="5726081" cy="412712"/>
          </a:xfrm>
          <a:prstGeom prst="rect">
            <a:avLst/>
          </a:prstGeom>
        </p:spPr>
      </p:pic>
      <p:pic>
        <p:nvPicPr>
          <p:cNvPr id="10" name="Picture 9"/>
          <p:cNvPicPr>
            <a:picLocks noChangeAspect="1"/>
          </p:cNvPicPr>
          <p:nvPr/>
        </p:nvPicPr>
        <p:blipFill>
          <a:blip r:embed="rId3" cstate="print"/>
          <a:stretch>
            <a:fillRect/>
          </a:stretch>
        </p:blipFill>
        <p:spPr>
          <a:xfrm>
            <a:off x="243539" y="842643"/>
            <a:ext cx="5636437" cy="413796"/>
          </a:xfrm>
          <a:prstGeom prst="rect">
            <a:avLst/>
          </a:prstGeom>
        </p:spPr>
      </p:pic>
      <p:pic>
        <p:nvPicPr>
          <p:cNvPr id="11" name="Picture 10"/>
          <p:cNvPicPr>
            <a:picLocks noChangeAspect="1"/>
          </p:cNvPicPr>
          <p:nvPr/>
        </p:nvPicPr>
        <p:blipFill>
          <a:blip r:embed="rId4" cstate="print"/>
          <a:stretch>
            <a:fillRect/>
          </a:stretch>
        </p:blipFill>
        <p:spPr>
          <a:xfrm>
            <a:off x="257698" y="1474699"/>
            <a:ext cx="5636437" cy="413796"/>
          </a:xfrm>
          <a:prstGeom prst="rect">
            <a:avLst/>
          </a:prstGeom>
        </p:spPr>
      </p:pic>
      <p:sp>
        <p:nvSpPr>
          <p:cNvPr id="7" name="Rectangle 6">
            <a:extLst>
              <a:ext uri="{FF2B5EF4-FFF2-40B4-BE49-F238E27FC236}">
                <a16:creationId xmlns:a16="http://schemas.microsoft.com/office/drawing/2014/main" xmlns="" id="{481AAC23-AB87-434A-A6EE-BFAD013A8792}"/>
              </a:ext>
            </a:extLst>
          </p:cNvPr>
          <p:cNvSpPr/>
          <p:nvPr/>
        </p:nvSpPr>
        <p:spPr>
          <a:xfrm>
            <a:off x="1559497" y="3212976"/>
            <a:ext cx="9217024" cy="400110"/>
          </a:xfrm>
          <a:prstGeom prst="rect">
            <a:avLst/>
          </a:prstGeom>
        </p:spPr>
        <p:txBody>
          <a:bodyPr wrap="square">
            <a:spAutoFit/>
          </a:bodyPr>
          <a:lstStyle/>
          <a:p>
            <a:r>
              <a:rPr lang="en-US" sz="2000" b="1" dirty="0">
                <a:solidFill>
                  <a:srgbClr val="222222"/>
                </a:solidFill>
                <a:latin typeface="Palatino Linotype" panose="02040502050505030304" pitchFamily="18" charset="0"/>
                <a:cs typeface="Segoe UI Light" panose="020B0502040204020203" pitchFamily="34" charset="0"/>
              </a:rPr>
              <a:t>Set operators</a:t>
            </a:r>
            <a:r>
              <a:rPr lang="en-US" sz="2000" dirty="0">
                <a:solidFill>
                  <a:srgbClr val="222222"/>
                </a:solidFill>
                <a:latin typeface="Palatino Linotype" panose="02040502050505030304" pitchFamily="18" charset="0"/>
                <a:cs typeface="Segoe UI Light" panose="020B0502040204020203" pitchFamily="34" charset="0"/>
              </a:rPr>
              <a:t> are used to join the results of two (or more) SELECT statements. ...</a:t>
            </a:r>
            <a:endParaRPr lang="en-IN" sz="2000" dirty="0">
              <a:latin typeface="Palatino Linotype" panose="02040502050505030304" pitchFamily="18" charset="0"/>
              <a:cs typeface="Segoe UI Light" panose="020B0502040204020203" pitchFamily="34" charset="0"/>
            </a:endParaRPr>
          </a:p>
        </p:txBody>
      </p:sp>
      <p:sp>
        <p:nvSpPr>
          <p:cNvPr id="9" name="Rectangle 8">
            <a:extLst>
              <a:ext uri="{FF2B5EF4-FFF2-40B4-BE49-F238E27FC236}">
                <a16:creationId xmlns:a16="http://schemas.microsoft.com/office/drawing/2014/main" xmlns="" id="{B8B8EFA4-FD7A-4CF6-ABA8-F65B473B2E7B}"/>
              </a:ext>
            </a:extLst>
          </p:cNvPr>
          <p:cNvSpPr/>
          <p:nvPr/>
        </p:nvSpPr>
        <p:spPr>
          <a:xfrm>
            <a:off x="262558" y="3969638"/>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UNION</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r>
              <a:rPr lang="en-IN" dirty="0">
                <a:solidFill>
                  <a:srgbClr val="0077AA"/>
                </a:solidFill>
                <a:latin typeface="Liberation Mono"/>
              </a:rPr>
              <a:t>SELECT</a:t>
            </a:r>
            <a:r>
              <a:rPr lang="en-IN" dirty="0">
                <a:solidFill>
                  <a:schemeClr val="tx1">
                    <a:lumMod val="95000"/>
                    <a:lumOff val="5000"/>
                  </a:schemeClr>
                </a:solidFill>
                <a:latin typeface="Liberation Mono"/>
                <a:cs typeface="Arial" panose="020B0604020202020204" pitchFamily="34" charset="0"/>
              </a:rPr>
              <a:t> </a:t>
            </a:r>
            <a:r>
              <a:rPr lang="en-IN" dirty="0">
                <a:solidFill>
                  <a:schemeClr val="bg1">
                    <a:lumMod val="50000"/>
                  </a:schemeClr>
                </a:solidFill>
                <a:latin typeface="Liberation Mono"/>
                <a:cs typeface="Arial" panose="020B0604020202020204" pitchFamily="34" charset="0"/>
              </a:rPr>
              <a:t>…)</a:t>
            </a:r>
          </a:p>
        </p:txBody>
      </p: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81B827C-49FB-4343-9834-FDEB18094BDC}"/>
              </a:ext>
            </a:extLst>
          </p:cNvPr>
          <p:cNvSpPr txBox="1"/>
          <p:nvPr/>
        </p:nvSpPr>
        <p:spPr>
          <a:xfrm>
            <a:off x="407368"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Facebook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5" name="TextBox 4">
            <a:extLst>
              <a:ext uri="{FF2B5EF4-FFF2-40B4-BE49-F238E27FC236}">
                <a16:creationId xmlns:a16="http://schemas.microsoft.com/office/drawing/2014/main" xmlns="" id="{A89F2332-3D69-4135-B8DF-FBE0D3800FC7}"/>
              </a:ext>
            </a:extLst>
          </p:cNvPr>
          <p:cNvSpPr txBox="1"/>
          <p:nvPr/>
        </p:nvSpPr>
        <p:spPr>
          <a:xfrm>
            <a:off x="3863752" y="494092"/>
            <a:ext cx="3456384"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LinkedIn (</a:t>
            </a:r>
          </a:p>
          <a:p>
            <a:pPr marL="273050"/>
            <a:r>
              <a:rPr lang="en-IN" dirty="0">
                <a:latin typeface="Liberation Mono"/>
              </a:rPr>
              <a:t>   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0077AA"/>
                </a:solidFill>
                <a:latin typeface="Liberation Mono"/>
                <a:cs typeface="Arial" panose="020B0604020202020204" pitchFamily="34" charset="0"/>
              </a:rPr>
              <a:t>PRIMARY</a:t>
            </a:r>
            <a:r>
              <a:rPr lang="en-IN" dirty="0">
                <a:latin typeface="Liberation Mono"/>
              </a:rPr>
              <a:t> </a:t>
            </a:r>
            <a:r>
              <a:rPr lang="en-IN" dirty="0">
                <a:solidFill>
                  <a:srgbClr val="0077AA"/>
                </a:solidFill>
                <a:latin typeface="Liberation Mono"/>
                <a:cs typeface="Arial" panose="020B0604020202020204" pitchFamily="34" charset="0"/>
              </a:rPr>
              <a:t>KEY</a:t>
            </a:r>
            <a:r>
              <a:rPr lang="en-IN" dirty="0">
                <a:latin typeface="Liberation Mono"/>
              </a:rPr>
              <a:t>,</a:t>
            </a:r>
          </a:p>
          <a:p>
            <a:pPr marL="273050"/>
            <a:r>
              <a:rPr lang="en-IN" dirty="0">
                <a:latin typeface="Liberation Mono"/>
              </a:rPr>
              <a:t>   name </a:t>
            </a:r>
            <a:r>
              <a:rPr lang="en-IN" dirty="0">
                <a:solidFill>
                  <a:srgbClr val="834689"/>
                </a:solidFill>
                <a:latin typeface="Liberation Mono"/>
                <a:cs typeface="Arial" panose="020B0604020202020204" pitchFamily="34" charset="0"/>
              </a:rPr>
              <a:t>VARCHAR</a:t>
            </a:r>
            <a:r>
              <a:rPr lang="en-IN" dirty="0">
                <a:latin typeface="Liberation Mono"/>
              </a:rPr>
              <a:t>(45),</a:t>
            </a:r>
          </a:p>
          <a:p>
            <a:pPr marL="273050"/>
            <a:r>
              <a:rPr lang="en-IN" dirty="0">
                <a:latin typeface="Liberation Mono"/>
              </a:rPr>
              <a:t>   location </a:t>
            </a:r>
            <a:r>
              <a:rPr lang="en-IN" dirty="0">
                <a:solidFill>
                  <a:srgbClr val="834689"/>
                </a:solidFill>
                <a:latin typeface="Liberation Mono"/>
                <a:cs typeface="Arial" panose="020B0604020202020204" pitchFamily="34" charset="0"/>
              </a:rPr>
              <a:t>VARBINARY</a:t>
            </a:r>
            <a:r>
              <a:rPr lang="en-IN" dirty="0">
                <a:latin typeface="Liberation Mono"/>
              </a:rPr>
              <a:t>(45)</a:t>
            </a:r>
          </a:p>
          <a:p>
            <a:pPr marL="273050"/>
            <a:r>
              <a:rPr lang="en-IN" dirty="0">
                <a:latin typeface="Liberation Mono"/>
              </a:rPr>
              <a:t>);</a:t>
            </a:r>
          </a:p>
        </p:txBody>
      </p:sp>
      <p:sp>
        <p:nvSpPr>
          <p:cNvPr id="6" name="TextBox 5">
            <a:extLst>
              <a:ext uri="{FF2B5EF4-FFF2-40B4-BE49-F238E27FC236}">
                <a16:creationId xmlns:a16="http://schemas.microsoft.com/office/drawing/2014/main" xmlns="" id="{19715690-C838-40FB-9DB7-5A8D56AB9BA3}"/>
              </a:ext>
            </a:extLst>
          </p:cNvPr>
          <p:cNvSpPr txBox="1"/>
          <p:nvPr/>
        </p:nvSpPr>
        <p:spPr>
          <a:xfrm>
            <a:off x="407368" y="2276872"/>
            <a:ext cx="11521280" cy="4478149"/>
          </a:xfrm>
          <a:prstGeom prst="rect">
            <a:avLst/>
          </a:prstGeom>
          <a:noFill/>
        </p:spPr>
        <p:txBody>
          <a:bodyPr wrap="square">
            <a:spAutoFit/>
          </a:bodyPr>
          <a:lstStyle/>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the union of queries */</a:t>
            </a:r>
          </a:p>
          <a:p>
            <a:r>
              <a:rPr lang="en-IN" sz="1900" dirty="0">
                <a:solidFill>
                  <a:schemeClr val="accent4">
                    <a:lumMod val="50000"/>
                  </a:schemeClr>
                </a:solidFill>
                <a:latin typeface="Liberation Mono"/>
              </a:rPr>
              <a:t>UNION</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 Fetch the union of queries with duplicates*/</a:t>
            </a:r>
          </a:p>
          <a:p>
            <a:r>
              <a:rPr lang="en-IN" sz="1900" dirty="0">
                <a:solidFill>
                  <a:schemeClr val="accent4">
                    <a:lumMod val="50000"/>
                  </a:schemeClr>
                </a:solidFill>
                <a:latin typeface="Liberation Mono"/>
              </a:rPr>
              <a:t>UNION</a:t>
            </a:r>
            <a:r>
              <a:rPr lang="en-IN" sz="1900" dirty="0">
                <a:latin typeface="Liberation Mono"/>
              </a:rPr>
              <a:t> </a:t>
            </a:r>
            <a:r>
              <a:rPr lang="en-IN" sz="1900" dirty="0">
                <a:solidFill>
                  <a:schemeClr val="accent4">
                    <a:lumMod val="50000"/>
                  </a:schemeClr>
                </a:solidFill>
                <a:latin typeface="Liberation Mono"/>
              </a:rPr>
              <a:t>ALL</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dirty="0">
                <a:solidFill>
                  <a:srgbClr val="00B050"/>
                </a:solidFill>
                <a:latin typeface="Liberation Mono"/>
              </a:rPr>
              <a:t>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MINUS</a:t>
            </a:r>
            <a:r>
              <a:rPr lang="en-IN" sz="1900" dirty="0">
                <a:latin typeface="Liberation Mono"/>
              </a:rPr>
              <a:t> 				</a:t>
            </a:r>
            <a:r>
              <a:rPr lang="en-IN" sz="1900" i="1" dirty="0">
                <a:solidFill>
                  <a:srgbClr val="00B050"/>
                </a:solidFill>
                <a:latin typeface="Liberation Mono"/>
              </a:rPr>
              <a:t>/* that aren't present in contacts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a:p>
            <a:endParaRPr lang="en-IN" sz="1900" dirty="0">
              <a:latin typeface="Liberation Mono"/>
            </a:endParaRP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students 	 </a:t>
            </a:r>
            <a:r>
              <a:rPr lang="en-IN" sz="1900" i="1" dirty="0">
                <a:solidFill>
                  <a:srgbClr val="00B050"/>
                </a:solidFill>
                <a:latin typeface="Liberation Mono"/>
              </a:rPr>
              <a:t>/* Fetch names from students */</a:t>
            </a:r>
          </a:p>
          <a:p>
            <a:r>
              <a:rPr lang="en-IN" sz="1900" dirty="0">
                <a:solidFill>
                  <a:schemeClr val="accent4">
                    <a:lumMod val="50000"/>
                  </a:schemeClr>
                </a:solidFill>
                <a:latin typeface="Liberation Mono"/>
              </a:rPr>
              <a:t>INTERSECT</a:t>
            </a:r>
            <a:r>
              <a:rPr lang="en-IN" sz="1900" dirty="0">
                <a:latin typeface="Liberation Mono"/>
              </a:rPr>
              <a:t> 			</a:t>
            </a:r>
            <a:r>
              <a:rPr lang="en-IN" sz="1900" i="1" dirty="0">
                <a:solidFill>
                  <a:srgbClr val="00B050"/>
                </a:solidFill>
                <a:latin typeface="Liberation Mono"/>
              </a:rPr>
              <a:t>/* that are present in contacts as well */</a:t>
            </a:r>
          </a:p>
          <a:p>
            <a:r>
              <a:rPr lang="en-IN" sz="1900" dirty="0">
                <a:solidFill>
                  <a:srgbClr val="0077AA"/>
                </a:solidFill>
                <a:latin typeface="Liberation Mono"/>
              </a:rPr>
              <a:t>SELECT</a:t>
            </a:r>
            <a:r>
              <a:rPr lang="en-IN" sz="1900" dirty="0">
                <a:latin typeface="Liberation Mono"/>
              </a:rPr>
              <a:t> name </a:t>
            </a:r>
            <a:r>
              <a:rPr lang="en-IN" sz="1900" dirty="0">
                <a:solidFill>
                  <a:srgbClr val="0077AA"/>
                </a:solidFill>
                <a:latin typeface="Liberation Mono"/>
              </a:rPr>
              <a:t>FROM</a:t>
            </a:r>
            <a:r>
              <a:rPr lang="en-IN" sz="1900" dirty="0">
                <a:latin typeface="Liberation Mono"/>
              </a:rPr>
              <a:t> contacts;</a:t>
            </a:r>
          </a:p>
        </p:txBody>
      </p:sp>
    </p:spTree>
    <p:extLst>
      <p:ext uri="{BB962C8B-B14F-4D97-AF65-F5344CB8AC3E}">
        <p14:creationId xmlns:p14="http://schemas.microsoft.com/office/powerpoint/2010/main" xmlns="" val="32657688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9" name="Rectangle 8"/>
          <p:cNvSpPr/>
          <p:nvPr/>
        </p:nvSpPr>
        <p:spPr>
          <a:xfrm>
            <a:off x="328368" y="4653136"/>
            <a:ext cx="11377264" cy="144655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emp </a:t>
            </a:r>
            <a:r>
              <a:rPr lang="en-IN" dirty="0">
                <a:solidFill>
                  <a:srgbClr val="DD4A68"/>
                </a:solidFill>
                <a:latin typeface="Liberation Mono"/>
                <a:ea typeface="Times New Roman" panose="02020603050405020304" pitchFamily="18" charset="0"/>
              </a:rPr>
              <a:t>LIMIT</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 </a:t>
            </a:r>
            <a:r>
              <a:rPr lang="en-IN" dirty="0">
                <a:latin typeface="Liberation Mono"/>
                <a:cs typeface="Arial" panose="020B0604020202020204" pitchFamily="34" charset="0"/>
              </a:rPr>
              <a:t>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anose="020B0604020202020204" pitchFamily="34" charset="0"/>
              </a:rPr>
              <a:t>dept </a:t>
            </a:r>
            <a:r>
              <a:rPr lang="en-IN" dirty="0">
                <a:solidFill>
                  <a:srgbClr val="DD4A68"/>
                </a:solidFill>
                <a:latin typeface="Liberation Mono"/>
                <a:ea typeface="Times New Roman" panose="02020603050405020304" pitchFamily="18" charset="0"/>
              </a:rPr>
              <a:t>LIMIT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'EMP'</a:t>
            </a:r>
            <a:r>
              <a:rPr lang="en-IN" dirty="0">
                <a:latin typeface="Liberation Mono"/>
                <a:cs typeface="Arial" panose="020B0604020202020204" pitchFamily="34" charset="0"/>
              </a:rPr>
              <a:t> as </a:t>
            </a:r>
            <a:r>
              <a:rPr lang="en-IN" dirty="0">
                <a:solidFill>
                  <a:srgbClr val="669900"/>
                </a:solidFill>
                <a:latin typeface="Liberation Mono"/>
              </a:rPr>
              <a:t>'Table Name'</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'DEPT'</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chemeClr val="accent4">
                    <a:lumMod val="50000"/>
                  </a:schemeClr>
                </a:solidFill>
                <a:latin typeface="Liberation Mono"/>
              </a:rPr>
              <a:t>UNION</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669900"/>
                </a:solidFill>
                <a:latin typeface="Liberation Mono"/>
              </a:rPr>
              <a:t>'BONUS'</a:t>
            </a:r>
            <a:r>
              <a:rPr lang="en-IN" dirty="0">
                <a:latin typeface="Liberation Mono"/>
                <a:cs typeface="Arial" panose="020B0604020202020204" pitchFamily="34" charset="0"/>
              </a:rPr>
              <a:t>, </a:t>
            </a:r>
            <a:r>
              <a:rPr lang="en-IN" dirty="0">
                <a:solidFill>
                  <a:srgbClr val="DD4A68"/>
                </a:solidFill>
                <a:latin typeface="Liberation Mono"/>
              </a:rPr>
              <a:t>COUNT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bonus;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customer </a:t>
            </a:r>
            <a:r>
              <a:rPr lang="en-US" dirty="0">
                <a:solidFill>
                  <a:schemeClr val="accent4">
                    <a:lumMod val="50000"/>
                  </a:schemeClr>
                </a:solidFill>
                <a:latin typeface="Liberation Mono"/>
              </a:rPr>
              <a:t>UNION</a:t>
            </a:r>
            <a:r>
              <a:rPr lang="en-US"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rPr>
              <a:t>FROM</a:t>
            </a:r>
            <a:r>
              <a:rPr lang="en-US" dirty="0">
                <a:latin typeface="Liberation Mono"/>
                <a:cs typeface="Arial" panose="020B0604020202020204" pitchFamily="34" charset="0"/>
              </a:rPr>
              <a:t> ord;</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xmlns="" id="{D40451BB-205D-44F8-AF81-31A7ACDF308C}"/>
              </a:ext>
            </a:extLst>
          </p:cNvPr>
          <p:cNvSpPr/>
          <p:nvPr/>
        </p:nvSpPr>
        <p:spPr>
          <a:xfrm>
            <a:off x="334566" y="2744341"/>
            <a:ext cx="11377264"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each SELECT statement within the UNION operator must have the same number of fields in the result sets.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behaviour for UNION is that duplicate rows are removed from the result.</a:t>
            </a:r>
          </a:p>
        </p:txBody>
      </p:sp>
      <p:sp>
        <p:nvSpPr>
          <p:cNvPr id="10" name="Rectangle 9">
            <a:extLst>
              <a:ext uri="{FF2B5EF4-FFF2-40B4-BE49-F238E27FC236}">
                <a16:creationId xmlns:a16="http://schemas.microsoft.com/office/drawing/2014/main" xmlns="" id="{A369FBB9-5F6F-4ED7-8DFA-6633A0EE997C}"/>
              </a:ext>
            </a:extLst>
          </p:cNvPr>
          <p:cNvSpPr/>
          <p:nvPr/>
        </p:nvSpPr>
        <p:spPr>
          <a:xfrm>
            <a:off x="190550" y="1409581"/>
            <a:ext cx="4177258" cy="1015663"/>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chemeClr val="accent4">
                    <a:lumMod val="50000"/>
                  </a:schemeClr>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rPr>
              <a:t>. .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sp>
        <p:nvSpPr>
          <p:cNvPr id="11" name="Rectangle 10">
            <a:extLst>
              <a:ext uri="{FF2B5EF4-FFF2-40B4-BE49-F238E27FC236}">
                <a16:creationId xmlns:a16="http://schemas.microsoft.com/office/drawing/2014/main" xmlns="" id="{F9590813-CFDE-4636-BA1E-5753A9ABF1C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2" name="TextBox 11">
            <a:extLst>
              <a:ext uri="{FF2B5EF4-FFF2-40B4-BE49-F238E27FC236}">
                <a16:creationId xmlns:a16="http://schemas.microsoft.com/office/drawing/2014/main" xmlns="" id="{56BD7F02-50B6-4B44-9B48-AFBF867CD7F8}"/>
              </a:ext>
            </a:extLst>
          </p:cNvPr>
          <p:cNvSpPr txBox="1"/>
          <p:nvPr/>
        </p:nvSpPr>
        <p:spPr>
          <a:xfrm>
            <a:off x="4367808" y="233353"/>
            <a:ext cx="7833933" cy="132343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distinct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 </a:t>
            </a:r>
            <a:r>
              <a:rPr lang="en-IN" dirty="0">
                <a:solidFill>
                  <a:schemeClr val="accent4">
                    <a:lumMod val="50000"/>
                  </a:schemeClr>
                </a:solidFill>
                <a:latin typeface="Liberation Mono"/>
              </a:rPr>
              <a:t>UNION</a:t>
            </a:r>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duplicate;</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deptno, dname, loc, walletid </a:t>
            </a:r>
            <a:r>
              <a:rPr lang="en-US" dirty="0">
                <a:solidFill>
                  <a:srgbClr val="0077AA"/>
                </a:solidFill>
                <a:latin typeface="Liberation Mono"/>
              </a:rPr>
              <a:t>FROM</a:t>
            </a:r>
            <a:r>
              <a:rPr lang="en-US" dirty="0">
                <a:latin typeface="Liberation Mono"/>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rPr>
              <a:t> </a:t>
            </a:r>
            <a:r>
              <a:rPr lang="en-US" dirty="0">
                <a:solidFill>
                  <a:srgbClr val="DD4A68"/>
                </a:solidFill>
                <a:latin typeface="Liberation Mono"/>
              </a:rPr>
              <a:t>ROW_NUMBER() OVER</a:t>
            </a:r>
            <a:r>
              <a:rPr lang="en-US" dirty="0">
                <a:solidFill>
                  <a:schemeClr val="bg1">
                    <a:lumMod val="65000"/>
                  </a:schemeClr>
                </a:solidFill>
                <a:latin typeface="Liberation Mono"/>
                <a:cs typeface="Arial" panose="020B0604020202020204" pitchFamily="34" charset="0"/>
              </a:rPr>
              <a:t>(</a:t>
            </a:r>
            <a:r>
              <a:rPr lang="en-US" dirty="0">
                <a:solidFill>
                  <a:srgbClr val="DD4A68"/>
                </a:solidFill>
                <a:latin typeface="Liberation Mono"/>
              </a:rPr>
              <a:t>PARTITION</a:t>
            </a:r>
            <a:r>
              <a:rPr lang="en-US" dirty="0">
                <a:latin typeface="Liberation Mono"/>
              </a:rPr>
              <a:t> </a:t>
            </a:r>
            <a:r>
              <a:rPr lang="en-US" dirty="0">
                <a:solidFill>
                  <a:srgbClr val="DD4A68"/>
                </a:solidFill>
                <a:latin typeface="Liberation Mono"/>
              </a:rPr>
              <a:t>BY</a:t>
            </a:r>
            <a:r>
              <a:rPr lang="en-US" dirty="0">
                <a:latin typeface="Liberation Mono"/>
              </a:rPr>
              <a:t> deptno</a:t>
            </a:r>
            <a:r>
              <a:rPr lang="en-US" dirty="0">
                <a:solidFill>
                  <a:schemeClr val="bg1">
                    <a:lumMod val="65000"/>
                  </a:schemeClr>
                </a:solidFill>
                <a:latin typeface="Liberation Mono"/>
                <a:cs typeface="Arial" panose="020B0604020202020204" pitchFamily="34" charset="0"/>
              </a:rPr>
              <a:t>)</a:t>
            </a:r>
            <a:r>
              <a:rPr lang="en-US" dirty="0">
                <a:latin typeface="Liberation Mono"/>
              </a:rPr>
              <a:t> R1, duplicate.* </a:t>
            </a:r>
            <a:r>
              <a:rPr lang="en-US" dirty="0">
                <a:solidFill>
                  <a:srgbClr val="0077AA"/>
                </a:solidFill>
                <a:latin typeface="Liberation Mono"/>
              </a:rPr>
              <a:t>FROM</a:t>
            </a:r>
            <a:r>
              <a:rPr lang="en-US" dirty="0">
                <a:latin typeface="Liberation Mono"/>
              </a:rPr>
              <a:t> duplicate</a:t>
            </a:r>
            <a:r>
              <a:rPr lang="en-US" dirty="0">
                <a:solidFill>
                  <a:schemeClr val="bg1">
                    <a:lumMod val="65000"/>
                  </a:schemeClr>
                </a:solidFill>
                <a:latin typeface="Liberation Mono"/>
                <a:cs typeface="Arial" panose="020B0604020202020204" pitchFamily="34" charset="0"/>
              </a:rPr>
              <a:t>)</a:t>
            </a:r>
            <a:r>
              <a:rPr lang="en-US" dirty="0">
                <a:latin typeface="Liberation Mono"/>
              </a:rPr>
              <a:t> T1 </a:t>
            </a:r>
            <a:r>
              <a:rPr lang="en-US" dirty="0">
                <a:solidFill>
                  <a:srgbClr val="0077AA"/>
                </a:solidFill>
                <a:latin typeface="Liberation Mono"/>
              </a:rPr>
              <a:t>WHERE</a:t>
            </a:r>
            <a:r>
              <a:rPr lang="en-US" dirty="0">
                <a:latin typeface="Liberation Mono"/>
              </a:rPr>
              <a:t> R1=1;</a:t>
            </a:r>
            <a:endParaRPr lang="en-IN" dirty="0">
              <a:latin typeface="Liberation Mono"/>
            </a:endParaRPr>
          </a:p>
        </p:txBody>
      </p:sp>
    </p:spTree>
    <p:extLst>
      <p:ext uri="{BB962C8B-B14F-4D97-AF65-F5344CB8AC3E}">
        <p14:creationId xmlns:p14="http://schemas.microsoft.com/office/powerpoint/2010/main" xmlns="" val="4034568701"/>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a:t>
            </a:r>
            <a:endParaRPr lang="en-IN" sz="3200" i="1" dirty="0">
              <a:solidFill>
                <a:srgbClr val="FF9900"/>
              </a:solidFill>
              <a:latin typeface="Arial" pitchFamily="34" charset="0"/>
              <a:cs typeface="Arial" pitchFamily="34" charset="0"/>
            </a:endParaRPr>
          </a:p>
        </p:txBody>
      </p:sp>
      <p:sp>
        <p:nvSpPr>
          <p:cNvPr id="2" name="Rectangle 1"/>
          <p:cNvSpPr/>
          <p:nvPr/>
        </p:nvSpPr>
        <p:spPr>
          <a:xfrm>
            <a:off x="58010" y="4313798"/>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xmlns="" id="{14626C5C-DE4D-4F39-853B-EFDD103F93ED}"/>
              </a:ext>
            </a:extLst>
          </p:cNvPr>
          <p:cNvSpPr/>
          <p:nvPr/>
        </p:nvSpPr>
        <p:spPr>
          <a:xfrm>
            <a:off x="137660" y="4990325"/>
            <a:ext cx="6030348" cy="166199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UNION</a:t>
            </a:r>
            <a:r>
              <a:rPr lang="en-US" dirty="0">
                <a:latin typeface="Liberation Mono"/>
                <a:cs typeface="Arial" panose="020B0604020202020204" pitchFamily="34" charset="0"/>
              </a:rPr>
              <a:t> </a:t>
            </a:r>
          </a:p>
          <a:p>
            <a:pPr marL="273050"/>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xmlns="" id="{FB1C9E7E-FD79-492D-B708-5B61D26163B7}"/>
              </a:ext>
            </a:extLst>
          </p:cNvPr>
          <p:cNvPicPr>
            <a:picLocks noChangeAspect="1"/>
          </p:cNvPicPr>
          <p:nvPr/>
        </p:nvPicPr>
        <p:blipFill>
          <a:blip r:embed="rId3"/>
          <a:stretch>
            <a:fillRect/>
          </a:stretch>
        </p:blipFill>
        <p:spPr>
          <a:xfrm>
            <a:off x="8760295" y="843282"/>
            <a:ext cx="3113185" cy="5856103"/>
          </a:xfrm>
          <a:prstGeom prst="rect">
            <a:avLst/>
          </a:prstGeom>
        </p:spPr>
      </p:pic>
      <p:grpSp>
        <p:nvGrpSpPr>
          <p:cNvPr id="24" name="Group 23">
            <a:extLst>
              <a:ext uri="{FF2B5EF4-FFF2-40B4-BE49-F238E27FC236}">
                <a16:creationId xmlns:a16="http://schemas.microsoft.com/office/drawing/2014/main" xmlns="" id="{AD4E163E-4146-4711-9707-AE6B83E0753A}"/>
              </a:ext>
            </a:extLst>
          </p:cNvPr>
          <p:cNvGrpSpPr/>
          <p:nvPr/>
        </p:nvGrpSpPr>
        <p:grpSpPr>
          <a:xfrm>
            <a:off x="191344" y="495504"/>
            <a:ext cx="8371935" cy="3653576"/>
            <a:chOff x="191344" y="495504"/>
            <a:chExt cx="7940625" cy="3437553"/>
          </a:xfrm>
        </p:grpSpPr>
        <p:sp>
          <p:nvSpPr>
            <p:cNvPr id="25" name="Rectangle 24">
              <a:extLst>
                <a:ext uri="{FF2B5EF4-FFF2-40B4-BE49-F238E27FC236}">
                  <a16:creationId xmlns:a16="http://schemas.microsoft.com/office/drawing/2014/main" xmlns="" id="{3503CE00-4AED-4386-8B1F-1FD676E6251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xmlns="" id="{C5719CBD-217A-4585-8548-2032979F1E4B}"/>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xmlns="" id="{49EFBB9B-CDFF-490A-9154-7465D5C070D8}"/>
                </a:ext>
              </a:extLst>
            </p:cNvPr>
            <p:cNvPicPr>
              <a:picLocks noChangeAspect="1"/>
            </p:cNvPicPr>
            <p:nvPr/>
          </p:nvPicPr>
          <p:blipFill>
            <a:blip r:embed="rId4"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xmlns="" id="{AA47F647-76FD-4C41-AC96-61DD26F17F34}"/>
                </a:ext>
              </a:extLst>
            </p:cNvPr>
            <p:cNvPicPr>
              <a:picLocks noChangeAspect="1"/>
            </p:cNvPicPr>
            <p:nvPr/>
          </p:nvPicPr>
          <p:blipFill>
            <a:blip r:embed="rId5"/>
            <a:stretch>
              <a:fillRect/>
            </a:stretch>
          </p:blipFill>
          <p:spPr>
            <a:xfrm>
              <a:off x="4323836" y="844682"/>
              <a:ext cx="3808133" cy="2988000"/>
            </a:xfrm>
            <a:prstGeom prst="rect">
              <a:avLst/>
            </a:prstGeom>
          </p:spPr>
        </p:pic>
      </p:grpSp>
      <p:sp>
        <p:nvSpPr>
          <p:cNvPr id="31" name="Rectangle 30">
            <a:extLst>
              <a:ext uri="{FF2B5EF4-FFF2-40B4-BE49-F238E27FC236}">
                <a16:creationId xmlns:a16="http://schemas.microsoft.com/office/drawing/2014/main" xmlns="" id="{B3B33C9F-E072-4204-BB99-E400222837A5}"/>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5" name="Picture 4">
            <a:extLst>
              <a:ext uri="{FF2B5EF4-FFF2-40B4-BE49-F238E27FC236}">
                <a16:creationId xmlns:a16="http://schemas.microsoft.com/office/drawing/2014/main" xmlns="" id="{B941B6E2-2BF2-4763-B4E8-21C60DE865E8}"/>
              </a:ext>
            </a:extLst>
          </p:cNvPr>
          <p:cNvPicPr>
            <a:picLocks noChangeAspect="1"/>
          </p:cNvPicPr>
          <p:nvPr/>
        </p:nvPicPr>
        <p:blipFill>
          <a:blip r:embed="rId6"/>
          <a:stretch>
            <a:fillRect/>
          </a:stretch>
        </p:blipFill>
        <p:spPr>
          <a:xfrm>
            <a:off x="6269514" y="5157192"/>
            <a:ext cx="2392274" cy="1316915"/>
          </a:xfrm>
          <a:prstGeom prst="rect">
            <a:avLst/>
          </a:prstGeom>
        </p:spPr>
      </p:pic>
    </p:spTree>
    <p:extLst>
      <p:ext uri="{BB962C8B-B14F-4D97-AF65-F5344CB8AC3E}">
        <p14:creationId xmlns:p14="http://schemas.microsoft.com/office/powerpoint/2010/main" xmlns="" val="3399317966"/>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union all</a:t>
            </a:r>
            <a:endParaRPr lang="en-IN" sz="3200" i="1" dirty="0">
              <a:solidFill>
                <a:srgbClr val="FF9900"/>
              </a:solidFill>
              <a:latin typeface="Arial" pitchFamily="34" charset="0"/>
              <a:cs typeface="Arial" pitchFamily="34" charset="0"/>
            </a:endParaRPr>
          </a:p>
        </p:txBody>
      </p:sp>
      <p:sp>
        <p:nvSpPr>
          <p:cNvPr id="21" name="Rectangle 20">
            <a:extLst>
              <a:ext uri="{FF2B5EF4-FFF2-40B4-BE49-F238E27FC236}">
                <a16:creationId xmlns:a16="http://schemas.microsoft.com/office/drawing/2014/main" xmlns="" id="{ADCE4F3E-6B42-47A8-BCF6-BB99F0D92E37}"/>
              </a:ext>
            </a:extLst>
          </p:cNvPr>
          <p:cNvSpPr/>
          <p:nvPr/>
        </p:nvSpPr>
        <p:spPr>
          <a:xfrm>
            <a:off x="191345" y="4222830"/>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chemeClr val="accent4">
                    <a:lumMod val="50000"/>
                  </a:schemeClr>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grpSp>
        <p:nvGrpSpPr>
          <p:cNvPr id="9" name="Group 8">
            <a:extLst>
              <a:ext uri="{FF2B5EF4-FFF2-40B4-BE49-F238E27FC236}">
                <a16:creationId xmlns:a16="http://schemas.microsoft.com/office/drawing/2014/main" xmlns="" id="{EFAA22AC-C71C-43C7-A786-370598B2F456}"/>
              </a:ext>
            </a:extLst>
          </p:cNvPr>
          <p:cNvGrpSpPr/>
          <p:nvPr/>
        </p:nvGrpSpPr>
        <p:grpSpPr>
          <a:xfrm>
            <a:off x="191344" y="495504"/>
            <a:ext cx="8371935" cy="3653576"/>
            <a:chOff x="191344" y="495504"/>
            <a:chExt cx="7940625" cy="3437553"/>
          </a:xfrm>
        </p:grpSpPr>
        <p:sp>
          <p:nvSpPr>
            <p:cNvPr id="5" name="Rectangle 4">
              <a:extLst>
                <a:ext uri="{FF2B5EF4-FFF2-40B4-BE49-F238E27FC236}">
                  <a16:creationId xmlns:a16="http://schemas.microsoft.com/office/drawing/2014/main" xmlns="" id="{738E164C-35C2-4E50-AEE3-69A64CAB6FD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xmlns="" id="{1038F296-3ED9-4301-8EEB-4F292BB5DE95}"/>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15" name="Picture 14">
              <a:extLst>
                <a:ext uri="{FF2B5EF4-FFF2-40B4-BE49-F238E27FC236}">
                  <a16:creationId xmlns:a16="http://schemas.microsoft.com/office/drawing/2014/main" xmlns="" id="{17A1FAC2-EF75-47F8-9A4C-B54BF4084E9A}"/>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17" name="Picture 16">
              <a:extLst>
                <a:ext uri="{FF2B5EF4-FFF2-40B4-BE49-F238E27FC236}">
                  <a16:creationId xmlns:a16="http://schemas.microsoft.com/office/drawing/2014/main" xmlns="" id="{66EA8238-F842-46D6-92A9-E7AB3661CF04}"/>
                </a:ext>
              </a:extLst>
            </p:cNvPr>
            <p:cNvPicPr>
              <a:picLocks noChangeAspect="1"/>
            </p:cNvPicPr>
            <p:nvPr/>
          </p:nvPicPr>
          <p:blipFill>
            <a:blip r:embed="rId3"/>
            <a:stretch>
              <a:fillRect/>
            </a:stretch>
          </p:blipFill>
          <p:spPr>
            <a:xfrm>
              <a:off x="4323836" y="844682"/>
              <a:ext cx="3808133" cy="2988000"/>
            </a:xfrm>
            <a:prstGeom prst="rect">
              <a:avLst/>
            </a:prstGeom>
          </p:spPr>
        </p:pic>
      </p:grpSp>
      <p:sp>
        <p:nvSpPr>
          <p:cNvPr id="19" name="Rectangle 18">
            <a:extLst>
              <a:ext uri="{FF2B5EF4-FFF2-40B4-BE49-F238E27FC236}">
                <a16:creationId xmlns:a16="http://schemas.microsoft.com/office/drawing/2014/main" xmlns="" id="{0E305B3C-25C0-4182-B3F9-6034EFE641D6}"/>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7" name="Picture 6">
            <a:extLst>
              <a:ext uri="{FF2B5EF4-FFF2-40B4-BE49-F238E27FC236}">
                <a16:creationId xmlns:a16="http://schemas.microsoft.com/office/drawing/2014/main" xmlns="" id="{08213447-0C55-4663-8943-A02BE0BB851D}"/>
              </a:ext>
            </a:extLst>
          </p:cNvPr>
          <p:cNvPicPr>
            <a:picLocks noChangeAspect="1"/>
          </p:cNvPicPr>
          <p:nvPr/>
        </p:nvPicPr>
        <p:blipFill>
          <a:blip r:embed="rId4"/>
          <a:stretch>
            <a:fillRect/>
          </a:stretch>
        </p:blipFill>
        <p:spPr>
          <a:xfrm>
            <a:off x="6269514" y="5144486"/>
            <a:ext cx="2394000" cy="1340640"/>
          </a:xfrm>
          <a:prstGeom prst="rect">
            <a:avLst/>
          </a:prstGeom>
        </p:spPr>
      </p:pic>
      <p:pic>
        <p:nvPicPr>
          <p:cNvPr id="13" name="Picture 12">
            <a:extLst>
              <a:ext uri="{FF2B5EF4-FFF2-40B4-BE49-F238E27FC236}">
                <a16:creationId xmlns:a16="http://schemas.microsoft.com/office/drawing/2014/main" xmlns="" id="{C08A8718-9CA1-4578-B821-7F02B9EA8235}"/>
              </a:ext>
            </a:extLst>
          </p:cNvPr>
          <p:cNvPicPr>
            <a:picLocks noChangeAspect="1"/>
          </p:cNvPicPr>
          <p:nvPr/>
        </p:nvPicPr>
        <p:blipFill>
          <a:blip r:embed="rId5"/>
          <a:stretch>
            <a:fillRect/>
          </a:stretch>
        </p:blipFill>
        <p:spPr>
          <a:xfrm>
            <a:off x="8760295" y="843282"/>
            <a:ext cx="3113185" cy="5856103"/>
          </a:xfrm>
          <a:prstGeom prst="rect">
            <a:avLst/>
          </a:prstGeom>
        </p:spPr>
      </p:pic>
    </p:spTree>
    <p:extLst>
      <p:ext uri="{BB962C8B-B14F-4D97-AF65-F5344CB8AC3E}">
        <p14:creationId xmlns:p14="http://schemas.microsoft.com/office/powerpoint/2010/main" xmlns="" val="133335172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04930" y="1037151"/>
            <a:ext cx="1093163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An INTERSECT query returns the intersection of 2 or more datasets. If a record exists in both data sets, it will be included in the INTERSECT results.</a:t>
            </a:r>
          </a:p>
        </p:txBody>
      </p:sp>
      <p:sp>
        <p:nvSpPr>
          <p:cNvPr id="9" name="Rectangle 8"/>
          <p:cNvSpPr/>
          <p:nvPr/>
        </p:nvSpPr>
        <p:spPr>
          <a:xfrm>
            <a:off x="187268" y="3156731"/>
            <a:ext cx="11885396"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A67F59"/>
                </a:solidFill>
                <a:latin typeface="Liberation Mono"/>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oldbook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4">
                    <a:lumMod val="50000"/>
                  </a:schemeClr>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latin typeface="Liberation Mono"/>
              </a:rPr>
              <a:t>newbook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.id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.id and </a:t>
            </a:r>
            <a:r>
              <a:rPr lang="en-US" dirty="0">
                <a:solidFill>
                  <a:schemeClr val="tx1">
                    <a:lumMod val="50000"/>
                    <a:lumOff val="50000"/>
                  </a:schemeClr>
                </a:solidFill>
                <a:latin typeface="Liberation Mono"/>
                <a:cs typeface="Arial" panose="020B0604020202020204" pitchFamily="34" charset="0"/>
              </a:rPr>
              <a:t>oldbk</a:t>
            </a:r>
            <a:r>
              <a:rPr lang="en-US" dirty="0">
                <a:latin typeface="Liberation Mono"/>
              </a:rPr>
              <a:t>.name = </a:t>
            </a:r>
            <a:r>
              <a:rPr lang="en-US" dirty="0">
                <a:solidFill>
                  <a:schemeClr val="tx1">
                    <a:lumMod val="50000"/>
                    <a:lumOff val="50000"/>
                  </a:schemeClr>
                </a:solidFill>
                <a:latin typeface="Liberation Mono"/>
                <a:cs typeface="Arial" panose="020B0604020202020204" pitchFamily="34" charset="0"/>
              </a:rPr>
              <a:t>newbk</a:t>
            </a:r>
            <a:r>
              <a:rPr lang="en-US" dirty="0">
                <a:latin typeface="Liberation Mono"/>
              </a:rPr>
              <a:t>.name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7" name="Rectangle 6"/>
          <p:cNvSpPr/>
          <p:nvPr/>
        </p:nvSpPr>
        <p:spPr>
          <a:xfrm>
            <a:off x="191344" y="1807842"/>
            <a:ext cx="11665296"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INTERSECT</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xmlns="" val="26043891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6" name="Rectangle 1"/>
          <p:cNvSpPr>
            <a:spLocks noChangeArrowheads="1"/>
          </p:cNvSpPr>
          <p:nvPr/>
        </p:nvSpPr>
        <p:spPr bwMode="auto">
          <a:xfrm>
            <a:off x="407368" y="980728"/>
            <a:ext cx="11305256" cy="193899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a:latin typeface="Arial" pitchFamily="34" charset="0"/>
                <a:ea typeface="MS Mincho" pitchFamily="49" charset="-128"/>
                <a:cs typeface="Arial" pitchFamily="34" charset="0"/>
              </a:rPr>
              <a:t>The entities that have the </a:t>
            </a:r>
            <a:r>
              <a:rPr lang="en-IN" sz="2400" b="1" dirty="0">
                <a:latin typeface="Arial" pitchFamily="34" charset="0"/>
                <a:ea typeface="MS Mincho" pitchFamily="49" charset="-128"/>
                <a:cs typeface="Arial" pitchFamily="34" charset="0"/>
              </a:rPr>
              <a:t>common</a:t>
            </a:r>
            <a:r>
              <a:rPr lang="en-IN" sz="2400" dirty="0"/>
              <a:t> </a:t>
            </a:r>
            <a:r>
              <a:rPr lang="en-US" sz="2400" b="1" dirty="0">
                <a:latin typeface="Arial" pitchFamily="34" charset="0"/>
                <a:ea typeface="MS Mincho" pitchFamily="49" charset="-128"/>
                <a:cs typeface="Arial" pitchFamily="34" charset="0"/>
              </a:rPr>
              <a:t>attributes </a:t>
            </a:r>
            <a:r>
              <a:rPr lang="en-US" sz="2400" dirty="0">
                <a:latin typeface="Arial" pitchFamily="34" charset="0"/>
                <a:ea typeface="MS Mincho" pitchFamily="49" charset="-128"/>
                <a:cs typeface="Arial" pitchFamily="34" charset="0"/>
              </a:rPr>
              <a:t>is called an </a:t>
            </a:r>
            <a:r>
              <a:rPr lang="en-US" sz="2400" b="1" dirty="0">
                <a:latin typeface="Arial" pitchFamily="34" charset="0"/>
                <a:ea typeface="MS Mincho" pitchFamily="49" charset="-128"/>
                <a:cs typeface="Arial" pitchFamily="34" charset="0"/>
              </a:rPr>
              <a:t>entity type. </a:t>
            </a:r>
          </a:p>
          <a:p>
            <a:endParaRPr lang="en-US" sz="2400" dirty="0">
              <a:latin typeface="Arial" pitchFamily="34" charset="0"/>
              <a:ea typeface="MS Mincho" pitchFamily="49" charset="-128"/>
              <a:cs typeface="Arial" pitchFamily="34" charset="0"/>
            </a:endParaRPr>
          </a:p>
          <a:p>
            <a:r>
              <a:rPr lang="en-US" sz="2400" dirty="0">
                <a:latin typeface="Arial" pitchFamily="34" charset="0"/>
                <a:ea typeface="MS Mincho" pitchFamily="49" charset="-128"/>
                <a:cs typeface="Arial" pitchFamily="34" charset="0"/>
              </a:rPr>
              <a:t>Each entity type in the database is described by a </a:t>
            </a:r>
            <a:r>
              <a:rPr lang="en-US" sz="2400" b="1" dirty="0">
                <a:latin typeface="Arial" pitchFamily="34" charset="0"/>
                <a:ea typeface="MS Mincho" pitchFamily="49" charset="-128"/>
                <a:cs typeface="Arial" pitchFamily="34" charset="0"/>
              </a:rPr>
              <a:t>name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a list of attributes.</a:t>
            </a:r>
            <a:r>
              <a:rPr lang="en-US" sz="2400" dirty="0">
                <a:latin typeface="Arial" pitchFamily="34" charset="0"/>
                <a:ea typeface="MS Mincho" pitchFamily="49" charset="-128"/>
                <a:cs typeface="Arial" pitchFamily="34" charset="0"/>
              </a:rPr>
              <a:t> </a:t>
            </a:r>
          </a:p>
          <a:p>
            <a:endParaRPr lang="en-US" sz="2400" dirty="0">
              <a:latin typeface="Arial" pitchFamily="34" charset="0"/>
              <a:ea typeface="MS Mincho" pitchFamily="49" charset="-128"/>
              <a:cs typeface="Arial" pitchFamily="34" charset="0"/>
            </a:endParaRPr>
          </a:p>
          <a:p>
            <a:r>
              <a:rPr lang="en-US" sz="2400" b="1" i="1" dirty="0">
                <a:solidFill>
                  <a:srgbClr val="FF0000"/>
                </a:solidFill>
                <a:latin typeface="Arial" pitchFamily="34" charset="0"/>
                <a:ea typeface="MS Mincho" pitchFamily="49" charset="-128"/>
                <a:cs typeface="Arial" pitchFamily="34" charset="0"/>
              </a:rPr>
              <a:t>e.g.</a:t>
            </a:r>
            <a:r>
              <a:rPr lang="en-US" sz="2400" b="1" dirty="0">
                <a:solidFill>
                  <a:srgbClr val="FF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an entity Person is an entity type that has </a:t>
            </a:r>
            <a:r>
              <a:rPr lang="en-US" sz="2400" i="1" dirty="0">
                <a:latin typeface="Arial" pitchFamily="34" charset="0"/>
                <a:ea typeface="MS Mincho" pitchFamily="49" charset="-128"/>
                <a:cs typeface="Arial" pitchFamily="34" charset="0"/>
              </a:rPr>
              <a:t>Age, Name</a:t>
            </a:r>
            <a:r>
              <a:rPr lang="en-US" sz="2400" dirty="0">
                <a:latin typeface="Arial" pitchFamily="34" charset="0"/>
                <a:ea typeface="MS Mincho" pitchFamily="49" charset="-128"/>
                <a:cs typeface="Arial" pitchFamily="34" charset="0"/>
              </a:rPr>
              <a:t> and </a:t>
            </a:r>
            <a:r>
              <a:rPr lang="en-US" sz="2400" i="1" dirty="0">
                <a:latin typeface="Arial" pitchFamily="34" charset="0"/>
                <a:ea typeface="MS Mincho" pitchFamily="49" charset="-128"/>
                <a:cs typeface="Arial" pitchFamily="34" charset="0"/>
              </a:rPr>
              <a:t>Address</a:t>
            </a:r>
            <a:r>
              <a:rPr lang="en-US" sz="2400" dirty="0">
                <a:latin typeface="Arial" pitchFamily="34" charset="0"/>
                <a:ea typeface="MS Mincho" pitchFamily="49" charset="-128"/>
                <a:cs typeface="Arial" pitchFamily="34" charset="0"/>
              </a:rPr>
              <a:t> attributes.</a:t>
            </a:r>
          </a:p>
        </p:txBody>
      </p:sp>
      <p:sp>
        <p:nvSpPr>
          <p:cNvPr id="58369" name="Rectangle 1"/>
          <p:cNvSpPr>
            <a:spLocks noChangeArrowheads="1"/>
          </p:cNvSpPr>
          <p:nvPr/>
        </p:nvSpPr>
        <p:spPr bwMode="auto">
          <a:xfrm>
            <a:off x="434841" y="3408536"/>
            <a:ext cx="8763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i="1" dirty="0">
                <a:solidFill>
                  <a:srgbClr val="FF0000"/>
                </a:solidFill>
                <a:latin typeface="Arial" pitchFamily="34" charset="0"/>
                <a:ea typeface="MS Mincho" pitchFamily="49" charset="-128"/>
                <a:cs typeface="Arial" pitchFamily="34" charset="0"/>
              </a:rPr>
              <a:t>Eg.</a:t>
            </a:r>
            <a:endParaRPr lang="en-US" sz="1000" dirty="0">
              <a:latin typeface="Arial" pitchFamily="34" charset="0"/>
              <a:cs typeface="Arial" pitchFamily="34" charset="0"/>
            </a:endParaRPr>
          </a:p>
          <a:p>
            <a:pPr eaLnBrk="0" fontAlgn="base" hangingPunct="0">
              <a:spcBef>
                <a:spcPct val="0"/>
              </a:spcBef>
              <a:spcAft>
                <a:spcPct val="0"/>
              </a:spcAft>
            </a:pPr>
            <a:r>
              <a:rPr lang="en-US" sz="2800" b="1" i="1" dirty="0">
                <a:solidFill>
                  <a:srgbClr val="002060"/>
                </a:solidFill>
                <a:latin typeface="Arial" pitchFamily="34" charset="0"/>
                <a:ea typeface="MS Mincho" pitchFamily="49" charset="-128"/>
                <a:cs typeface="Arial" pitchFamily="34" charset="0"/>
              </a:rPr>
              <a:t>Entity TYPE		                   Entity</a:t>
            </a:r>
            <a:r>
              <a:rPr lang="en-US" sz="2400" b="1" i="1" dirty="0">
                <a:solidFill>
                  <a:srgbClr val="002060"/>
                </a:solidFill>
                <a:latin typeface="Arial" pitchFamily="34" charset="0"/>
                <a:ea typeface="MS Mincho" pitchFamily="49" charset="-128"/>
                <a:cs typeface="Arial" pitchFamily="34" charset="0"/>
              </a:rPr>
              <a:t>	</a:t>
            </a:r>
            <a:endParaRPr lang="en-US" sz="800" dirty="0">
              <a:latin typeface="Arial" pitchFamily="34" charset="0"/>
              <a:cs typeface="Arial" pitchFamily="34" charset="0"/>
            </a:endParaRPr>
          </a:p>
          <a:p>
            <a:pPr eaLnBrk="0" fontAlgn="base" hangingPunct="0">
              <a:spcBef>
                <a:spcPct val="0"/>
              </a:spcBef>
              <a:spcAft>
                <a:spcPct val="0"/>
              </a:spcAft>
            </a:pPr>
            <a:r>
              <a:rPr lang="en-US" b="1" i="1" dirty="0">
                <a:latin typeface="Arial" pitchFamily="34" charset="0"/>
                <a:ea typeface="MS Mincho" pitchFamily="49" charset="-128"/>
                <a:cs typeface="Arial" pitchFamily="34" charset="0"/>
              </a:rPr>
              <a:t>Person (Age, Name, Address</a:t>
            </a:r>
            <a:r>
              <a:rPr lang="en-US" sz="1200" b="1" i="1" dirty="0">
                <a:latin typeface="Arial" pitchFamily="34" charset="0"/>
                <a:ea typeface="MS Mincho" pitchFamily="49" charset="-128"/>
                <a:cs typeface="Arial" pitchFamily="34" charset="0"/>
              </a:rPr>
              <a:t> ,. . .)		                      </a:t>
            </a:r>
            <a:r>
              <a:rPr lang="en-US" b="1" i="1" dirty="0">
                <a:latin typeface="Arial" pitchFamily="34" charset="0"/>
                <a:ea typeface="MS Mincho" pitchFamily="49" charset="-128"/>
                <a:cs typeface="Arial" pitchFamily="34" charset="0"/>
              </a:rPr>
              <a:t>17 , Sharmin, Paud Road, …</a:t>
            </a: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type</a:t>
            </a: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intersect</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xmlns="" id="{BFE43AA0-1450-4090-8504-3482DE1F7A94}"/>
              </a:ext>
            </a:extLst>
          </p:cNvPr>
          <p:cNvSpPr/>
          <p:nvPr/>
        </p:nvSpPr>
        <p:spPr>
          <a:xfrm>
            <a:off x="214492" y="4433315"/>
            <a:ext cx="11683894" cy="104644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accent4">
                    <a:lumMod val="50000"/>
                  </a:schemeClr>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solidFill>
                <a:schemeClr val="tx1">
                  <a:lumMod val="85000"/>
                  <a:lumOff val="15000"/>
                </a:schemeClr>
              </a:solidFill>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chemeClr val="accent4">
                    <a:lumMod val="50000"/>
                  </a:schemeClr>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xmlns="" id="{1DAF976E-8C62-464C-9662-FF47B802E011}"/>
              </a:ext>
            </a:extLst>
          </p:cNvPr>
          <p:cNvSpPr/>
          <p:nvPr/>
        </p:nvSpPr>
        <p:spPr>
          <a:xfrm>
            <a:off x="8819237"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24" name="Group 23">
            <a:extLst>
              <a:ext uri="{FF2B5EF4-FFF2-40B4-BE49-F238E27FC236}">
                <a16:creationId xmlns:a16="http://schemas.microsoft.com/office/drawing/2014/main" xmlns="" id="{C1C9ACC2-728C-4047-8F86-32F4920CBAF7}"/>
              </a:ext>
            </a:extLst>
          </p:cNvPr>
          <p:cNvGrpSpPr/>
          <p:nvPr/>
        </p:nvGrpSpPr>
        <p:grpSpPr>
          <a:xfrm>
            <a:off x="191344" y="548680"/>
            <a:ext cx="8371935" cy="3653576"/>
            <a:chOff x="191344" y="495504"/>
            <a:chExt cx="7940625" cy="3437553"/>
          </a:xfrm>
        </p:grpSpPr>
        <p:sp>
          <p:nvSpPr>
            <p:cNvPr id="25" name="Rectangle 24">
              <a:extLst>
                <a:ext uri="{FF2B5EF4-FFF2-40B4-BE49-F238E27FC236}">
                  <a16:creationId xmlns:a16="http://schemas.microsoft.com/office/drawing/2014/main" xmlns="" id="{DA12BA97-45BD-4301-B558-75E0D5CC269D}"/>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6" name="Rectangle 25">
              <a:extLst>
                <a:ext uri="{FF2B5EF4-FFF2-40B4-BE49-F238E27FC236}">
                  <a16:creationId xmlns:a16="http://schemas.microsoft.com/office/drawing/2014/main" xmlns="" id="{AD0A934F-90A2-4C6F-B26F-8CA7535749FC}"/>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7" name="Picture 26">
              <a:extLst>
                <a:ext uri="{FF2B5EF4-FFF2-40B4-BE49-F238E27FC236}">
                  <a16:creationId xmlns:a16="http://schemas.microsoft.com/office/drawing/2014/main" xmlns="" id="{27F725E9-D1A2-4177-9736-7C3F03010FE7}"/>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8" name="Picture 27">
              <a:extLst>
                <a:ext uri="{FF2B5EF4-FFF2-40B4-BE49-F238E27FC236}">
                  <a16:creationId xmlns:a16="http://schemas.microsoft.com/office/drawing/2014/main" xmlns="" id="{5B82DA9A-7624-4B52-9574-49E245887AE6}"/>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3" name="Picture 2">
            <a:extLst>
              <a:ext uri="{FF2B5EF4-FFF2-40B4-BE49-F238E27FC236}">
                <a16:creationId xmlns:a16="http://schemas.microsoft.com/office/drawing/2014/main" xmlns="" id="{E7D0A30E-852B-4404-8CD2-20CE271BEDAA}"/>
              </a:ext>
            </a:extLst>
          </p:cNvPr>
          <p:cNvPicPr>
            <a:picLocks noChangeAspect="1"/>
          </p:cNvPicPr>
          <p:nvPr/>
        </p:nvPicPr>
        <p:blipFill>
          <a:blip r:embed="rId4"/>
          <a:stretch>
            <a:fillRect/>
          </a:stretch>
        </p:blipFill>
        <p:spPr>
          <a:xfrm>
            <a:off x="8764801" y="855007"/>
            <a:ext cx="2969894" cy="1997929"/>
          </a:xfrm>
          <a:prstGeom prst="rect">
            <a:avLst/>
          </a:prstGeom>
        </p:spPr>
      </p:pic>
    </p:spTree>
    <p:extLst>
      <p:ext uri="{BB962C8B-B14F-4D97-AF65-F5344CB8AC3E}">
        <p14:creationId xmlns:p14="http://schemas.microsoft.com/office/powerpoint/2010/main" xmlns="" val="3391733605"/>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7" name="Rectangle 6"/>
          <p:cNvSpPr/>
          <p:nvPr/>
        </p:nvSpPr>
        <p:spPr>
          <a:xfrm>
            <a:off x="119336"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xmlns="" id="{505E84F7-849C-461F-9AED-8ECCF4F8532A}"/>
              </a:ext>
            </a:extLst>
          </p:cNvPr>
          <p:cNvSpPr/>
          <p:nvPr/>
        </p:nvSpPr>
        <p:spPr>
          <a:xfrm>
            <a:off x="407368" y="1037151"/>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xmlns="" id="{4AF55405-D4F7-413D-9769-A55EA6B23CB0}"/>
              </a:ext>
            </a:extLst>
          </p:cNvPr>
          <p:cNvSpPr/>
          <p:nvPr/>
        </p:nvSpPr>
        <p:spPr>
          <a:xfrm>
            <a:off x="407368" y="1807842"/>
            <a:ext cx="11449272"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Tree>
    <p:extLst>
      <p:ext uri="{BB962C8B-B14F-4D97-AF65-F5344CB8AC3E}">
        <p14:creationId xmlns:p14="http://schemas.microsoft.com/office/powerpoint/2010/main" xmlns="" val="444002413"/>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D5ACA26-5D4E-4FD7-BCB4-8667EBB91240}"/>
              </a:ext>
            </a:extLst>
          </p:cNvPr>
          <p:cNvSpPr/>
          <p:nvPr/>
        </p:nvSpPr>
        <p:spPr>
          <a:xfrm>
            <a:off x="119336" y="37132"/>
            <a:ext cx="11845318" cy="113877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There is no </a:t>
            </a:r>
            <a:r>
              <a:rPr lang="en-IN" dirty="0">
                <a:solidFill>
                  <a:schemeClr val="accent4">
                    <a:lumMod val="50000"/>
                  </a:schemeClr>
                </a:solidFill>
                <a:latin typeface="Arial" panose="020B0604020202020204" pitchFamily="34" charset="0"/>
                <a:cs typeface="Arial" panose="020B0604020202020204" pitchFamily="34" charset="0"/>
              </a:rPr>
              <a:t>MINUS</a:t>
            </a:r>
            <a:r>
              <a:rPr lang="en-IN" dirty="0">
                <a:latin typeface="Arial" panose="020B0604020202020204" pitchFamily="34" charset="0"/>
                <a:cs typeface="Arial" panose="020B0604020202020204" pitchFamily="34" charset="0"/>
              </a:rPr>
              <a:t> operator in MySQL, you can easily simulate this type of query using either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IN</a:t>
            </a:r>
            <a:r>
              <a:rPr lang="en-IN" dirty="0">
                <a:latin typeface="Arial" panose="020B0604020202020204" pitchFamily="34" charset="0"/>
                <a:cs typeface="Arial" panose="020B0604020202020204" pitchFamily="34" charset="0"/>
              </a:rPr>
              <a:t> clause or the </a:t>
            </a:r>
            <a:r>
              <a:rPr lang="en-IN" dirty="0">
                <a:solidFill>
                  <a:schemeClr val="accent4">
                    <a:lumMod val="50000"/>
                  </a:schemeClr>
                </a:solidFill>
                <a:latin typeface="Arial" panose="020B0604020202020204" pitchFamily="34" charset="0"/>
                <a:cs typeface="Arial" panose="020B0604020202020204" pitchFamily="34" charset="0"/>
              </a:rPr>
              <a:t>NOT</a:t>
            </a:r>
            <a:r>
              <a:rPr lang="en-IN" dirty="0">
                <a:latin typeface="Arial" panose="020B0604020202020204" pitchFamily="34" charset="0"/>
                <a:cs typeface="Arial" panose="020B0604020202020204" pitchFamily="34" charset="0"/>
              </a:rPr>
              <a:t> </a:t>
            </a:r>
            <a:r>
              <a:rPr lang="en-IN" dirty="0">
                <a:solidFill>
                  <a:schemeClr val="accent4">
                    <a:lumMod val="50000"/>
                  </a:schemeClr>
                </a:solidFill>
                <a:latin typeface="Arial" panose="020B0604020202020204" pitchFamily="34" charset="0"/>
                <a:cs typeface="Arial" panose="020B0604020202020204" pitchFamily="34" charset="0"/>
              </a:rPr>
              <a:t>EXISTS</a:t>
            </a:r>
            <a:r>
              <a:rPr lang="en-IN" dirty="0">
                <a:latin typeface="Arial" panose="020B0604020202020204" pitchFamily="34" charset="0"/>
                <a:cs typeface="Arial" panose="020B0604020202020204" pitchFamily="34" charset="0"/>
              </a:rPr>
              <a:t> clause.</a:t>
            </a:r>
          </a:p>
        </p:txBody>
      </p:sp>
      <p:sp>
        <p:nvSpPr>
          <p:cNvPr id="4" name="TextBox 3">
            <a:extLst>
              <a:ext uri="{FF2B5EF4-FFF2-40B4-BE49-F238E27FC236}">
                <a16:creationId xmlns:a16="http://schemas.microsoft.com/office/drawing/2014/main" xmlns="" id="{D9A9AA9E-9F4D-45BF-B301-11E9A27F434A}"/>
              </a:ext>
            </a:extLst>
          </p:cNvPr>
          <p:cNvSpPr txBox="1"/>
          <p:nvPr/>
        </p:nvSpPr>
        <p:spPr>
          <a:xfrm>
            <a:off x="9840" y="1362864"/>
            <a:ext cx="8534432" cy="954107"/>
          </a:xfrm>
          <a:prstGeom prst="rect">
            <a:avLst/>
          </a:prstGeom>
          <a:noFill/>
        </p:spPr>
        <p:txBody>
          <a:bodyPr wrap="square">
            <a:spAutoFit/>
          </a:bodyPr>
          <a:lstStyle/>
          <a:p>
            <a:pPr marL="342900" indent="-342900">
              <a:buFont typeface="+mj-lt"/>
              <a:buAutoNum type="arabicPeriod"/>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newbooks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a:t>
            </a:r>
          </a:p>
        </p:txBody>
      </p:sp>
      <p:sp>
        <p:nvSpPr>
          <p:cNvPr id="5" name="TextBox 4">
            <a:extLst>
              <a:ext uri="{FF2B5EF4-FFF2-40B4-BE49-F238E27FC236}">
                <a16:creationId xmlns:a16="http://schemas.microsoft.com/office/drawing/2014/main" xmlns="" id="{4E395F36-72A8-4C1C-AA61-8A4BAB3DF1C7}"/>
              </a:ext>
            </a:extLst>
          </p:cNvPr>
          <p:cNvSpPr txBox="1"/>
          <p:nvPr/>
        </p:nvSpPr>
        <p:spPr>
          <a:xfrm>
            <a:off x="0" y="4197596"/>
            <a:ext cx="8760296" cy="954107"/>
          </a:xfrm>
          <a:prstGeom prst="rect">
            <a:avLst/>
          </a:prstGeom>
          <a:noFill/>
        </p:spPr>
        <p:txBody>
          <a:bodyPr wrap="square">
            <a:spAutoFit/>
          </a:bodyPr>
          <a:lstStyle/>
          <a:p>
            <a:pPr marL="342900" indent="-342900">
              <a:buFont typeface="+mj-lt"/>
              <a:buAutoNum type="arabicPeriod" startAt="2"/>
            </a:pPr>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newbooks  </a:t>
            </a:r>
            <a:r>
              <a:rPr lang="en-IN" dirty="0">
                <a:solidFill>
                  <a:srgbClr val="00B050"/>
                </a:solidFill>
                <a:latin typeface="Liberation Mono"/>
              </a:rPr>
              <a:t>/* Fetch </a:t>
            </a:r>
            <a:r>
              <a:rPr lang="en-US" dirty="0">
                <a:solidFill>
                  <a:srgbClr val="00B050"/>
                </a:solidFill>
                <a:latin typeface="Liberation Mono"/>
              </a:rPr>
              <a:t>bookName, type</a:t>
            </a:r>
            <a:r>
              <a:rPr lang="en-IN" dirty="0">
                <a:solidFill>
                  <a:srgbClr val="00B050"/>
                </a:solidFill>
                <a:latin typeface="Liberation Mono"/>
              </a:rPr>
              <a:t> from newbooks */</a:t>
            </a:r>
          </a:p>
          <a:p>
            <a:pPr marL="355600"/>
            <a:r>
              <a:rPr lang="en-IN" dirty="0">
                <a:solidFill>
                  <a:schemeClr val="accent4">
                    <a:lumMod val="50000"/>
                  </a:schemeClr>
                </a:solidFill>
                <a:latin typeface="Liberation Mono"/>
              </a:rPr>
              <a:t>MINUS</a:t>
            </a:r>
            <a:r>
              <a:rPr lang="en-IN" dirty="0">
                <a:latin typeface="Liberation Mono"/>
              </a:rPr>
              <a:t> 			            </a:t>
            </a:r>
            <a:r>
              <a:rPr lang="en-IN" dirty="0">
                <a:solidFill>
                  <a:srgbClr val="00B050"/>
                </a:solidFill>
                <a:latin typeface="Liberation Mono"/>
              </a:rPr>
              <a:t>/* that are not present in books */</a:t>
            </a:r>
          </a:p>
          <a:p>
            <a:pPr marL="355600"/>
            <a:r>
              <a:rPr lang="en-IN" dirty="0">
                <a:solidFill>
                  <a:srgbClr val="0077AA"/>
                </a:solidFill>
                <a:latin typeface="Liberation Mono"/>
                <a:cs typeface="Arial" panose="020B0604020202020204" pitchFamily="34" charset="0"/>
              </a:rPr>
              <a:t>SELECT</a:t>
            </a:r>
            <a:r>
              <a:rPr lang="en-IN" dirty="0">
                <a:latin typeface="Liberation Mono"/>
              </a:rPr>
              <a:t> </a:t>
            </a:r>
            <a:r>
              <a:rPr lang="en-US" dirty="0">
                <a:latin typeface="Liberation Mono"/>
                <a:ea typeface="Times New Roman" panose="02020603050405020304" pitchFamily="18" charset="0"/>
                <a:cs typeface="Arial" panose="020B0604020202020204" pitchFamily="34" charset="0"/>
              </a:rPr>
              <a:t>bookName, type</a:t>
            </a:r>
            <a:r>
              <a:rPr lang="en-IN" dirty="0">
                <a:latin typeface="Liberation Mono"/>
              </a:rPr>
              <a:t> </a:t>
            </a:r>
            <a:r>
              <a:rPr lang="en-IN" dirty="0">
                <a:solidFill>
                  <a:srgbClr val="0077AA"/>
                </a:solidFill>
                <a:latin typeface="Liberation Mono"/>
                <a:cs typeface="Arial" panose="020B0604020202020204" pitchFamily="34" charset="0"/>
              </a:rPr>
              <a:t>FROM</a:t>
            </a:r>
            <a:r>
              <a:rPr lang="en-IN" dirty="0">
                <a:latin typeface="Liberation Mono"/>
              </a:rPr>
              <a:t> books;</a:t>
            </a:r>
          </a:p>
        </p:txBody>
      </p:sp>
      <p:pic>
        <p:nvPicPr>
          <p:cNvPr id="6" name="Picture 5">
            <a:extLst>
              <a:ext uri="{FF2B5EF4-FFF2-40B4-BE49-F238E27FC236}">
                <a16:creationId xmlns:a16="http://schemas.microsoft.com/office/drawing/2014/main" xmlns="" id="{62BD4C1B-C095-470B-AAB2-204A33FE7556}"/>
              </a:ext>
            </a:extLst>
          </p:cNvPr>
          <p:cNvPicPr>
            <a:picLocks noChangeAspect="1"/>
          </p:cNvPicPr>
          <p:nvPr/>
        </p:nvPicPr>
        <p:blipFill>
          <a:blip r:embed="rId2"/>
          <a:stretch>
            <a:fillRect/>
          </a:stretch>
        </p:blipFill>
        <p:spPr>
          <a:xfrm>
            <a:off x="8760296" y="1389284"/>
            <a:ext cx="3302528" cy="2461884"/>
          </a:xfrm>
          <a:prstGeom prst="rect">
            <a:avLst/>
          </a:prstGeom>
        </p:spPr>
      </p:pic>
      <p:pic>
        <p:nvPicPr>
          <p:cNvPr id="7" name="Picture 6">
            <a:extLst>
              <a:ext uri="{FF2B5EF4-FFF2-40B4-BE49-F238E27FC236}">
                <a16:creationId xmlns:a16="http://schemas.microsoft.com/office/drawing/2014/main" xmlns="" id="{BA67D6DF-A896-498A-B676-90FDEE4ED2C7}"/>
              </a:ext>
            </a:extLst>
          </p:cNvPr>
          <p:cNvPicPr>
            <a:picLocks noChangeAspect="1"/>
          </p:cNvPicPr>
          <p:nvPr/>
        </p:nvPicPr>
        <p:blipFill>
          <a:blip r:embed="rId3"/>
          <a:stretch>
            <a:fillRect/>
          </a:stretch>
        </p:blipFill>
        <p:spPr>
          <a:xfrm>
            <a:off x="8760296" y="4197595"/>
            <a:ext cx="3204358" cy="2461885"/>
          </a:xfrm>
          <a:prstGeom prst="rect">
            <a:avLst/>
          </a:prstGeom>
        </p:spPr>
      </p:pic>
      <p:sp>
        <p:nvSpPr>
          <p:cNvPr id="8" name="Rectangle 7">
            <a:extLst>
              <a:ext uri="{FF2B5EF4-FFF2-40B4-BE49-F238E27FC236}">
                <a16:creationId xmlns:a16="http://schemas.microsoft.com/office/drawing/2014/main" xmlns="" id="{F35E49B3-82E2-4E82-8BB3-C9C5039352BB}"/>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2915939413"/>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minus</a:t>
            </a:r>
            <a:endParaRPr lang="en-IN" sz="3200" i="1" dirty="0">
              <a:solidFill>
                <a:srgbClr val="FF9900"/>
              </a:solidFill>
              <a:latin typeface="Arial" pitchFamily="34" charset="0"/>
              <a:cs typeface="Arial" pitchFamily="34" charset="0"/>
            </a:endParaRPr>
          </a:p>
        </p:txBody>
      </p:sp>
      <p:sp>
        <p:nvSpPr>
          <p:cNvPr id="13" name="Rectangle 12">
            <a:extLst>
              <a:ext uri="{FF2B5EF4-FFF2-40B4-BE49-F238E27FC236}">
                <a16:creationId xmlns:a16="http://schemas.microsoft.com/office/drawing/2014/main" xmlns="" id="{69B6E850-9F8C-41B5-AF55-81BEAC92BF76}"/>
              </a:ext>
            </a:extLst>
          </p:cNvPr>
          <p:cNvSpPr/>
          <p:nvPr/>
        </p:nvSpPr>
        <p:spPr>
          <a:xfrm>
            <a:off x="8808439"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xmlns="" id="{36F32844-26C0-4E9F-AC3B-32C212CFD768}"/>
              </a:ext>
            </a:extLst>
          </p:cNvPr>
          <p:cNvSpPr/>
          <p:nvPr/>
        </p:nvSpPr>
        <p:spPr>
          <a:xfrm>
            <a:off x="335360"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3FF3DFBA-41F0-4568-AF49-A40D46AFB10F}"/>
              </a:ext>
            </a:extLst>
          </p:cNvPr>
          <p:cNvSpPr/>
          <p:nvPr/>
        </p:nvSpPr>
        <p:spPr>
          <a:xfrm>
            <a:off x="119336" y="4460805"/>
            <a:ext cx="8280920" cy="156966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chemeClr val="accent4">
                    <a:lumMod val="50000"/>
                  </a:schemeClr>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9" name="Rectangle 18">
            <a:extLst>
              <a:ext uri="{FF2B5EF4-FFF2-40B4-BE49-F238E27FC236}">
                <a16:creationId xmlns:a16="http://schemas.microsoft.com/office/drawing/2014/main" xmlns="" id="{02AEFF05-B311-4076-8303-558EE8F5EF4B}"/>
              </a:ext>
            </a:extLst>
          </p:cNvPr>
          <p:cNvSpPr/>
          <p:nvPr/>
        </p:nvSpPr>
        <p:spPr>
          <a:xfrm>
            <a:off x="8822240"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grpSp>
        <p:nvGrpSpPr>
          <p:cNvPr id="17" name="Group 16">
            <a:extLst>
              <a:ext uri="{FF2B5EF4-FFF2-40B4-BE49-F238E27FC236}">
                <a16:creationId xmlns:a16="http://schemas.microsoft.com/office/drawing/2014/main" xmlns="" id="{19728BB7-D3A5-4D9A-BE64-56214396A434}"/>
              </a:ext>
            </a:extLst>
          </p:cNvPr>
          <p:cNvGrpSpPr/>
          <p:nvPr/>
        </p:nvGrpSpPr>
        <p:grpSpPr>
          <a:xfrm>
            <a:off x="191344" y="548680"/>
            <a:ext cx="8371935" cy="3653576"/>
            <a:chOff x="191344" y="495504"/>
            <a:chExt cx="7940625" cy="3437553"/>
          </a:xfrm>
        </p:grpSpPr>
        <p:sp>
          <p:nvSpPr>
            <p:cNvPr id="18" name="Rectangle 17">
              <a:extLst>
                <a:ext uri="{FF2B5EF4-FFF2-40B4-BE49-F238E27FC236}">
                  <a16:creationId xmlns:a16="http://schemas.microsoft.com/office/drawing/2014/main" xmlns="" id="{57542A80-C0EE-4938-A674-2AE8F2D3E223}"/>
                </a:ext>
              </a:extLst>
            </p:cNvPr>
            <p:cNvSpPr/>
            <p:nvPr/>
          </p:nvSpPr>
          <p:spPr>
            <a:xfrm>
              <a:off x="2988452" y="517866"/>
              <a:ext cx="758993"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2" name="Rectangle 21">
              <a:extLst>
                <a:ext uri="{FF2B5EF4-FFF2-40B4-BE49-F238E27FC236}">
                  <a16:creationId xmlns:a16="http://schemas.microsoft.com/office/drawing/2014/main" xmlns="" id="{99C153AE-A525-41F7-BFB3-A81FEEF6598A}"/>
                </a:ext>
              </a:extLst>
            </p:cNvPr>
            <p:cNvSpPr/>
            <p:nvPr/>
          </p:nvSpPr>
          <p:spPr>
            <a:xfrm>
              <a:off x="6691417" y="495504"/>
              <a:ext cx="1160384" cy="347495"/>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pic>
          <p:nvPicPr>
            <p:cNvPr id="23" name="Picture 22">
              <a:extLst>
                <a:ext uri="{FF2B5EF4-FFF2-40B4-BE49-F238E27FC236}">
                  <a16:creationId xmlns:a16="http://schemas.microsoft.com/office/drawing/2014/main" xmlns="" id="{6B804F41-40B4-4932-99DA-B1BA38FC829F}"/>
                </a:ext>
              </a:extLst>
            </p:cNvPr>
            <p:cNvPicPr>
              <a:picLocks noChangeAspect="1"/>
            </p:cNvPicPr>
            <p:nvPr/>
          </p:nvPicPr>
          <p:blipFill>
            <a:blip r:embed="rId2" cstate="print"/>
            <a:stretch>
              <a:fillRect/>
            </a:stretch>
          </p:blipFill>
          <p:spPr>
            <a:xfrm>
              <a:off x="191344" y="843282"/>
              <a:ext cx="3888855" cy="3089775"/>
            </a:xfrm>
            <a:prstGeom prst="rect">
              <a:avLst/>
            </a:prstGeom>
          </p:spPr>
        </p:pic>
        <p:pic>
          <p:nvPicPr>
            <p:cNvPr id="24" name="Picture 23">
              <a:extLst>
                <a:ext uri="{FF2B5EF4-FFF2-40B4-BE49-F238E27FC236}">
                  <a16:creationId xmlns:a16="http://schemas.microsoft.com/office/drawing/2014/main" xmlns="" id="{6A8B8A35-1D50-40AC-8A9D-33A51E017220}"/>
                </a:ext>
              </a:extLst>
            </p:cNvPr>
            <p:cNvPicPr>
              <a:picLocks noChangeAspect="1"/>
            </p:cNvPicPr>
            <p:nvPr/>
          </p:nvPicPr>
          <p:blipFill>
            <a:blip r:embed="rId3"/>
            <a:stretch>
              <a:fillRect/>
            </a:stretch>
          </p:blipFill>
          <p:spPr>
            <a:xfrm>
              <a:off x="4323836" y="844682"/>
              <a:ext cx="3808133" cy="2988000"/>
            </a:xfrm>
            <a:prstGeom prst="rect">
              <a:avLst/>
            </a:prstGeom>
          </p:spPr>
        </p:pic>
      </p:grpSp>
      <p:pic>
        <p:nvPicPr>
          <p:cNvPr id="5" name="Picture 4">
            <a:extLst>
              <a:ext uri="{FF2B5EF4-FFF2-40B4-BE49-F238E27FC236}">
                <a16:creationId xmlns:a16="http://schemas.microsoft.com/office/drawing/2014/main" xmlns="" id="{E2BE9557-1ACE-42FA-A1E2-5D4A4C85BD46}"/>
              </a:ext>
            </a:extLst>
          </p:cNvPr>
          <p:cNvPicPr>
            <a:picLocks noChangeAspect="1"/>
          </p:cNvPicPr>
          <p:nvPr/>
        </p:nvPicPr>
        <p:blipFill>
          <a:blip r:embed="rId4"/>
          <a:stretch>
            <a:fillRect/>
          </a:stretch>
        </p:blipFill>
        <p:spPr>
          <a:xfrm>
            <a:off x="8859890" y="933649"/>
            <a:ext cx="2961038" cy="2207319"/>
          </a:xfrm>
          <a:prstGeom prst="rect">
            <a:avLst/>
          </a:prstGeom>
        </p:spPr>
      </p:pic>
      <p:pic>
        <p:nvPicPr>
          <p:cNvPr id="6" name="Picture 5">
            <a:extLst>
              <a:ext uri="{FF2B5EF4-FFF2-40B4-BE49-F238E27FC236}">
                <a16:creationId xmlns:a16="http://schemas.microsoft.com/office/drawing/2014/main" xmlns="" id="{B7BF8541-7B29-454C-97B6-C4135036CAF1}"/>
              </a:ext>
            </a:extLst>
          </p:cNvPr>
          <p:cNvPicPr>
            <a:picLocks noChangeAspect="1"/>
          </p:cNvPicPr>
          <p:nvPr/>
        </p:nvPicPr>
        <p:blipFill>
          <a:blip r:embed="rId5"/>
          <a:stretch>
            <a:fillRect/>
          </a:stretch>
        </p:blipFill>
        <p:spPr>
          <a:xfrm>
            <a:off x="8808438" y="4344913"/>
            <a:ext cx="2961038" cy="2274944"/>
          </a:xfrm>
          <a:prstGeom prst="rect">
            <a:avLst/>
          </a:prstGeom>
        </p:spPr>
      </p:pic>
    </p:spTree>
    <p:extLst>
      <p:ext uri="{BB962C8B-B14F-4D97-AF65-F5344CB8AC3E}">
        <p14:creationId xmlns:p14="http://schemas.microsoft.com/office/powerpoint/2010/main" xmlns="" val="2662720262"/>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select statement</a:t>
            </a:r>
          </a:p>
        </p:txBody>
      </p:sp>
    </p:spTree>
    <p:extLst>
      <p:ext uri="{BB962C8B-B14F-4D97-AF65-F5344CB8AC3E}">
        <p14:creationId xmlns:p14="http://schemas.microsoft.com/office/powerpoint/2010/main" xmlns="" val="512018276"/>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38201"/>
            <a:ext cx="1123324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create one table from another by adding a SELECT statement at the end of the CREATE TABLE statement.</a:t>
            </a:r>
          </a:p>
        </p:txBody>
      </p:sp>
      <p:sp>
        <p:nvSpPr>
          <p:cNvPr id="7" name="Rectangle 6"/>
          <p:cNvSpPr/>
          <p:nvPr/>
        </p:nvSpPr>
        <p:spPr>
          <a:xfrm>
            <a:off x="503785" y="1563469"/>
            <a:ext cx="11042855"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new_tbl</a:t>
            </a:r>
            <a:r>
              <a:rPr lang="en-IN" sz="2000" dirty="0">
                <a:solidFill>
                  <a:srgbClr val="0077AA"/>
                </a:solidFill>
                <a:latin typeface="Liberation Mono"/>
              </a:rPr>
              <a:t> [AS] SELECT * FROM </a:t>
            </a:r>
            <a:r>
              <a:rPr lang="en-IN" sz="2000" dirty="0">
                <a:latin typeface="Liberation Mono"/>
              </a:rPr>
              <a:t>orig_tbl;</a:t>
            </a:r>
            <a:endParaRPr lang="en-US" sz="2000" dirty="0">
              <a:latin typeface="Liberation Mono"/>
            </a:endParaRPr>
          </a:p>
        </p:txBody>
      </p:sp>
      <p:sp>
        <p:nvSpPr>
          <p:cNvPr id="8" name="Rectangle 7"/>
          <p:cNvSpPr/>
          <p:nvPr/>
        </p:nvSpPr>
        <p:spPr>
          <a:xfrm>
            <a:off x="407368" y="3147933"/>
            <a:ext cx="11233248"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(ID INT)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1+1 </a:t>
            </a:r>
            <a:r>
              <a:rPr lang="en-IN" dirty="0">
                <a:solidFill>
                  <a:srgbClr val="669900"/>
                </a:solidFill>
                <a:latin typeface="Liberation Mono"/>
              </a:rPr>
              <a:t>"R1"</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e </a:t>
            </a:r>
            <a:r>
              <a:rPr lang="en-IN" dirty="0">
                <a:latin typeface="Liberation Mono"/>
                <a:ea typeface="Times New Roman" panose="02020603050405020304" pitchFamily="18" charset="0"/>
              </a:rPr>
              <a:t>as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1=2</a:t>
            </a:r>
            <a:r>
              <a:rPr lang="en-IN" dirty="0">
                <a:latin typeface="Liberation Mono"/>
                <a:cs typeface="Arial" panose="020B0604020202020204" pitchFamily="34" charset="0"/>
              </a:rPr>
              <a:t>;</a:t>
            </a:r>
          </a:p>
        </p:txBody>
      </p:sp>
      <p:sp>
        <p:nvSpPr>
          <p:cNvPr id="9" name="Rectangle 8"/>
          <p:cNvSpPr/>
          <p:nvPr/>
        </p:nvSpPr>
        <p:spPr>
          <a:xfrm>
            <a:off x="407368" y="2060848"/>
            <a:ext cx="11233248" cy="923330"/>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You cannot use FOR UPDATE as part of the SELECT in a statement such as CREATE TABLE new_table SELECT ... FROM old_table .... FOR UPDATE.</a:t>
            </a:r>
          </a:p>
          <a:p>
            <a:r>
              <a:rPr lang="en-IN" dirty="0">
                <a:latin typeface="Arial" panose="020B0604020202020204" pitchFamily="34" charset="0"/>
                <a:cs typeface="Arial" panose="020B0604020202020204" pitchFamily="34" charset="0"/>
              </a:rPr>
              <a:t>If you attempt to do so, the statement fails.</a:t>
            </a:r>
          </a:p>
        </p:txBody>
      </p:sp>
      <p:sp>
        <p:nvSpPr>
          <p:cNvPr id="10" name="Rectangle 9"/>
          <p:cNvSpPr/>
          <p:nvPr/>
        </p:nvSpPr>
        <p:spPr>
          <a:xfrm>
            <a:off x="551993" y="5733256"/>
            <a:ext cx="10947657" cy="815608"/>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latin typeface="Arial" panose="020B0604020202020204" pitchFamily="34" charset="0"/>
                <a:cs typeface="Arial" panose="020B0604020202020204" pitchFamily="34" charset="0"/>
              </a:rPr>
              <a:t>By default, this statement does not copy all column attributes such as AUTO_INCREMET</a:t>
            </a:r>
          </a:p>
        </p:txBody>
      </p:sp>
    </p:spTree>
    <p:extLst>
      <p:ext uri="{BB962C8B-B14F-4D97-AF65-F5344CB8AC3E}">
        <p14:creationId xmlns:p14="http://schemas.microsoft.com/office/powerpoint/2010/main" xmlns="" val="448656043"/>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xmlns="" id="{D77D0A04-AF96-402F-8447-01DCF35E0F92}"/>
              </a:ext>
            </a:extLst>
          </p:cNvPr>
          <p:cNvSpPr txBox="1"/>
          <p:nvPr/>
        </p:nvSpPr>
        <p:spPr>
          <a:xfrm>
            <a:off x="911424" y="4165834"/>
            <a:ext cx="10225136" cy="1569660"/>
          </a:xfrm>
          <a:prstGeom prst="rect">
            <a:avLst/>
          </a:prstGeom>
          <a:noFill/>
        </p:spPr>
        <p:txBody>
          <a:bodyPr wrap="square">
            <a:spAutoFit/>
          </a:bodyPr>
          <a:lstStyle/>
          <a:p>
            <a:pPr algn="l" fontAlgn="base"/>
            <a:r>
              <a:rPr lang="en-US" sz="2000" b="0" i="0" dirty="0">
                <a:solidFill>
                  <a:srgbClr val="232629"/>
                </a:solidFill>
                <a:effectLst/>
                <a:latin typeface="Palatino Linotype" panose="02040502050505030304" pitchFamily="18" charset="0"/>
              </a:rPr>
              <a:t>Turning the autocommit off globally. Open </a:t>
            </a:r>
            <a:r>
              <a:rPr lang="en-US" sz="2000" b="1" i="0" dirty="0">
                <a:solidFill>
                  <a:srgbClr val="232629"/>
                </a:solidFill>
                <a:effectLst/>
                <a:latin typeface="Palatino Linotype" panose="02040502050505030304" pitchFamily="18" charset="0"/>
              </a:rPr>
              <a:t>my.ini</a:t>
            </a:r>
            <a:r>
              <a:rPr lang="en-US" sz="2000" b="0" i="0" dirty="0">
                <a:solidFill>
                  <a:srgbClr val="232629"/>
                </a:solidFill>
                <a:effectLst/>
                <a:latin typeface="Palatino Linotype" panose="02040502050505030304" pitchFamily="18" charset="0"/>
              </a:rPr>
              <a:t> file and add the following statement.</a:t>
            </a:r>
          </a:p>
          <a:p>
            <a:pPr algn="l" fontAlgn="base"/>
            <a:endParaRPr lang="en-US" sz="800" dirty="0">
              <a:solidFill>
                <a:srgbClr val="232629"/>
              </a:solidFill>
              <a:latin typeface="Palatino Linotype" panose="02040502050505030304" pitchFamily="18" charset="0"/>
            </a:endParaRPr>
          </a:p>
          <a:p>
            <a:pPr algn="l" fontAlgn="base"/>
            <a:r>
              <a:rPr lang="en-US" sz="2000" dirty="0">
                <a:solidFill>
                  <a:srgbClr val="C00000"/>
                </a:solidFill>
                <a:latin typeface="Palatino Linotype" panose="02040502050505030304" pitchFamily="18" charset="0"/>
              </a:rPr>
              <a:t>[mysqld]</a:t>
            </a:r>
          </a:p>
          <a:p>
            <a:pPr algn="l" fontAlgn="base"/>
            <a:r>
              <a:rPr lang="en-US" sz="2000" dirty="0">
                <a:solidFill>
                  <a:srgbClr val="006C86"/>
                </a:solidFill>
                <a:latin typeface="Palatino Linotype" panose="02040502050505030304" pitchFamily="18" charset="0"/>
              </a:rPr>
              <a:t>a</a:t>
            </a:r>
            <a:r>
              <a:rPr lang="en-US" sz="2000" i="0" dirty="0">
                <a:solidFill>
                  <a:srgbClr val="006C86"/>
                </a:solidFill>
                <a:effectLst/>
                <a:latin typeface="Palatino Linotype" panose="02040502050505030304" pitchFamily="18" charset="0"/>
              </a:rPr>
              <a:t>utocommit = 0</a:t>
            </a:r>
          </a:p>
          <a:p>
            <a:pPr algn="l" fontAlgn="base"/>
            <a:endParaRPr lang="en-US" sz="800" i="0" dirty="0">
              <a:solidFill>
                <a:srgbClr val="006C86"/>
              </a:solidFill>
              <a:effectLst/>
              <a:latin typeface="Palatino Linotype" panose="02040502050505030304" pitchFamily="18" charset="0"/>
            </a:endParaRPr>
          </a:p>
          <a:p>
            <a:pPr algn="l" fontAlgn="base"/>
            <a:r>
              <a:rPr lang="en-US" sz="2000" b="0" i="0" dirty="0">
                <a:solidFill>
                  <a:srgbClr val="232629"/>
                </a:solidFill>
                <a:effectLst/>
                <a:latin typeface="Palatino Linotype" panose="02040502050505030304" pitchFamily="18" charset="0"/>
              </a:rPr>
              <a:t>After adding the line re-start the MySQL server.</a:t>
            </a:r>
            <a:endParaRPr lang="en-US" sz="2000" i="0" dirty="0">
              <a:solidFill>
                <a:srgbClr val="006C86"/>
              </a:solidFill>
              <a:effectLst/>
              <a:latin typeface="Palatino Linotype" panose="02040502050505030304" pitchFamily="18" charset="0"/>
            </a:endParaRPr>
          </a:p>
        </p:txBody>
      </p:sp>
    </p:spTree>
    <p:extLst>
      <p:ext uri="{BB962C8B-B14F-4D97-AF65-F5344CB8AC3E}">
        <p14:creationId xmlns:p14="http://schemas.microsoft.com/office/powerpoint/2010/main" xmlns="" val="389053834"/>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commit and rollback</a:t>
            </a:r>
            <a:endParaRPr lang="en-IN" sz="3200" i="1" dirty="0">
              <a:solidFill>
                <a:srgbClr val="FF9900"/>
              </a:solidFill>
              <a:latin typeface="Arial" pitchFamily="34" charset="0"/>
              <a:cs typeface="Arial" pitchFamily="34" charset="0"/>
            </a:endParaRPr>
          </a:p>
        </p:txBody>
      </p:sp>
      <p:sp>
        <p:nvSpPr>
          <p:cNvPr id="7" name="Rectangle 6"/>
          <p:cNvSpPr/>
          <p:nvPr/>
        </p:nvSpPr>
        <p:spPr>
          <a:xfrm>
            <a:off x="407368" y="1642409"/>
            <a:ext cx="8839200" cy="193899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407368" y="4809926"/>
            <a:ext cx="8991600" cy="92333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START</a:t>
            </a:r>
            <a:r>
              <a:rPr lang="en-IN" dirty="0">
                <a:latin typeface="Liberation Mono"/>
                <a:cs typeface="Arial" panose="020B0604020202020204" pitchFamily="34" charset="0"/>
              </a:rPr>
              <a:t> </a:t>
            </a:r>
            <a:r>
              <a:rPr lang="en-IN" dirty="0">
                <a:solidFill>
                  <a:srgbClr val="0077AA"/>
                </a:solidFill>
                <a:latin typeface="Liberation Mono"/>
              </a:rPr>
              <a:t>TRANSACTION</a:t>
            </a:r>
            <a:r>
              <a:rPr lang="en-IN" dirty="0">
                <a:latin typeface="Liberation Mono"/>
                <a:cs typeface="Arial" panose="020B0604020202020204" pitchFamily="34" charset="0"/>
              </a:rPr>
              <a:t> </a:t>
            </a:r>
            <a:r>
              <a:rPr lang="en-IN" dirty="0">
                <a:solidFill>
                  <a:srgbClr val="0077AA"/>
                </a:solidFill>
                <a:latin typeface="Liberation Mono"/>
              </a:rPr>
              <a:t>READ</a:t>
            </a:r>
            <a:r>
              <a:rPr lang="en-IN" dirty="0">
                <a:latin typeface="Liberation Mono"/>
                <a:cs typeface="Arial" panose="020B0604020202020204" pitchFamily="34" charset="0"/>
              </a:rPr>
              <a:t> </a:t>
            </a:r>
            <a:r>
              <a:rPr lang="en-IN" dirty="0">
                <a:solidFill>
                  <a:srgbClr val="0077AA"/>
                </a:solidFill>
                <a:latin typeface="Liberation Mono"/>
              </a:rPr>
              <a:t>ONLY</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rPr>
              <a:t>INSERT INTO</a:t>
            </a:r>
            <a:r>
              <a:rPr lang="en-IN" dirty="0">
                <a:latin typeface="Liberation Mono"/>
                <a:cs typeface="Arial" panose="020B0604020202020204" pitchFamily="34" charset="0"/>
              </a:rPr>
              <a:t> dept </a:t>
            </a:r>
            <a:r>
              <a:rPr lang="en-IN" dirty="0">
                <a:solidFill>
                  <a:srgbClr val="0077AA"/>
                </a:solidFill>
                <a:latin typeface="Liberation Mono"/>
              </a:rPr>
              <a:t>VALUES</a:t>
            </a:r>
            <a:r>
              <a:rPr lang="en-IN" dirty="0">
                <a:latin typeface="Liberation Mono"/>
                <a:cs typeface="Arial" panose="020B0604020202020204" pitchFamily="34" charset="0"/>
              </a:rPr>
              <a:t> (60,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'Pune'</a:t>
            </a:r>
            <a:r>
              <a:rPr lang="en-IN" dirty="0">
                <a:latin typeface="Liberation Mono"/>
                <a:cs typeface="Arial" panose="020B0604020202020204" pitchFamily="34" charset="0"/>
              </a:rPr>
              <a:t> );</a:t>
            </a:r>
          </a:p>
          <a:p>
            <a:pPr marL="342900" indent="-342900">
              <a:buFont typeface="Arial" panose="020B0604020202020204" pitchFamily="34" charset="0"/>
              <a:buChar char="•"/>
            </a:pPr>
            <a:r>
              <a:rPr lang="en-IN" dirty="0">
                <a:solidFill>
                  <a:srgbClr val="0077AA"/>
                </a:solidFill>
                <a:latin typeface="Liberation Mono"/>
              </a:rPr>
              <a:t>COMMIT</a:t>
            </a:r>
          </a:p>
        </p:txBody>
      </p:sp>
      <p:sp>
        <p:nvSpPr>
          <p:cNvPr id="2" name="Rectangle 1">
            <a:extLst>
              <a:ext uri="{FF2B5EF4-FFF2-40B4-BE49-F238E27FC236}">
                <a16:creationId xmlns:a16="http://schemas.microsoft.com/office/drawing/2014/main" xmlns="" id="{70A4C9E3-87EC-44F4-AEF7-219E1836A4C0}"/>
              </a:ext>
            </a:extLst>
          </p:cNvPr>
          <p:cNvSpPr/>
          <p:nvPr/>
        </p:nvSpPr>
        <p:spPr>
          <a:xfrm>
            <a:off x="407368" y="838201"/>
            <a:ext cx="11377264"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To undo MySQL statements you use the ROLLBACK statement. To write the changes into the database within a transaction, you use the COMMIT statement.</a:t>
            </a:r>
          </a:p>
        </p:txBody>
      </p:sp>
      <p:sp>
        <p:nvSpPr>
          <p:cNvPr id="3" name="Rectangle 2">
            <a:extLst>
              <a:ext uri="{FF2B5EF4-FFF2-40B4-BE49-F238E27FC236}">
                <a16:creationId xmlns:a16="http://schemas.microsoft.com/office/drawing/2014/main" xmlns="" id="{000D6FF7-B022-4C13-81D0-44B2ABD76BCA}"/>
              </a:ext>
            </a:extLst>
          </p:cNvPr>
          <p:cNvSpPr/>
          <p:nvPr/>
        </p:nvSpPr>
        <p:spPr>
          <a:xfrm>
            <a:off x="407368" y="3860911"/>
            <a:ext cx="11377264" cy="769441"/>
          </a:xfrm>
          <a:prstGeom prst="rect">
            <a:avLst/>
          </a:prstGeom>
          <a:noFill/>
        </p:spPr>
        <p:txBody>
          <a:bodyPr wrap="square">
            <a:spAutoFit/>
          </a:bodyPr>
          <a:lstStyle/>
          <a:p>
            <a:r>
              <a:rPr lang="en-IN" sz="1800" dirty="0">
                <a:solidFill>
                  <a:srgbClr val="FF0000"/>
                </a:solidFill>
                <a:latin typeface="Arial" panose="020B0604020202020204" pitchFamily="34" charset="0"/>
                <a:cs typeface="Arial" panose="020B0604020202020204" pitchFamily="34" charset="0"/>
              </a:rPr>
              <a:t>Note: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is important to note that MySQL automatically commits the changes to the database by default.</a:t>
            </a:r>
          </a:p>
        </p:txBody>
      </p:sp>
    </p:spTree>
    <p:extLst>
      <p:ext uri="{BB962C8B-B14F-4D97-AF65-F5344CB8AC3E}">
        <p14:creationId xmlns:p14="http://schemas.microsoft.com/office/powerpoint/2010/main" xmlns="" val="2207770282"/>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json functions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3058951" y="3276600"/>
            <a:ext cx="865943" cy="369332"/>
          </a:xfrm>
          <a:prstGeom prst="rect">
            <a:avLst/>
          </a:prstGeom>
        </p:spPr>
        <p:txBody>
          <a:bodyPr wrap="none">
            <a:spAutoFit/>
          </a:bodyPr>
          <a:lstStyle/>
          <a:p>
            <a:r>
              <a:rPr lang="en-IN" dirty="0">
                <a:latin typeface="Palatino Linotype" panose="02040502050505030304" pitchFamily="18" charset="0"/>
              </a:rPr>
              <a:t>TODO</a:t>
            </a:r>
          </a:p>
        </p:txBody>
      </p:sp>
      <p:sp>
        <p:nvSpPr>
          <p:cNvPr id="8" name="Rectangle 7">
            <a:extLst>
              <a:ext uri="{FF2B5EF4-FFF2-40B4-BE49-F238E27FC236}">
                <a16:creationId xmlns:a16="http://schemas.microsoft.com/office/drawing/2014/main" xmlns="" id="{8179B2D0-24EE-455B-8988-B44950E43A0B}"/>
              </a:ext>
            </a:extLst>
          </p:cNvPr>
          <p:cNvSpPr/>
          <p:nvPr/>
        </p:nvSpPr>
        <p:spPr>
          <a:xfrm>
            <a:off x="406573" y="193261"/>
            <a:ext cx="11449272" cy="830997"/>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TODO</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45757011"/>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xmlns="" val="2497555430"/>
              </p:ext>
            </p:extLst>
          </p:nvPr>
        </p:nvGraphicFramePr>
        <p:xfrm>
          <a:off x="191344" y="907200"/>
          <a:ext cx="11809312" cy="4478442"/>
        </p:xfrm>
        <a:graphic>
          <a:graphicData uri="http://schemas.openxmlformats.org/drawingml/2006/table">
            <a:tbl>
              <a:tblPr firstRow="1" bandRow="1">
                <a:tableStyleId>{7E9639D4-E3E2-4D34-9284-5A2195B3D0D7}</a:tableStyleId>
              </a:tblPr>
              <a:tblGrid>
                <a:gridCol w="5544616">
                  <a:extLst>
                    <a:ext uri="{9D8B030D-6E8A-4147-A177-3AD203B41FA5}">
                      <a16:colId xmlns:a16="http://schemas.microsoft.com/office/drawing/2014/main" xmlns="" val="20000"/>
                    </a:ext>
                  </a:extLst>
                </a:gridCol>
                <a:gridCol w="6264696">
                  <a:extLst>
                    <a:ext uri="{9D8B030D-6E8A-4147-A177-3AD203B41FA5}">
                      <a16:colId xmlns:a16="http://schemas.microsoft.com/office/drawing/2014/main" xmlns=""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xmlns="" val="10000"/>
                  </a:ext>
                </a:extLst>
              </a:tr>
              <a:tr h="442383">
                <a:tc>
                  <a:txBody>
                    <a:bodyPr/>
                    <a:lstStyle/>
                    <a:p>
                      <a:pPr fontAlgn="t"/>
                      <a:r>
                        <a:rPr kumimoji="0" lang="en-IN" sz="1800" kern="1200" dirty="0">
                          <a:solidFill>
                            <a:srgbClr val="0077AA"/>
                          </a:solidFill>
                          <a:latin typeface="Liberation Mono"/>
                          <a:ea typeface="+mn-ea"/>
                          <a:cs typeface="+mn-cs"/>
                        </a:rPr>
                        <a:t>-&gt;</a:t>
                      </a:r>
                    </a:p>
                  </a:txBody>
                  <a:tcPr marL="76200" marR="76200" marT="76200" marB="76200" anchor="ctr"/>
                </a:tc>
                <a:tc>
                  <a:txBody>
                    <a:bodyPr/>
                    <a:lstStyle/>
                    <a:p>
                      <a:pPr fontAlgn="base"/>
                      <a:r>
                        <a:rPr kumimoji="0" lang="en-US" b="0" i="0" kern="1200" dirty="0">
                          <a:solidFill>
                            <a:schemeClr val="tx1"/>
                          </a:solidFill>
                          <a:effectLst/>
                          <a:latin typeface="Liberation Mono"/>
                          <a:ea typeface="+mn-ea"/>
                          <a:cs typeface="+mn-cs"/>
                        </a:rPr>
                        <a:t>Return value from JSON column after evaluating path; equivalent to JSON_EXTRACT().</a:t>
                      </a:r>
                    </a:p>
                  </a:txBody>
                  <a:tcPr marL="28575" marR="28575" marT="28575" marB="28575"/>
                </a:tc>
                <a:extLst>
                  <a:ext uri="{0D108BD9-81ED-4DB2-BD59-A6C34878D82A}">
                    <a16:rowId xmlns:a16="http://schemas.microsoft.com/office/drawing/2014/main" xmlns="" val="1497284422"/>
                  </a:ext>
                </a:extLst>
              </a:tr>
              <a:tr h="44238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IN" sz="1800" kern="1200" dirty="0">
                          <a:solidFill>
                            <a:srgbClr val="0077AA"/>
                          </a:solidFill>
                          <a:latin typeface="Liberation Mono"/>
                          <a:ea typeface="+mn-ea"/>
                          <a:cs typeface="+mn-cs"/>
                        </a:rPr>
                        <a:t>-&gt;&gt; / JSON_UNQUOTE(</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Return value from JSON column after evaluating path and unquoting the result.</a:t>
                      </a:r>
                      <a:endParaRPr kumimoji="0" lang="en-IN" b="0" i="0" kern="1200" dirty="0">
                        <a:solidFill>
                          <a:schemeClr val="tx1"/>
                        </a:solidFill>
                        <a:effectLst/>
                        <a:latin typeface="Liberation Mono"/>
                        <a:ea typeface="+mn-ea"/>
                        <a:cs typeface="+mn-cs"/>
                      </a:endParaRPr>
                    </a:p>
                  </a:txBody>
                  <a:tcPr marL="76200" marR="76200" marT="76200" marB="76200"/>
                </a:tc>
                <a:extLst>
                  <a:ext uri="{0D108BD9-81ED-4DB2-BD59-A6C34878D82A}">
                    <a16:rowId xmlns:a16="http://schemas.microsoft.com/office/drawing/2014/main" xmlns="" val="245688998"/>
                  </a:ext>
                </a:extLst>
              </a:tr>
              <a:tr h="442383">
                <a:tc>
                  <a:txBody>
                    <a:bodyPr/>
                    <a:lstStyle/>
                    <a:p>
                      <a:pPr fontAlgn="t"/>
                      <a:r>
                        <a:rPr kumimoji="0" lang="en-US" sz="1800" kern="1200" dirty="0">
                          <a:solidFill>
                            <a:srgbClr val="0077AA"/>
                          </a:solidFill>
                          <a:latin typeface="Liberation Mono"/>
                          <a:ea typeface="+mn-ea"/>
                          <a:cs typeface="+mn-cs"/>
                        </a:rPr>
                        <a:t>JSON_EXTRACT(</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lang="en-US" sz="1800" dirty="0">
                          <a:effectLst/>
                          <a:latin typeface="Liberation Mono"/>
                          <a:cs typeface="Arial" panose="020B0604020202020204" pitchFamily="34" charset="0"/>
                        </a:rPr>
                        <a:t>Returns data from a JSON document, selected from the parts of the document matched by the path arguments.</a:t>
                      </a:r>
                      <a:endParaRPr lang="en-IN" sz="1800"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xmlns="" val="304551948"/>
                  </a:ext>
                </a:extLst>
              </a:tr>
              <a:tr h="442383">
                <a:tc>
                  <a:txBody>
                    <a:bodyPr/>
                    <a:lstStyle/>
                    <a:p>
                      <a:pPr fontAlgn="t"/>
                      <a:r>
                        <a:rPr kumimoji="0" lang="en-IN" sz="1800" kern="1200" dirty="0">
                          <a:solidFill>
                            <a:srgbClr val="0077AA"/>
                          </a:solidFill>
                          <a:latin typeface="Liberation Mono"/>
                          <a:ea typeface="+mn-ea"/>
                          <a:cs typeface="+mn-cs"/>
                        </a:rPr>
                        <a:t>JSON_ARRAY(</a:t>
                      </a:r>
                      <a:r>
                        <a:rPr kumimoji="0" lang="en-IN" sz="1800" kern="1200" dirty="0">
                          <a:solidFill>
                            <a:schemeClr val="tx2"/>
                          </a:solidFill>
                          <a:latin typeface="Liberation Mono"/>
                          <a:ea typeface="+mn-ea"/>
                          <a:cs typeface="+mn-cs"/>
                        </a:rPr>
                        <a:t>[val[,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b="0" i="0" kern="1200" dirty="0">
                          <a:solidFill>
                            <a:schemeClr val="tx1"/>
                          </a:solidFill>
                          <a:effectLst/>
                          <a:latin typeface="Liberation Mono"/>
                          <a:ea typeface="+mn-ea"/>
                          <a:cs typeface="+mn-cs"/>
                        </a:rPr>
                        <a:t>Evaluates a list of values and returns a JSON array containing those values.</a:t>
                      </a:r>
                      <a:endParaRPr lang="en-IN" sz="1800" b="1" dirty="0">
                        <a:effectLst/>
                        <a:latin typeface="Liberation Mono"/>
                        <a:cs typeface="Arial" panose="020B0604020202020204" pitchFamily="34" charset="0"/>
                      </a:endParaRPr>
                    </a:p>
                  </a:txBody>
                  <a:tcPr marL="76200" marR="76200" marT="76200" marB="76200"/>
                </a:tc>
                <a:extLst>
                  <a:ext uri="{0D108BD9-81ED-4DB2-BD59-A6C34878D82A}">
                    <a16:rowId xmlns:a16="http://schemas.microsoft.com/office/drawing/2014/main" xmlns="" val="10001"/>
                  </a:ext>
                </a:extLst>
              </a:tr>
              <a:tr h="442383">
                <a:tc>
                  <a:txBody>
                    <a:bodyPr/>
                    <a:lstStyle/>
                    <a:p>
                      <a:pPr fontAlgn="t"/>
                      <a:r>
                        <a:rPr kumimoji="0" lang="en-US" sz="1800" kern="1200" dirty="0">
                          <a:solidFill>
                            <a:srgbClr val="0077AA"/>
                          </a:solidFill>
                          <a:latin typeface="Liberation Mono"/>
                          <a:ea typeface="+mn-ea"/>
                          <a:cs typeface="+mn-cs"/>
                        </a:rPr>
                        <a:t>JSON_OBJECT(</a:t>
                      </a:r>
                      <a:r>
                        <a:rPr kumimoji="0" lang="en-US" sz="1800" kern="1200" dirty="0">
                          <a:solidFill>
                            <a:schemeClr val="tx2"/>
                          </a:solidFill>
                          <a:latin typeface="Liberation Mono"/>
                          <a:ea typeface="+mn-ea"/>
                          <a:cs typeface="+mn-cs"/>
                        </a:rPr>
                        <a:t>[key, val[, key,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en-IN" b="0" i="0" kern="1200" dirty="0">
                          <a:solidFill>
                            <a:schemeClr val="tx1"/>
                          </a:solidFill>
                          <a:effectLst/>
                          <a:latin typeface="Liberation Mono"/>
                          <a:ea typeface="+mn-ea"/>
                          <a:cs typeface="+mn-cs"/>
                        </a:rPr>
                        <a:t>Create JSON object.</a:t>
                      </a:r>
                    </a:p>
                  </a:txBody>
                  <a:tcPr marL="76200" marR="76200" marT="76200" marB="76200"/>
                </a:tc>
                <a:extLst>
                  <a:ext uri="{0D108BD9-81ED-4DB2-BD59-A6C34878D82A}">
                    <a16:rowId xmlns:a16="http://schemas.microsoft.com/office/drawing/2014/main" xmlns="" val="10002"/>
                  </a:ext>
                </a:extLst>
              </a:tr>
              <a:tr h="442383">
                <a:tc>
                  <a:txBody>
                    <a:bodyPr/>
                    <a:lstStyle/>
                    <a:p>
                      <a:pPr fontAlgn="t"/>
                      <a:r>
                        <a:rPr kumimoji="0" lang="sv-SE" sz="1800" kern="1200" dirty="0">
                          <a:solidFill>
                            <a:srgbClr val="0077AA"/>
                          </a:solidFill>
                          <a:latin typeface="Liberation Mono"/>
                          <a:ea typeface="+mn-ea"/>
                          <a:cs typeface="+mn-cs"/>
                        </a:rPr>
                        <a:t>JSON_INSERT(</a:t>
                      </a:r>
                      <a:r>
                        <a:rPr kumimoji="0" lang="sv-SE" sz="1800" kern="1200" dirty="0">
                          <a:solidFill>
                            <a:schemeClr val="tx2"/>
                          </a:solidFill>
                          <a:latin typeface="Liberation Mono"/>
                          <a:ea typeface="+mn-ea"/>
                          <a:cs typeface="+mn-cs"/>
                        </a:rPr>
                        <a:t>json_doc, path, val[, path, val] . . .</a:t>
                      </a:r>
                      <a:r>
                        <a:rPr kumimoji="0" lang="sv-SE"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fontAlgn="t"/>
                      <a:r>
                        <a:rPr kumimoji="0" lang="sv-SE" sz="1800" kern="1200" dirty="0">
                          <a:solidFill>
                            <a:schemeClr val="tx1"/>
                          </a:solidFill>
                          <a:effectLst/>
                          <a:latin typeface="Liberation Mono"/>
                          <a:ea typeface="+mn-ea"/>
                          <a:cs typeface="Arial" panose="020B0604020202020204" pitchFamily="34" charset="0"/>
                        </a:rPr>
                        <a:t>INSERT a key, if not present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xmlns="" val="3039528155"/>
                  </a:ext>
                </a:extLst>
              </a:tr>
              <a:tr h="442383">
                <a:tc>
                  <a:txBody>
                    <a:bodyPr/>
                    <a:lstStyle/>
                    <a:p>
                      <a:pPr fontAlgn="t"/>
                      <a:r>
                        <a:rPr kumimoji="0" lang="en-IN" sz="1800" kern="1200" dirty="0">
                          <a:solidFill>
                            <a:srgbClr val="0077AA"/>
                          </a:solidFill>
                          <a:latin typeface="Liberation Mono"/>
                          <a:ea typeface="+mn-ea"/>
                          <a:cs typeface="+mn-cs"/>
                        </a:rPr>
                        <a:t>JSON_PRETTY(</a:t>
                      </a:r>
                      <a:r>
                        <a:rPr kumimoji="0" lang="en-IN" sz="1800" kern="1200" dirty="0">
                          <a:solidFill>
                            <a:schemeClr val="tx2"/>
                          </a:solidFill>
                          <a:latin typeface="Liberation Mono"/>
                          <a:ea typeface="+mn-ea"/>
                          <a:cs typeface="+mn-cs"/>
                        </a:rPr>
                        <a:t>json_val</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fontAlgn="t"/>
                      <a:r>
                        <a:rPr kumimoji="0" lang="en-US" sz="1800" kern="1200" dirty="0">
                          <a:solidFill>
                            <a:schemeClr val="tx1"/>
                          </a:solidFill>
                          <a:effectLst/>
                          <a:latin typeface="Liberation Mono"/>
                          <a:ea typeface="+mn-ea"/>
                          <a:cs typeface="Arial" panose="020B0604020202020204" pitchFamily="34" charset="0"/>
                        </a:rPr>
                        <a:t>Provides pretty-printing of JSON values</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xmlns="" val="10004"/>
                  </a:ext>
                </a:extLst>
              </a:tr>
            </a:tbl>
          </a:graphicData>
        </a:graphic>
      </p:graphicFrame>
      <p:sp>
        <p:nvSpPr>
          <p:cNvPr id="3" name="Rectangle 2">
            <a:extLst>
              <a:ext uri="{FF2B5EF4-FFF2-40B4-BE49-F238E27FC236}">
                <a16:creationId xmlns:a16="http://schemas.microsoft.com/office/drawing/2014/main" xmlns="" id="{F5884E94-7111-4234-8F10-29D18FAF9BB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xmlns="" val="7777393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p:cNvGrpSpPr/>
          <p:nvPr/>
        </p:nvGrpSpPr>
        <p:grpSpPr>
          <a:xfrm>
            <a:off x="8472264" y="3095197"/>
            <a:ext cx="3534998" cy="3534202"/>
            <a:chOff x="5564023" y="2715357"/>
            <a:chExt cx="3769267"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802179" cy="427796"/>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171018" cy="427796"/>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38" y="291789"/>
            <a:ext cx="11486200" cy="1323439"/>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sz="2000"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For example</a:t>
            </a:r>
            <a:r>
              <a:rPr lang="en-IN" dirty="0">
                <a:solidFill>
                  <a:schemeClr val="accent6">
                    <a:lumMod val="75000"/>
                  </a:schemeClr>
                </a:solidFill>
                <a:latin typeface="Palatino Linotype" panose="02040502050505030304" pitchFamily="18" charset="0"/>
                <a:cs typeface="Arial" panose="020B0604020202020204" pitchFamily="34" charset="0"/>
              </a:rPr>
              <a:t>,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38" y="4255348"/>
            <a:ext cx="8749896" cy="1323439"/>
          </a:xfrm>
          <a:prstGeom prst="rect">
            <a:avLst/>
          </a:prstGeom>
        </p:spPr>
        <p:txBody>
          <a:bodyPr wrap="square">
            <a:spAutoFit/>
          </a:bodyPr>
          <a:lstStyle/>
          <a:p>
            <a:pPr algn="just"/>
            <a:r>
              <a:rPr lang="en-IN" sz="2000"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82208478-F271-4139-8A17-511DF10D4431}"/>
              </a:ext>
            </a:extLst>
          </p:cNvPr>
          <p:cNvSpPr/>
          <p:nvPr/>
        </p:nvSpPr>
        <p:spPr>
          <a:xfrm>
            <a:off x="2604189" y="3193246"/>
            <a:ext cx="6983621" cy="707886"/>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spTree>
    <p:extLst>
      <p:ext uri="{BB962C8B-B14F-4D97-AF65-F5344CB8AC3E}">
        <p14:creationId xmlns:p14="http://schemas.microsoft.com/office/powerpoint/2010/main" xmlns="" val="22340120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xmlns="" val="261797530"/>
              </p:ext>
            </p:extLst>
          </p:nvPr>
        </p:nvGraphicFramePr>
        <p:xfrm>
          <a:off x="191344" y="908383"/>
          <a:ext cx="11809834" cy="3355338"/>
        </p:xfrm>
        <a:graphic>
          <a:graphicData uri="http://schemas.openxmlformats.org/drawingml/2006/table">
            <a:tbl>
              <a:tblPr firstRow="1" bandRow="1">
                <a:tableStyleId>{7E9639D4-E3E2-4D34-9284-5A2195B3D0D7}</a:tableStyleId>
              </a:tblPr>
              <a:tblGrid>
                <a:gridCol w="5545138">
                  <a:extLst>
                    <a:ext uri="{9D8B030D-6E8A-4147-A177-3AD203B41FA5}">
                      <a16:colId xmlns:a16="http://schemas.microsoft.com/office/drawing/2014/main" xmlns="" val="20000"/>
                    </a:ext>
                  </a:extLst>
                </a:gridCol>
                <a:gridCol w="6264696">
                  <a:extLst>
                    <a:ext uri="{9D8B030D-6E8A-4147-A177-3AD203B41FA5}">
                      <a16:colId xmlns:a16="http://schemas.microsoft.com/office/drawing/2014/main" xmlns="" val="20001"/>
                    </a:ext>
                  </a:extLst>
                </a:gridCol>
              </a:tblGrid>
              <a:tr h="442383">
                <a:tc>
                  <a:txBody>
                    <a:bodyPr/>
                    <a:lstStyle/>
                    <a:p>
                      <a:r>
                        <a:rPr kumimoji="0" lang="en-US" sz="2000" b="1" kern="1200" dirty="0">
                          <a:solidFill>
                            <a:srgbClr val="B7F7E2"/>
                          </a:solidFill>
                          <a:latin typeface="Liberation Mono"/>
                          <a:ea typeface="+mn-ea"/>
                          <a:cs typeface="Arial" panose="020B0604020202020204" pitchFamily="34" charset="0"/>
                        </a:rPr>
                        <a:t>Syntax</a:t>
                      </a:r>
                      <a:endParaRPr kumimoji="0" lang="en-IN" sz="2000" b="1" kern="1200" dirty="0">
                        <a:solidFill>
                          <a:srgbClr val="B7F7E2"/>
                        </a:solidFill>
                        <a:latin typeface="Liberation Mono"/>
                        <a:ea typeface="+mn-ea"/>
                        <a:cs typeface="Arial" panose="020B0604020202020204" pitchFamily="34" charset="0"/>
                      </a:endParaRPr>
                    </a:p>
                  </a:txBody>
                  <a:tcPr>
                    <a:solidFill>
                      <a:srgbClr val="006C86"/>
                    </a:solidFill>
                  </a:tcPr>
                </a:tc>
                <a:tc>
                  <a:txBody>
                    <a:bodyPr/>
                    <a:lstStyle/>
                    <a:p>
                      <a:r>
                        <a:rPr lang="en-IN" sz="2000" dirty="0">
                          <a:solidFill>
                            <a:srgbClr val="B7F7E2"/>
                          </a:solidFill>
                          <a:latin typeface="Liberation Mono"/>
                          <a:cs typeface="Arial" panose="020B0604020202020204" pitchFamily="34" charset="0"/>
                        </a:rPr>
                        <a:t>Result</a:t>
                      </a:r>
                    </a:p>
                  </a:txBody>
                  <a:tcPr>
                    <a:solidFill>
                      <a:srgbClr val="006C86"/>
                    </a:solidFill>
                  </a:tcPr>
                </a:tc>
                <a:extLst>
                  <a:ext uri="{0D108BD9-81ED-4DB2-BD59-A6C34878D82A}">
                    <a16:rowId xmlns:a16="http://schemas.microsoft.com/office/drawing/2014/main" xmlns="" val="10000"/>
                  </a:ext>
                </a:extLst>
              </a:tr>
              <a:tr h="442383">
                <a:tc>
                  <a:txBody>
                    <a:bodyPr/>
                    <a:lstStyle/>
                    <a:p>
                      <a:pPr algn="l" fontAlgn="t"/>
                      <a:r>
                        <a:rPr kumimoji="0" lang="en-IN" sz="1800" kern="1200" dirty="0">
                          <a:solidFill>
                            <a:srgbClr val="0077AA"/>
                          </a:solidFill>
                          <a:latin typeface="Liberation Mono"/>
                          <a:ea typeface="+mn-ea"/>
                          <a:cs typeface="+mn-cs"/>
                        </a:rPr>
                        <a:t>JSON_REPLACE(</a:t>
                      </a:r>
                      <a:r>
                        <a:rPr kumimoji="0" lang="en-IN" sz="1800" kern="1200" dirty="0">
                          <a:solidFill>
                            <a:schemeClr val="tx2"/>
                          </a:solidFill>
                          <a:latin typeface="Liberation Mono"/>
                          <a:ea typeface="+mn-ea"/>
                          <a:cs typeface="+mn-cs"/>
                        </a:rPr>
                        <a:t>json_doc, path, val[, path, val] .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fr-FR" b="0" i="0" kern="1200" dirty="0">
                          <a:solidFill>
                            <a:schemeClr val="tx1"/>
                          </a:solidFill>
                          <a:effectLst/>
                          <a:latin typeface="Liberation Mono"/>
                          <a:ea typeface="+mn-ea"/>
                          <a:cs typeface="+mn-cs"/>
                        </a:rPr>
                        <a:t>Replace values in JSON document </a:t>
                      </a:r>
                      <a:r>
                        <a:rPr kumimoji="0" lang="en-US" sz="1800" kern="1200" dirty="0">
                          <a:solidFill>
                            <a:schemeClr val="tx1"/>
                          </a:solidFill>
                          <a:effectLst/>
                          <a:latin typeface="Liberation Mono"/>
                          <a:ea typeface="+mn-ea"/>
                          <a:cs typeface="Arial" panose="020B0604020202020204" pitchFamily="34" charset="0"/>
                        </a:rPr>
                        <a:t>[ with UPDATE ]</a:t>
                      </a:r>
                      <a:endParaRPr kumimoji="0" lang="en-US" b="0" i="0" kern="1200" dirty="0">
                        <a:solidFill>
                          <a:schemeClr val="tx1"/>
                        </a:solidFill>
                        <a:effectLst/>
                        <a:latin typeface="Liberation Mono"/>
                        <a:ea typeface="+mn-ea"/>
                        <a:cs typeface="+mn-cs"/>
                      </a:endParaRPr>
                    </a:p>
                  </a:txBody>
                  <a:tcPr marL="28575" marR="28575" marT="28575" marB="28575"/>
                </a:tc>
                <a:extLst>
                  <a:ext uri="{0D108BD9-81ED-4DB2-BD59-A6C34878D82A}">
                    <a16:rowId xmlns:a16="http://schemas.microsoft.com/office/drawing/2014/main" xmlns="" val="1497284422"/>
                  </a:ext>
                </a:extLst>
              </a:tr>
              <a:tr h="442383">
                <a:tc>
                  <a:txBody>
                    <a:bodyPr/>
                    <a:lstStyle/>
                    <a:p>
                      <a:pPr algn="l" fontAlgn="t"/>
                      <a:r>
                        <a:rPr kumimoji="0" lang="en-IN" sz="1800" kern="1200" dirty="0">
                          <a:solidFill>
                            <a:srgbClr val="0077AA"/>
                          </a:solidFill>
                          <a:latin typeface="Liberation Mono"/>
                          <a:ea typeface="+mn-ea"/>
                          <a:cs typeface="+mn-cs"/>
                        </a:rPr>
                        <a:t>JSON_SET(</a:t>
                      </a:r>
                      <a:r>
                        <a:rPr kumimoji="0" lang="en-IN" sz="1800" kern="1200" dirty="0">
                          <a:solidFill>
                            <a:schemeClr val="tx2"/>
                          </a:solidFill>
                          <a:latin typeface="Liberation Mono"/>
                          <a:ea typeface="+mn-ea"/>
                          <a:cs typeface="+mn-cs"/>
                        </a:rPr>
                        <a:t>json_doc, path, val[, path, val]</a:t>
                      </a:r>
                      <a:r>
                        <a:rPr kumimoji="0" lang="en-IN" sz="1800" kern="1200" dirty="0">
                          <a:solidFill>
                            <a:srgbClr val="0077AA"/>
                          </a:solidFill>
                          <a:latin typeface="Liberation Mono"/>
                          <a:ea typeface="+mn-ea"/>
                          <a:cs typeface="+mn-cs"/>
                        </a:rPr>
                        <a:t> </a:t>
                      </a:r>
                      <a:r>
                        <a:rPr kumimoji="0" lang="en-IN" sz="1800" kern="1200" dirty="0">
                          <a:solidFill>
                            <a:schemeClr val="tx2"/>
                          </a:solidFill>
                          <a:latin typeface="Liberation Mono"/>
                          <a:ea typeface="+mn-ea"/>
                          <a:cs typeface="+mn-cs"/>
                        </a:rPr>
                        <a:t>. . .</a:t>
                      </a:r>
                      <a:r>
                        <a:rPr kumimoji="0" lang="en-IN" sz="1800" kern="1200" dirty="0">
                          <a:solidFill>
                            <a:srgbClr val="0077AA"/>
                          </a:solidFill>
                          <a:latin typeface="Liberation Mono"/>
                          <a:ea typeface="+mn-ea"/>
                          <a:cs typeface="+mn-cs"/>
                        </a:rPr>
                        <a:t>)</a:t>
                      </a:r>
                    </a:p>
                  </a:txBody>
                  <a:tcPr marL="76200" marR="76200" marT="76200" marB="76200" anchor="ctr"/>
                </a:tc>
                <a:tc>
                  <a:txBody>
                    <a:bodyPr/>
                    <a:lstStyle/>
                    <a:p>
                      <a:pPr algn="l" fontAlgn="base"/>
                      <a:r>
                        <a:rPr kumimoji="0" lang="en-US" sz="1800" kern="1200" dirty="0">
                          <a:solidFill>
                            <a:schemeClr val="tx1"/>
                          </a:solidFill>
                          <a:effectLst/>
                          <a:latin typeface="Liberation Mono"/>
                          <a:ea typeface="+mn-ea"/>
                          <a:cs typeface="Arial" panose="020B0604020202020204" pitchFamily="34" charset="0"/>
                        </a:rPr>
                        <a:t>Insert data into JSON document [ with UPDATE ]</a:t>
                      </a:r>
                    </a:p>
                  </a:txBody>
                  <a:tcPr marL="28575" marR="28575" marT="28575" marB="28575"/>
                </a:tc>
                <a:extLst>
                  <a:ext uri="{0D108BD9-81ED-4DB2-BD59-A6C34878D82A}">
                    <a16:rowId xmlns:a16="http://schemas.microsoft.com/office/drawing/2014/main" xmlns="" val="10005"/>
                  </a:ext>
                </a:extLst>
              </a:tr>
              <a:tr h="442383">
                <a:tc>
                  <a:txBody>
                    <a:bodyPr/>
                    <a:lstStyle/>
                    <a:p>
                      <a:pPr algn="l" fontAlgn="t"/>
                      <a:r>
                        <a:rPr kumimoji="0" lang="en-US" sz="1800" kern="1200" dirty="0">
                          <a:solidFill>
                            <a:srgbClr val="0077AA"/>
                          </a:solidFill>
                          <a:latin typeface="Liberation Mono"/>
                          <a:ea typeface="+mn-ea"/>
                          <a:cs typeface="+mn-cs"/>
                        </a:rPr>
                        <a:t>JSON_REMOVE(</a:t>
                      </a:r>
                      <a:r>
                        <a:rPr kumimoji="0" lang="en-US" sz="1800" kern="1200" dirty="0">
                          <a:solidFill>
                            <a:schemeClr val="tx2"/>
                          </a:solidFill>
                          <a:latin typeface="Liberation Mono"/>
                          <a:ea typeface="+mn-ea"/>
                          <a:cs typeface="+mn-cs"/>
                        </a:rPr>
                        <a:t>json_doc, path[, path]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IN" sz="1800" kern="1200" dirty="0">
                          <a:solidFill>
                            <a:schemeClr val="tx1"/>
                          </a:solidFill>
                          <a:effectLst/>
                          <a:latin typeface="Liberation Mono"/>
                          <a:ea typeface="+mn-ea"/>
                          <a:cs typeface="Arial" panose="020B0604020202020204" pitchFamily="34" charset="0"/>
                        </a:rPr>
                        <a:t>Remove data from JSON document </a:t>
                      </a:r>
                      <a:r>
                        <a:rPr kumimoji="0" lang="en-US" sz="1800" kern="1200" dirty="0">
                          <a:solidFill>
                            <a:schemeClr val="tx1"/>
                          </a:solidFill>
                          <a:effectLst/>
                          <a:latin typeface="Liberation Mono"/>
                          <a:ea typeface="+mn-ea"/>
                          <a:cs typeface="Arial" panose="020B0604020202020204" pitchFamily="34" charset="0"/>
                        </a:rPr>
                        <a: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xmlns="" val="10006"/>
                  </a:ext>
                </a:extLst>
              </a:tr>
              <a:tr h="442383">
                <a:tc>
                  <a:txBody>
                    <a:bodyPr/>
                    <a:lstStyle/>
                    <a:p>
                      <a:pPr algn="l" fontAlgn="t"/>
                      <a:r>
                        <a:rPr kumimoji="0" lang="en-US" sz="1800" kern="1200" dirty="0">
                          <a:solidFill>
                            <a:srgbClr val="0077AA"/>
                          </a:solidFill>
                          <a:latin typeface="Liberation Mono"/>
                          <a:ea typeface="+mn-ea"/>
                          <a:cs typeface="+mn-cs"/>
                        </a:rPr>
                        <a:t>JSON_KEYS(</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Array of keys from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xmlns="" val="10007"/>
                  </a:ext>
                </a:extLst>
              </a:tr>
              <a:tr h="442383">
                <a:tc>
                  <a:txBody>
                    <a:bodyPr/>
                    <a:lstStyle/>
                    <a:p>
                      <a:pPr algn="l" fontAlgn="t"/>
                      <a:r>
                        <a:rPr kumimoji="0" lang="en-US" sz="1800" kern="1200" dirty="0">
                          <a:solidFill>
                            <a:srgbClr val="0077AA"/>
                          </a:solidFill>
                          <a:latin typeface="Liberation Mono"/>
                          <a:ea typeface="+mn-ea"/>
                          <a:cs typeface="+mn-cs"/>
                        </a:rPr>
                        <a:t>JSON_ARRAY_APPEND(</a:t>
                      </a:r>
                      <a:r>
                        <a:rPr kumimoji="0" lang="en-US" sz="1800" kern="1200" dirty="0">
                          <a:solidFill>
                            <a:schemeClr val="tx2"/>
                          </a:solidFill>
                          <a:latin typeface="Liberation Mono"/>
                          <a:ea typeface="+mn-ea"/>
                          <a:cs typeface="+mn-cs"/>
                        </a:rPr>
                        <a:t>json_doc, path, val[, path, val] . . .</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Append data to JSON document [ with UPDATE ]</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xmlns="" val="10008"/>
                  </a:ext>
                </a:extLst>
              </a:tr>
              <a:tr h="442383">
                <a:tc>
                  <a:txBody>
                    <a:bodyPr/>
                    <a:lstStyle/>
                    <a:p>
                      <a:pPr algn="l" fontAlgn="t"/>
                      <a:r>
                        <a:rPr kumimoji="0" lang="en-US" sz="1800" kern="1200" dirty="0">
                          <a:solidFill>
                            <a:srgbClr val="0077AA"/>
                          </a:solidFill>
                          <a:latin typeface="Liberation Mono"/>
                          <a:ea typeface="+mn-ea"/>
                          <a:cs typeface="+mn-cs"/>
                        </a:rPr>
                        <a:t>JSON_LENGTH(</a:t>
                      </a:r>
                      <a:r>
                        <a:rPr kumimoji="0" lang="en-US" sz="1800" kern="1200" dirty="0">
                          <a:solidFill>
                            <a:schemeClr val="tx2"/>
                          </a:solidFill>
                          <a:latin typeface="Liberation Mono"/>
                          <a:ea typeface="+mn-ea"/>
                          <a:cs typeface="+mn-cs"/>
                        </a:rPr>
                        <a:t>json_doc[, path]</a:t>
                      </a:r>
                      <a:r>
                        <a:rPr kumimoji="0" lang="en-US" sz="1800" kern="1200" dirty="0">
                          <a:solidFill>
                            <a:srgbClr val="0077AA"/>
                          </a:solidFill>
                          <a:latin typeface="Liberation Mono"/>
                          <a:ea typeface="+mn-ea"/>
                          <a:cs typeface="+mn-cs"/>
                        </a:rPr>
                        <a:t>)</a:t>
                      </a:r>
                      <a:endParaRPr kumimoji="0" lang="en-IN" sz="1800" kern="1200" dirty="0">
                        <a:solidFill>
                          <a:srgbClr val="0077AA"/>
                        </a:solidFill>
                        <a:latin typeface="Liberation Mono"/>
                        <a:ea typeface="+mn-ea"/>
                        <a:cs typeface="+mn-cs"/>
                      </a:endParaRPr>
                    </a:p>
                  </a:txBody>
                  <a:tcPr marL="76200" marR="76200" marT="76200" marB="76200" anchor="ctr"/>
                </a:tc>
                <a:tc>
                  <a:txBody>
                    <a:bodyPr/>
                    <a:lstStyle/>
                    <a:p>
                      <a:pPr algn="l" fontAlgn="t"/>
                      <a:r>
                        <a:rPr kumimoji="0" lang="en-US" sz="1800" kern="1200" dirty="0">
                          <a:solidFill>
                            <a:schemeClr val="tx1"/>
                          </a:solidFill>
                          <a:effectLst/>
                          <a:latin typeface="Liberation Mono"/>
                          <a:ea typeface="+mn-ea"/>
                          <a:cs typeface="Arial" panose="020B0604020202020204" pitchFamily="34" charset="0"/>
                        </a:rPr>
                        <a:t>Number of elements in JSON document</a:t>
                      </a:r>
                      <a:endParaRPr kumimoji="0" lang="en-IN" sz="1800" kern="1200" dirty="0">
                        <a:solidFill>
                          <a:schemeClr val="tx1"/>
                        </a:solidFill>
                        <a:effectLst/>
                        <a:latin typeface="Liberation Mono"/>
                        <a:ea typeface="+mn-ea"/>
                        <a:cs typeface="Arial" panose="020B0604020202020204" pitchFamily="34" charset="0"/>
                      </a:endParaRPr>
                    </a:p>
                  </a:txBody>
                  <a:tcPr marL="76200" marR="76200" marT="76200" marB="76200"/>
                </a:tc>
                <a:extLst>
                  <a:ext uri="{0D108BD9-81ED-4DB2-BD59-A6C34878D82A}">
                    <a16:rowId xmlns:a16="http://schemas.microsoft.com/office/drawing/2014/main" xmlns="" val="258856819"/>
                  </a:ext>
                </a:extLst>
              </a:tr>
            </a:tbl>
          </a:graphicData>
        </a:graphic>
      </p:graphicFrame>
      <p:sp>
        <p:nvSpPr>
          <p:cNvPr id="4" name="Rectangle 3">
            <a:extLst>
              <a:ext uri="{FF2B5EF4-FFF2-40B4-BE49-F238E27FC236}">
                <a16:creationId xmlns:a16="http://schemas.microsoft.com/office/drawing/2014/main" xmlns="" id="{8175F671-BFE5-4D26-9C76-DBE1898D728F}"/>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 function</a:t>
            </a:r>
          </a:p>
        </p:txBody>
      </p:sp>
    </p:spTree>
    <p:extLst>
      <p:ext uri="{BB962C8B-B14F-4D97-AF65-F5344CB8AC3E}">
        <p14:creationId xmlns:p14="http://schemas.microsoft.com/office/powerpoint/2010/main" xmlns="" val="3591072884"/>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D4A68"/>
                </a:solidFill>
                <a:latin typeface="Segoe UI Light" panose="020B0502040204020203" pitchFamily="34" charset="0"/>
                <a:cs typeface="Segoe UI Light" panose="020B0502040204020203" pitchFamily="34" charset="0"/>
              </a:rPr>
              <a:t>json_extract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1676974" y="3266499"/>
            <a:ext cx="8838050" cy="646331"/>
          </a:xfrm>
          <a:prstGeom prst="rect">
            <a:avLst/>
          </a:prstGeom>
        </p:spPr>
        <p:txBody>
          <a:bodyPr wrap="square">
            <a:spAutoFit/>
          </a:bodyPr>
          <a:lstStyle/>
          <a:p>
            <a:r>
              <a:rPr lang="en-US" sz="1800" dirty="0">
                <a:effectLst/>
                <a:latin typeface="Palatino Linotype" panose="02040502050505030304" pitchFamily="18" charset="0"/>
                <a:cs typeface="Arial" panose="020B0604020202020204" pitchFamily="34" charset="0"/>
              </a:rPr>
              <a:t>Returns data from a JSON document, selected from the parts of the document matched by the path arguments.</a:t>
            </a:r>
            <a:endParaRPr lang="en-IN" sz="1800" dirty="0">
              <a:effectLst/>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xmlns="" val="3837998743"/>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json_extract / -&gt;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7" name="Rectangle 6"/>
          <p:cNvSpPr/>
          <p:nvPr/>
        </p:nvSpPr>
        <p:spPr>
          <a:xfrm>
            <a:off x="263352" y="2206019"/>
            <a:ext cx="11665296" cy="4247317"/>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address.street</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sz="4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document, </a:t>
            </a:r>
            <a:r>
              <a:rPr lang="en-IN" dirty="0">
                <a:solidFill>
                  <a:srgbClr val="DD4A68"/>
                </a:solidFill>
                <a:latin typeface="Liberation Mono"/>
              </a:rPr>
              <a:t>"$.</a:t>
            </a:r>
            <a:r>
              <a:rPr lang="en-IN" dirty="0">
                <a:latin typeface="Liberation Mono"/>
                <a:ea typeface="Times New Roman" panose="02020603050405020304" pitchFamily="18" charset="0"/>
              </a:rPr>
              <a:t>empID</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empj;</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phone[0]</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4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0077AA"/>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
        <p:nvSpPr>
          <p:cNvPr id="9" name="Rectangle 8">
            <a:extLst>
              <a:ext uri="{FF2B5EF4-FFF2-40B4-BE49-F238E27FC236}">
                <a16:creationId xmlns:a16="http://schemas.microsoft.com/office/drawing/2014/main" xmlns=""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xmlns="" val="125385398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352" y="838201"/>
            <a:ext cx="1166529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Print a JSON document in human-readable format</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9A8BB8B8-A5C9-4930-9E3D-164A9E92D443}"/>
              </a:ext>
            </a:extLst>
          </p:cNvPr>
          <p:cNvSpPr txBox="1"/>
          <p:nvPr/>
        </p:nvSpPr>
        <p:spPr>
          <a:xfrm>
            <a:off x="263352" y="1916832"/>
            <a:ext cx="11665296" cy="144655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 </a:t>
            </a:r>
            <a:r>
              <a:rPr lang="en-IN" dirty="0">
                <a:latin typeface="Liberation Mono"/>
              </a:rPr>
              <a:t>oid, </a:t>
            </a:r>
            <a:r>
              <a:rPr lang="en-IN" dirty="0">
                <a:solidFill>
                  <a:srgbClr val="DD4A68"/>
                </a:solidFill>
                <a:latin typeface="Liberation Mono"/>
              </a:rPr>
              <a:t>JSON_PRETTY</a:t>
            </a:r>
            <a:r>
              <a:rPr lang="en-IN" dirty="0">
                <a:latin typeface="Liberation Mono"/>
              </a:rPr>
              <a:t>(orderheader) </a:t>
            </a:r>
            <a:r>
              <a:rPr lang="en-IN" dirty="0">
                <a:solidFill>
                  <a:srgbClr val="0077AA"/>
                </a:solidFill>
                <a:latin typeface="Liberation Mono"/>
              </a:rPr>
              <a:t>FROM</a:t>
            </a:r>
            <a:r>
              <a:rPr lang="en-IN" dirty="0">
                <a:latin typeface="Liberation Mono"/>
              </a:rPr>
              <a:t> orderj;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orderitemsj;</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orderj.oid, </a:t>
            </a:r>
            <a:r>
              <a:rPr lang="en-IN" dirty="0">
                <a:solidFill>
                  <a:srgbClr val="DD4A68"/>
                </a:solidFill>
                <a:latin typeface="Liberation Mono"/>
              </a:rPr>
              <a:t>JSON_PRETTY</a:t>
            </a:r>
            <a:r>
              <a:rPr lang="en-IN" dirty="0">
                <a:latin typeface="Liberation Mono"/>
              </a:rPr>
              <a:t>(orderheader), </a:t>
            </a:r>
            <a:r>
              <a:rPr lang="en-IN" dirty="0">
                <a:solidFill>
                  <a:srgbClr val="DD4A68"/>
                </a:solidFill>
                <a:latin typeface="Liberation Mono"/>
              </a:rPr>
              <a:t>JSON_PRETTY</a:t>
            </a:r>
            <a:r>
              <a:rPr lang="en-IN" dirty="0">
                <a:latin typeface="Liberation Mono"/>
              </a:rPr>
              <a:t>(order_items) </a:t>
            </a:r>
            <a:r>
              <a:rPr lang="en-IN" dirty="0">
                <a:solidFill>
                  <a:srgbClr val="0077AA"/>
                </a:solidFill>
                <a:latin typeface="Liberation Mono"/>
              </a:rPr>
              <a:t>FROM</a:t>
            </a:r>
            <a:r>
              <a:rPr lang="en-IN" dirty="0">
                <a:latin typeface="Liberation Mono"/>
              </a:rPr>
              <a:t> orderj, orderitemsj </a:t>
            </a:r>
            <a:r>
              <a:rPr lang="en-IN" dirty="0">
                <a:solidFill>
                  <a:srgbClr val="0077AA"/>
                </a:solidFill>
                <a:latin typeface="Liberation Mono"/>
              </a:rPr>
              <a:t>WHERE</a:t>
            </a:r>
            <a:r>
              <a:rPr lang="en-IN" dirty="0">
                <a:latin typeface="Liberation Mono"/>
              </a:rPr>
              <a:t> orderj.oid = orderitemsj.oid;</a:t>
            </a:r>
          </a:p>
        </p:txBody>
      </p:sp>
      <p:sp>
        <p:nvSpPr>
          <p:cNvPr id="6" name="Rectangle 5">
            <a:extLst>
              <a:ext uri="{FF2B5EF4-FFF2-40B4-BE49-F238E27FC236}">
                <a16:creationId xmlns:a16="http://schemas.microsoft.com/office/drawing/2014/main" xmlns="" id="{D02E03CB-F4A4-461C-9B06-A8BCA984FCC7}"/>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json_pretty … (select)</a:t>
            </a:r>
          </a:p>
        </p:txBody>
      </p:sp>
    </p:spTree>
    <p:extLst>
      <p:ext uri="{BB962C8B-B14F-4D97-AF65-F5344CB8AC3E}">
        <p14:creationId xmlns:p14="http://schemas.microsoft.com/office/powerpoint/2010/main" xmlns="" val="2923358589"/>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3058951" y="3276600"/>
            <a:ext cx="6074099"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Rectangle 5">
            <a:extLst>
              <a:ext uri="{FF2B5EF4-FFF2-40B4-BE49-F238E27FC236}">
                <a16:creationId xmlns:a16="http://schemas.microsoft.com/office/drawing/2014/main" xmlns="" id="{6DE79E53-CAA4-40DF-AFCE-1F13A27C78F7}"/>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rgbClr val="0070C0"/>
                </a:solidFill>
                <a:latin typeface="Palatino Linotype" panose="02040502050505030304" pitchFamily="18" charset="0"/>
                <a:cs typeface="Segoe UI Light" panose="020B0502040204020203" pitchFamily="34" charset="0"/>
              </a:rPr>
              <a:t>INSERT ... SELECT</a:t>
            </a:r>
            <a:endParaRPr lang="en-IN" b="1" dirty="0">
              <a:solidFill>
                <a:srgbClr val="0070C0"/>
              </a:solidFill>
              <a:latin typeface="Palatino Linotype" panose="02040502050505030304" pitchFamily="18" charset="0"/>
              <a:cs typeface="Segoe UI Light" panose="020B0502040204020203" pitchFamily="34" charset="0"/>
            </a:endParaRPr>
          </a:p>
        </p:txBody>
      </p:sp>
      <p:sp>
        <p:nvSpPr>
          <p:cNvPr id="8" name="Rectangle 7">
            <a:extLst>
              <a:ext uri="{FF2B5EF4-FFF2-40B4-BE49-F238E27FC236}">
                <a16:creationId xmlns:a16="http://schemas.microsoft.com/office/drawing/2014/main" xmlns="" id="{8179B2D0-24EE-455B-8988-B44950E43A0B}"/>
              </a:ext>
            </a:extLst>
          </p:cNvPr>
          <p:cNvSpPr/>
          <p:nvPr/>
        </p:nvSpPr>
        <p:spPr>
          <a:xfrm>
            <a:off x="406573" y="193261"/>
            <a:ext cx="11449272" cy="178510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a:t>
            </a:r>
            <a:r>
              <a:rPr lang="en-IN" b="1" dirty="0">
                <a:latin typeface="Arial" panose="020B0604020202020204" pitchFamily="34" charset="0"/>
                <a:cs typeface="Arial" panose="020B0604020202020204" pitchFamily="34" charset="0"/>
              </a:rPr>
              <a:t>X</a:t>
            </a:r>
            <a:r>
              <a:rPr lang="en-IN" dirty="0">
                <a:latin typeface="Arial" panose="020B0604020202020204" pitchFamily="34" charset="0"/>
                <a:cs typeface="Arial" panose="020B0604020202020204" pitchFamily="34" charset="0"/>
              </a:rPr>
              <a:t>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X+1</a:t>
            </a:r>
            <a:r>
              <a:rPr lang="en-IN" dirty="0">
                <a:latin typeface="Arial" panose="020B0604020202020204" pitchFamily="34" charset="0"/>
                <a:cs typeface="Arial" panose="020B0604020202020204" pitchFamily="34" charset="0"/>
              </a:rPr>
              <a:t>). This mismatch of column-values will giving you the error.</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Inserting a string into a string column (CHAR, VARCHAR, TEXT, or BLOB) that exceeds the column maximum length. </a:t>
            </a:r>
            <a:r>
              <a:rPr lang="en-US" dirty="0">
                <a:solidFill>
                  <a:schemeClr val="accent6">
                    <a:lumMod val="50000"/>
                  </a:schemeClr>
                </a:solidFill>
                <a:latin typeface="Arial" panose="020B0604020202020204" pitchFamily="34" charset="0"/>
                <a:cs typeface="Arial" panose="020B0604020202020204" pitchFamily="34" charset="0"/>
              </a:rPr>
              <a:t>The value is truncated to the column maximum length.</a:t>
            </a:r>
            <a:endParaRPr lang="en-IN"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58098302"/>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5" name="Rectangle 4"/>
          <p:cNvSpPr/>
          <p:nvPr/>
        </p:nvSpPr>
        <p:spPr>
          <a:xfrm>
            <a:off x="393727" y="725907"/>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INSERT inserts new rows into an existing table. The INSERT ... VALUES</a:t>
            </a:r>
          </a:p>
        </p:txBody>
      </p:sp>
      <p:sp>
        <p:nvSpPr>
          <p:cNvPr id="6" name="Rectangle 5"/>
          <p:cNvSpPr/>
          <p:nvPr/>
        </p:nvSpPr>
        <p:spPr>
          <a:xfrm>
            <a:off x="407368" y="2556695"/>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85000"/>
                    <a:lumOff val="1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grpSp>
        <p:nvGrpSpPr>
          <p:cNvPr id="9" name="Group 8">
            <a:extLst>
              <a:ext uri="{FF2B5EF4-FFF2-40B4-BE49-F238E27FC236}">
                <a16:creationId xmlns:a16="http://schemas.microsoft.com/office/drawing/2014/main" xmlns="" id="{BF4B8512-CD61-4373-BC7D-BCE8E59EDBE0}"/>
              </a:ext>
            </a:extLst>
          </p:cNvPr>
          <p:cNvGrpSpPr/>
          <p:nvPr/>
        </p:nvGrpSpPr>
        <p:grpSpPr>
          <a:xfrm>
            <a:off x="486355" y="3409529"/>
            <a:ext cx="8898972" cy="2971799"/>
            <a:chOff x="1676400" y="3200401"/>
            <a:chExt cx="8898972" cy="2971799"/>
          </a:xfrm>
        </p:grpSpPr>
        <p:pic>
          <p:nvPicPr>
            <p:cNvPr id="31" name="Picture 30"/>
            <p:cNvPicPr>
              <a:picLocks noChangeAspect="1"/>
            </p:cNvPicPr>
            <p:nvPr/>
          </p:nvPicPr>
          <p:blipFill>
            <a:blip r:embed="rId2" cstate="print"/>
            <a:stretch>
              <a:fillRect/>
            </a:stretch>
          </p:blipFill>
          <p:spPr>
            <a:xfrm>
              <a:off x="1692828" y="3200401"/>
              <a:ext cx="7826226" cy="407679"/>
            </a:xfrm>
            <a:prstGeom prst="rect">
              <a:avLst/>
            </a:prstGeom>
          </p:spPr>
        </p:pic>
        <p:grpSp>
          <p:nvGrpSpPr>
            <p:cNvPr id="3" name="Group 2"/>
            <p:cNvGrpSpPr/>
            <p:nvPr/>
          </p:nvGrpSpPr>
          <p:grpSpPr>
            <a:xfrm>
              <a:off x="5341621" y="4442415"/>
              <a:ext cx="2573929" cy="472666"/>
              <a:chOff x="3817620" y="4442415"/>
              <a:chExt cx="2573929"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329210" cy="369332"/>
              </a:xfrm>
              <a:prstGeom prst="rect">
                <a:avLst/>
              </a:prstGeom>
              <a:noFill/>
            </p:spPr>
            <p:txBody>
              <a:bodyPr wrap="none" rtlCol="0">
                <a:spAutoFit/>
              </a:bodyPr>
              <a:lstStyle/>
              <a:p>
                <a:r>
                  <a:rPr lang="en-IN" dirty="0">
                    <a:solidFill>
                      <a:srgbClr val="C8A0C3"/>
                    </a:solidFill>
                  </a:rPr>
                  <a:t>Column List</a:t>
                </a:r>
              </a:p>
            </p:txBody>
          </p:sp>
        </p:grpSp>
        <p:grpSp>
          <p:nvGrpSpPr>
            <p:cNvPr id="2" name="Group 1"/>
            <p:cNvGrpSpPr/>
            <p:nvPr/>
          </p:nvGrpSpPr>
          <p:grpSpPr>
            <a:xfrm>
              <a:off x="7647543" y="3536458"/>
              <a:ext cx="2811146" cy="472666"/>
              <a:chOff x="6123543" y="3536458"/>
              <a:chExt cx="2811146"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53246"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3001" y="5771156"/>
              <a:ext cx="5257801"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614" y="4054884"/>
              <a:ext cx="8822772" cy="381000"/>
            </a:xfrm>
            <a:prstGeom prst="rect">
              <a:avLst/>
            </a:prstGeom>
          </p:spPr>
        </p:pic>
        <p:pic>
          <p:nvPicPr>
            <p:cNvPr id="33" name="Picture 32"/>
            <p:cNvPicPr>
              <a:picLocks noChangeAspect="1"/>
            </p:cNvPicPr>
            <p:nvPr/>
          </p:nvPicPr>
          <p:blipFill>
            <a:blip r:embed="rId4" cstate="print"/>
            <a:stretch>
              <a:fillRect/>
            </a:stretch>
          </p:blipFill>
          <p:spPr>
            <a:xfrm>
              <a:off x="1676400" y="5027710"/>
              <a:ext cx="8898972" cy="724264"/>
            </a:xfrm>
            <a:prstGeom prst="rect">
              <a:avLst/>
            </a:prstGeom>
          </p:spPr>
        </p:pic>
      </p:grpSp>
      <p:sp>
        <p:nvSpPr>
          <p:cNvPr id="19" name="Rectangle 18">
            <a:extLst>
              <a:ext uri="{FF2B5EF4-FFF2-40B4-BE49-F238E27FC236}">
                <a16:creationId xmlns:a16="http://schemas.microsoft.com/office/drawing/2014/main" xmlns="" id="{64CFD2C7-651C-4097-AE6F-B34058DBB403}"/>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xmlns="" val="2779365987"/>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xmlns=""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xmlns=""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xmlns="" id="{13604FD9-B251-4C7D-B3A2-FCBDF2D47EE9}"/>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xmlns="" val="1376270576"/>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6" name="Rectangle 5">
            <a:extLst>
              <a:ext uri="{FF2B5EF4-FFF2-40B4-BE49-F238E27FC236}">
                <a16:creationId xmlns:a16="http://schemas.microsoft.com/office/drawing/2014/main" xmlns="" id="{43651AEC-95F0-41B9-B91B-D73E975D95DD}"/>
              </a:ext>
            </a:extLst>
          </p:cNvPr>
          <p:cNvSpPr/>
          <p:nvPr/>
        </p:nvSpPr>
        <p:spPr>
          <a:xfrm>
            <a:off x="191344" y="4653136"/>
            <a:ext cx="11881319" cy="1754326"/>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29</a:t>
            </a:r>
            <a:r>
              <a:rPr lang="en-IN" dirty="0">
                <a:latin typeface="Liberation Mono"/>
                <a:cs typeface="Arial" panose="020B0604020202020204" pitchFamily="34" charset="0"/>
              </a:rPr>
              <a:t>,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patil</a:t>
            </a:r>
            <a:r>
              <a:rPr lang="en-IN" dirty="0">
                <a:solidFill>
                  <a:srgbClr val="669900"/>
                </a:solidFill>
                <a:latin typeface="Liberation Mono"/>
              </a:rPr>
              <a:t>'</a:t>
            </a:r>
            <a:r>
              <a:rPr lang="en-IN" dirty="0">
                <a:latin typeface="Liberation Mono"/>
                <a:cs typeface="Arial" panose="020B0604020202020204" pitchFamily="34" charset="0"/>
              </a:rPr>
              <a:t>, '1999-11-10', </a:t>
            </a:r>
            <a:r>
              <a:rPr lang="en-IN" dirty="0">
                <a:solidFill>
                  <a:srgbClr val="669900"/>
                </a:solidFill>
                <a:latin typeface="Liberation Mono"/>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30</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669900"/>
                </a:solidFill>
                <a:latin typeface="Liberation Mono"/>
              </a:rPr>
              <a:t>'thomas'</a:t>
            </a:r>
            <a:r>
              <a:rPr lang="en-IN" dirty="0">
                <a:latin typeface="Liberation Mono"/>
                <a:cs typeface="Arial" panose="020B0604020202020204" pitchFamily="34" charset="0"/>
              </a:rPr>
              <a:t>, '1983-11-10', </a:t>
            </a:r>
            <a:r>
              <a:rPr lang="en-IN" dirty="0">
                <a:solidFill>
                  <a:srgbClr val="669900"/>
                </a:solidFill>
                <a:latin typeface="Liberation Mono"/>
              </a:rPr>
              <a:t>'john.thomas@gmail.com' </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31</a:t>
            </a:r>
            <a:r>
              <a:rPr lang="en-IN" dirty="0">
                <a:latin typeface="Liberation Mono"/>
                <a:cs typeface="Arial" panose="020B0604020202020204" pitchFamily="34" charset="0"/>
              </a:rPr>
              <a:t>, </a:t>
            </a:r>
            <a:r>
              <a:rPr lang="en-IN" dirty="0">
                <a:solidFill>
                  <a:srgbClr val="669900"/>
                </a:solidFill>
                <a:latin typeface="Liberation Mono"/>
              </a:rPr>
              <a:t>'jack'</a:t>
            </a:r>
            <a:r>
              <a:rPr lang="en-IN" dirty="0">
                <a:latin typeface="Liberation Mono"/>
                <a:cs typeface="Arial" panose="020B0604020202020204" pitchFamily="34" charset="0"/>
              </a:rPr>
              <a:t>, </a:t>
            </a:r>
            <a:r>
              <a:rPr lang="en-IN" dirty="0">
                <a:solidFill>
                  <a:srgbClr val="669900"/>
                </a:solidFill>
                <a:latin typeface="Liberation Mono"/>
              </a:rPr>
              <a:t>'jack.thorn@gmail.com</a:t>
            </a:r>
            <a:r>
              <a:rPr lang="en-IN" dirty="0">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990055"/>
                </a:solidFill>
                <a:latin typeface="Liberation Mono"/>
              </a:rPr>
              <a:t>32</a:t>
            </a:r>
            <a:r>
              <a:rPr lang="en-IN" dirty="0">
                <a:latin typeface="Liberation Mono"/>
                <a:cs typeface="Arial" panose="020B0604020202020204" pitchFamily="34" charset="0"/>
              </a:rPr>
              <a:t>, </a:t>
            </a:r>
            <a:r>
              <a:rPr lang="en-IN" dirty="0">
                <a:solidFill>
                  <a:srgbClr val="669900"/>
                </a:solidFill>
                <a:latin typeface="Liberation Mono"/>
              </a:rPr>
              <a:t>'james'</a:t>
            </a:r>
            <a:r>
              <a:rPr lang="en-IN" dirty="0">
                <a:latin typeface="Liberation Mono"/>
                <a:cs typeface="Arial" panose="020B0604020202020204" pitchFamily="34" charset="0"/>
              </a:rPr>
              <a:t>), (</a:t>
            </a:r>
            <a:r>
              <a:rPr lang="en-IN" dirty="0">
                <a:solidFill>
                  <a:srgbClr val="990055"/>
                </a:solidFill>
                <a:latin typeface="Liberation Mono"/>
              </a:rPr>
              <a:t>33</a:t>
            </a:r>
            <a:r>
              <a:rPr lang="en-IN" dirty="0">
                <a:latin typeface="Liberation Mono"/>
                <a:cs typeface="Arial" panose="020B0604020202020204" pitchFamily="34" charset="0"/>
              </a:rPr>
              <a:t>, </a:t>
            </a:r>
            <a:r>
              <a:rPr lang="en-IN" dirty="0">
                <a:solidFill>
                  <a:srgbClr val="669900"/>
                </a:solidFill>
                <a:latin typeface="Liberation Mono"/>
              </a:rPr>
              <a:t>'jr. james'</a:t>
            </a:r>
            <a:r>
              <a:rPr lang="en-IN" dirty="0">
                <a:latin typeface="Liberation Mono"/>
                <a:cs typeface="Arial" panose="020B0604020202020204" pitchFamily="34" charset="0"/>
              </a:rPr>
              <a:t>), (</a:t>
            </a:r>
            <a:r>
              <a:rPr lang="en-IN" dirty="0">
                <a:solidFill>
                  <a:srgbClr val="990055"/>
                </a:solidFill>
                <a:latin typeface="Liberation Mono"/>
              </a:rPr>
              <a:t>34</a:t>
            </a:r>
            <a:r>
              <a:rPr lang="en-IN" dirty="0">
                <a:latin typeface="Liberation Mono"/>
                <a:cs typeface="Arial" panose="020B0604020202020204" pitchFamily="34" charset="0"/>
              </a:rPr>
              <a:t>, </a:t>
            </a:r>
            <a:r>
              <a:rPr lang="en-IN" dirty="0">
                <a:solidFill>
                  <a:srgbClr val="669900"/>
                </a:solidFill>
                <a:latin typeface="Liberation Mono"/>
              </a:rPr>
              <a:t>'sr. james</a:t>
            </a:r>
            <a:r>
              <a:rPr lang="en-IN" dirty="0">
                <a:latin typeface="Liberation Mono"/>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359510" y="2405787"/>
            <a:ext cx="11569138" cy="2031325"/>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student</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xmlns=""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 values</a:t>
            </a:r>
            <a:endParaRPr lang="en-IN" sz="3200" i="1" dirty="0">
              <a:solidFill>
                <a:srgbClr val="FF9900"/>
              </a:solidFill>
              <a:latin typeface="Arial" pitchFamily="34" charset="0"/>
              <a:cs typeface="Arial" pitchFamily="34" charset="0"/>
            </a:endParaRPr>
          </a:p>
        </p:txBody>
      </p:sp>
      <p:sp>
        <p:nvSpPr>
          <p:cNvPr id="7" name="Rectangle 6">
            <a:extLst>
              <a:ext uri="{FF2B5EF4-FFF2-40B4-BE49-F238E27FC236}">
                <a16:creationId xmlns:a16="http://schemas.microsoft.com/office/drawing/2014/main" xmlns="" id="{8CA83B09-E41D-4A51-BF96-9F5BDBA9C368}"/>
              </a:ext>
            </a:extLst>
          </p:cNvPr>
          <p:cNvSpPr/>
          <p:nvPr/>
        </p:nvSpPr>
        <p:spPr>
          <a:xfrm>
            <a:off x="290449" y="1543587"/>
            <a:ext cx="11278159" cy="707886"/>
          </a:xfrm>
          <a:prstGeom prst="rect">
            <a:avLst/>
          </a:prstGeom>
        </p:spPr>
        <p:txBody>
          <a:bodyPr wrap="square">
            <a:spAutoFit/>
          </a:bodyPr>
          <a:lstStyle/>
          <a:p>
            <a:r>
              <a:rPr lang="en-IN" sz="2000" dirty="0">
                <a:solidFill>
                  <a:srgbClr val="0077AA"/>
                </a:solidFill>
                <a:latin typeface="Liberation Mono"/>
              </a:rPr>
              <a:t>INSERT [IGNORE] [INTO] </a:t>
            </a:r>
            <a:r>
              <a:rPr lang="en-IN" sz="2000" dirty="0">
                <a:latin typeface="Liberation Mono"/>
              </a:rPr>
              <a:t>tbl_name </a:t>
            </a:r>
            <a:r>
              <a:rPr lang="fr-FR" sz="2000" dirty="0">
                <a:latin typeface="Liberation Mono"/>
              </a:rPr>
              <a:t>[</a:t>
            </a:r>
            <a:r>
              <a:rPr lang="fr-FR" sz="2000" b="0" i="0" dirty="0">
                <a:solidFill>
                  <a:srgbClr val="0077AA"/>
                </a:solidFill>
                <a:effectLst/>
                <a:latin typeface="Liberation Mono"/>
              </a:rPr>
              <a:t>PARTITION</a:t>
            </a:r>
            <a:r>
              <a:rPr lang="fr-FR" sz="2000" b="0" i="0" dirty="0">
                <a:solidFill>
                  <a:srgbClr val="000000"/>
                </a:solidFill>
                <a:effectLst/>
                <a:latin typeface="Liberation Mono"/>
              </a:rPr>
              <a:t> </a:t>
            </a:r>
            <a:r>
              <a:rPr lang="fr-FR" sz="2000" dirty="0">
                <a:latin typeface="Liberation Mono"/>
              </a:rPr>
              <a:t>(</a:t>
            </a:r>
            <a:r>
              <a:rPr lang="fr-FR" sz="2000" b="0" i="1" dirty="0">
                <a:solidFill>
                  <a:srgbClr val="000000"/>
                </a:solidFill>
                <a:effectLst/>
                <a:latin typeface="Liberation Mono"/>
              </a:rPr>
              <a:t>partition_name</a:t>
            </a:r>
            <a:r>
              <a:rPr lang="fr-FR" sz="2000" b="0" i="0" dirty="0">
                <a:solidFill>
                  <a:srgbClr val="000000"/>
                </a:solidFill>
                <a:effectLst/>
                <a:latin typeface="Liberation Mono"/>
              </a:rPr>
              <a:t> </a:t>
            </a:r>
            <a:r>
              <a:rPr lang="fr-FR" sz="2000" dirty="0">
                <a:latin typeface="Liberation Mono"/>
              </a:rPr>
              <a:t>[,</a:t>
            </a:r>
            <a:r>
              <a:rPr lang="fr-FR" sz="2000" b="0" i="0" dirty="0">
                <a:solidFill>
                  <a:srgbClr val="000000"/>
                </a:solidFill>
                <a:effectLst/>
                <a:latin typeface="Liberation Mono"/>
              </a:rPr>
              <a:t> </a:t>
            </a:r>
            <a:r>
              <a:rPr lang="fr-FR" sz="2000" b="0" i="1" dirty="0">
                <a:solidFill>
                  <a:srgbClr val="000000"/>
                </a:solidFill>
                <a:effectLst/>
                <a:latin typeface="Liberation Mono"/>
              </a:rPr>
              <a:t>partition_name</a:t>
            </a:r>
            <a:r>
              <a:rPr lang="fr-FR" sz="2000" dirty="0">
                <a:latin typeface="Liberation Mono"/>
              </a:rPr>
              <a:t>] ...)]</a:t>
            </a:r>
            <a:r>
              <a:rPr lang="en-IN" sz="2000" dirty="0">
                <a:latin typeface="Liberation Mono"/>
              </a:rPr>
              <a:t> [ (col_name,</a:t>
            </a:r>
            <a:r>
              <a:rPr lang="en-US" sz="2000" dirty="0">
                <a:latin typeface="Liberation Mono"/>
              </a:rPr>
              <a:t> . . .</a:t>
            </a:r>
            <a:r>
              <a:rPr lang="en-IN" sz="2000" dirty="0">
                <a:latin typeface="Liberation Mono"/>
              </a:rPr>
              <a:t>) ]</a:t>
            </a:r>
            <a:r>
              <a:rPr lang="en-IN" sz="2000" dirty="0">
                <a:solidFill>
                  <a:srgbClr val="0077AA"/>
                </a:solidFill>
                <a:latin typeface="Liberation Mono"/>
              </a:rPr>
              <a:t> { VALUES </a:t>
            </a:r>
            <a:r>
              <a:rPr lang="en-IN" sz="2000" dirty="0">
                <a:latin typeface="Liberation Mono"/>
              </a:rPr>
              <a:t>|</a:t>
            </a:r>
            <a:r>
              <a:rPr lang="en-IN" sz="2000" dirty="0">
                <a:solidFill>
                  <a:srgbClr val="0077AA"/>
                </a:solidFill>
                <a:latin typeface="Liberation Mono"/>
              </a:rPr>
              <a:t> VALU E } ( </a:t>
            </a:r>
            <a:r>
              <a:rPr lang="en-IN" sz="2000" dirty="0">
                <a:latin typeface="Liberation Mono"/>
              </a:rPr>
              <a:t>{ expr | DEFAULT },</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a:t>
            </a:r>
            <a:r>
              <a:rPr lang="en-IN" sz="2000" dirty="0">
                <a:latin typeface="Liberation Mono"/>
              </a:rPr>
              <a:t>,</a:t>
            </a:r>
            <a:r>
              <a:rPr lang="en-IN" sz="2000" dirty="0">
                <a:solidFill>
                  <a:srgbClr val="0077AA"/>
                </a:solidFill>
                <a:latin typeface="Liberation Mono"/>
              </a:rPr>
              <a:t> </a:t>
            </a:r>
            <a:r>
              <a:rPr lang="en-US" sz="2000" dirty="0">
                <a:latin typeface="Liberation Mono"/>
              </a:rPr>
              <a:t>. .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ON DUPLICATE KEY UPDATE assignment_list </a:t>
            </a:r>
            <a:r>
              <a:rPr lang="en-IN" sz="2000" dirty="0">
                <a:latin typeface="Liberation Mono"/>
              </a:rPr>
              <a:t>]</a:t>
            </a:r>
            <a:endParaRPr lang="en-US" sz="2000" dirty="0">
              <a:latin typeface="Liberation Mono"/>
            </a:endParaRPr>
          </a:p>
        </p:txBody>
      </p:sp>
    </p:spTree>
    <p:extLst>
      <p:ext uri="{BB962C8B-B14F-4D97-AF65-F5344CB8AC3E}">
        <p14:creationId xmlns:p14="http://schemas.microsoft.com/office/powerpoint/2010/main" xmlns="" val="3757066907"/>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90449" y="1412776"/>
            <a:ext cx="11278159" cy="800219"/>
          </a:xfrm>
          <a:prstGeom prst="rect">
            <a:avLst/>
          </a:prstGeom>
        </p:spPr>
        <p:txBody>
          <a:bodyPr wrap="square">
            <a:spAutoFit/>
          </a:bodyPr>
          <a:lstStyle/>
          <a:p>
            <a:r>
              <a:rPr lang="en-US" sz="2000" b="0" i="0" dirty="0">
                <a:solidFill>
                  <a:srgbClr val="DD4A68"/>
                </a:solidFill>
                <a:effectLst/>
                <a:latin typeface="Liberation Mono"/>
              </a:rPr>
              <a:t>JSON_OBJECT</a:t>
            </a:r>
            <a:r>
              <a:rPr lang="en-US" sz="2000" b="0" i="0" dirty="0">
                <a:solidFill>
                  <a:srgbClr val="999999"/>
                </a:solidFill>
                <a:effectLst/>
                <a:latin typeface="Liberation Mono"/>
              </a:rPr>
              <a:t>(</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a:t>
            </a:r>
            <a:r>
              <a:rPr lang="en-IN" sz="2000" dirty="0">
                <a:latin typeface="Liberation Mono"/>
              </a:rPr>
              <a:t>,</a:t>
            </a:r>
            <a:r>
              <a:rPr lang="en-US" sz="2000" b="0" i="0" dirty="0">
                <a:solidFill>
                  <a:srgbClr val="669900"/>
                </a:solidFill>
                <a:effectLst/>
                <a:latin typeface="Liberation Mono"/>
              </a:rPr>
              <a:t> </a:t>
            </a:r>
            <a:r>
              <a:rPr lang="en-US" sz="2000" dirty="0">
                <a:solidFill>
                  <a:srgbClr val="DD4A68"/>
                </a:solidFill>
                <a:latin typeface="Liberation Mono"/>
              </a:rPr>
              <a:t>JSON_ARRAY</a:t>
            </a:r>
            <a:r>
              <a:rPr lang="en-US" sz="2000" b="0" i="0" dirty="0">
                <a:solidFill>
                  <a:srgbClr val="999999"/>
                </a:solidFill>
                <a:effectLst/>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b="0" i="0" dirty="0">
                <a:solidFill>
                  <a:srgbClr val="999999"/>
                </a:solidFill>
                <a:effectLst/>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a:p>
            <a:endParaRPr lang="en-US" sz="600" dirty="0">
              <a:latin typeface="Liberation Mono"/>
            </a:endParaRPr>
          </a:p>
          <a:p>
            <a:r>
              <a:rPr lang="en-IN" sz="2000" dirty="0">
                <a:latin typeface="Liberation Mono"/>
                <a:cs typeface="Arial" panose="020B0604020202020204" pitchFamily="34" charset="0"/>
              </a:rPr>
              <a:t>'</a:t>
            </a:r>
            <a:r>
              <a:rPr lang="en-US" sz="2000" dirty="0">
                <a:solidFill>
                  <a:schemeClr val="bg1">
                    <a:lumMod val="65000"/>
                  </a:schemeClr>
                </a:solidFill>
                <a:latin typeface="Liberation Mono"/>
              </a:rPr>
              <a:t>{</a:t>
            </a:r>
            <a:r>
              <a:rPr lang="en-US" sz="2000" dirty="0">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key1</a:t>
            </a:r>
            <a:r>
              <a:rPr lang="en-IN" sz="2000" dirty="0">
                <a:solidFill>
                  <a:srgbClr val="669900"/>
                </a:solidFill>
                <a:latin typeface="Liberation Mono"/>
              </a:rPr>
              <a:t>" </a:t>
            </a:r>
            <a:r>
              <a:rPr lang="en-US" sz="2000" b="0" i="0" dirty="0">
                <a:effectLst/>
                <a:latin typeface="Liberation Mono"/>
              </a:rPr>
              <a:t>: 1,</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key2</a:t>
            </a:r>
            <a:r>
              <a:rPr lang="en-IN" sz="2000" dirty="0">
                <a:solidFill>
                  <a:srgbClr val="669900"/>
                </a:solidFill>
                <a:latin typeface="Liberation Mono"/>
              </a:rPr>
              <a:t>" </a:t>
            </a:r>
            <a:r>
              <a:rPr lang="en-US" sz="2000" b="0" i="0" dirty="0">
                <a:effectLst/>
                <a:latin typeface="Liberation Mono"/>
              </a:rPr>
              <a:t>:</a:t>
            </a:r>
            <a:r>
              <a:rPr lang="en-US" sz="2000" b="0" i="0" dirty="0">
                <a:solidFill>
                  <a:srgbClr val="000000"/>
                </a:solidFill>
                <a:effectLst/>
                <a:latin typeface="Liberation Mono"/>
              </a:rPr>
              <a:t> </a:t>
            </a:r>
            <a:r>
              <a:rPr lang="en-IN" sz="2000" dirty="0">
                <a:solidFill>
                  <a:srgbClr val="669900"/>
                </a:solidFill>
                <a:latin typeface="Liberation Mono"/>
              </a:rPr>
              <a:t>"</a:t>
            </a:r>
            <a:r>
              <a:rPr lang="en-US" sz="2000" b="0" i="0" dirty="0">
                <a:solidFill>
                  <a:srgbClr val="669900"/>
                </a:solidFill>
                <a:effectLst/>
                <a:latin typeface="Liberation Mono"/>
              </a:rPr>
              <a:t>abc</a:t>
            </a:r>
            <a:r>
              <a:rPr lang="en-IN" sz="2000" dirty="0">
                <a:solidFill>
                  <a:srgbClr val="669900"/>
                </a:solidFill>
                <a:latin typeface="Liberation Mono"/>
              </a:rPr>
              <a:t>"</a:t>
            </a:r>
            <a:r>
              <a:rPr lang="en-US" sz="2000" b="0" i="0" dirty="0">
                <a:effectLst/>
                <a:latin typeface="Liberation Mono"/>
              </a:rPr>
              <a:t> ,</a:t>
            </a:r>
            <a:r>
              <a:rPr lang="en-IN" sz="2000" dirty="0">
                <a:solidFill>
                  <a:srgbClr val="669900"/>
                </a:solidFill>
                <a:latin typeface="Liberation Mono"/>
              </a:rPr>
              <a:t> "</a:t>
            </a:r>
            <a:r>
              <a:rPr lang="en-US" sz="2000" b="0" i="0" dirty="0">
                <a:solidFill>
                  <a:srgbClr val="669900"/>
                </a:solidFill>
                <a:effectLst/>
                <a:latin typeface="Liberation Mono"/>
              </a:rPr>
              <a:t>key3</a:t>
            </a:r>
            <a:r>
              <a:rPr lang="en-IN" sz="2000" dirty="0">
                <a:solidFill>
                  <a:srgbClr val="669900"/>
                </a:solidFill>
                <a:latin typeface="Liberation Mono"/>
              </a:rPr>
              <a:t>" </a:t>
            </a:r>
            <a:r>
              <a:rPr lang="en-IN" sz="2000" dirty="0">
                <a:latin typeface="Liberation Mono"/>
              </a:rPr>
              <a:t>:</a:t>
            </a:r>
            <a:r>
              <a:rPr lang="en-US" sz="2000" b="0" i="0" dirty="0">
                <a:solidFill>
                  <a:srgbClr val="669900"/>
                </a:solidFill>
                <a:effectLst/>
                <a:latin typeface="Liberation Mono"/>
              </a:rPr>
              <a:t>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990055"/>
                </a:solidFill>
                <a:latin typeface="Liberation Mono"/>
              </a:rPr>
              <a:t>value1</a:t>
            </a:r>
            <a:r>
              <a:rPr lang="en-US" sz="2000" dirty="0">
                <a:latin typeface="Liberation Mono"/>
              </a:rPr>
              <a:t>, </a:t>
            </a:r>
            <a:r>
              <a:rPr lang="en-IN" sz="2000" dirty="0">
                <a:solidFill>
                  <a:srgbClr val="669900"/>
                </a:solidFill>
                <a:latin typeface="Liberation Mono"/>
              </a:rPr>
              <a:t>"value2"</a:t>
            </a:r>
            <a:r>
              <a:rPr lang="en-US" sz="2000" dirty="0">
                <a:latin typeface="Liberation Mono"/>
              </a:rPr>
              <a:t> , </a:t>
            </a:r>
            <a:r>
              <a:rPr lang="en-IN" sz="2000" dirty="0">
                <a:solidFill>
                  <a:srgbClr val="669900"/>
                </a:solidFill>
                <a:latin typeface="Liberation Mono"/>
              </a:rPr>
              <a:t> </a:t>
            </a:r>
            <a:r>
              <a:rPr lang="en-US" sz="2000" b="0" i="0" dirty="0">
                <a:effectLst/>
                <a:latin typeface="Liberation Mono"/>
              </a:rPr>
              <a:t>. . . </a:t>
            </a:r>
            <a:r>
              <a:rPr lang="en-US" sz="2000" dirty="0">
                <a:solidFill>
                  <a:schemeClr val="bg1">
                    <a:lumMod val="65000"/>
                  </a:schemeClr>
                </a:solidFill>
                <a:latin typeface="Liberation Mono"/>
              </a:rPr>
              <a:t>]</a:t>
            </a:r>
            <a:r>
              <a:rPr lang="en-US" sz="2000" dirty="0">
                <a:latin typeface="Liberation Mono"/>
              </a:rPr>
              <a:t> ,</a:t>
            </a:r>
            <a:r>
              <a:rPr lang="en-US" sz="2000" dirty="0">
                <a:solidFill>
                  <a:srgbClr val="DD4A68"/>
                </a:solidFill>
                <a:latin typeface="Liberation Mono"/>
              </a:rPr>
              <a:t>  </a:t>
            </a:r>
            <a:r>
              <a:rPr lang="en-US" sz="2000" b="0" i="0" dirty="0">
                <a:effectLst/>
                <a:latin typeface="Liberation Mono"/>
              </a:rPr>
              <a:t>. . .</a:t>
            </a:r>
            <a:r>
              <a:rPr lang="en-US" sz="2000" dirty="0">
                <a:latin typeface="Liberation Mono"/>
              </a:rPr>
              <a:t> </a:t>
            </a:r>
            <a:r>
              <a:rPr lang="en-US" sz="2000" dirty="0">
                <a:solidFill>
                  <a:schemeClr val="bg1">
                    <a:lumMod val="65000"/>
                  </a:schemeClr>
                </a:solidFill>
                <a:latin typeface="Liberation Mono"/>
              </a:rPr>
              <a:t>}</a:t>
            </a:r>
            <a:r>
              <a:rPr lang="en-IN" sz="2000" dirty="0">
                <a:latin typeface="Liberation Mono"/>
                <a:cs typeface="Arial" panose="020B0604020202020204" pitchFamily="34" charset="0"/>
              </a:rPr>
              <a:t>'</a:t>
            </a:r>
            <a:endParaRPr lang="en-US" sz="2000" dirty="0">
              <a:latin typeface="Liberation Mono"/>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290449" y="4077072"/>
            <a:ext cx="11542041" cy="2400657"/>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1001</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1002</a:t>
            </a:r>
            <a:r>
              <a:rPr lang="en-IN" dirty="0">
                <a:latin typeface="Liberation Mono"/>
                <a:cs typeface="Arial" panose="020B0604020202020204" pitchFamily="34" charset="0"/>
              </a:rPr>
              <a:t>,"name":</a:t>
            </a:r>
            <a:r>
              <a:rPr lang="en-IN" dirty="0">
                <a:solidFill>
                  <a:srgbClr val="669900"/>
                </a:solidFill>
                <a:latin typeface="Liberation Mono"/>
              </a:rPr>
              <a:t>"saleel"</a:t>
            </a:r>
            <a:r>
              <a:rPr lang="en-IN" dirty="0">
                <a:latin typeface="Liberation Mono"/>
                <a:cs typeface="Arial" panose="020B0604020202020204" pitchFamily="34" charset="0"/>
              </a:rPr>
              <a:t>, "city": </a:t>
            </a:r>
            <a:r>
              <a:rPr lang="en-IN" dirty="0">
                <a:solidFill>
                  <a:srgbClr val="669900"/>
                </a:solidFill>
                <a:latin typeface="Liberation Mono"/>
              </a:rPr>
              <a:t>"pune</a:t>
            </a:r>
            <a:r>
              <a:rPr lang="en-IN">
                <a:solidFill>
                  <a:srgbClr val="669900"/>
                </a:solidFill>
                <a:latin typeface="Liberation Mono"/>
              </a:rPr>
              <a:t>"</a:t>
            </a:r>
            <a:r>
              <a:rPr lang="en-IN">
                <a:latin typeface="Liberation Mono"/>
                <a:cs typeface="Arial" panose="020B0604020202020204" pitchFamily="34" charset="0"/>
              </a:rPr>
              <a:t>,</a:t>
            </a:r>
            <a:r>
              <a:rPr lang="en-IN">
                <a:solidFill>
                  <a:srgbClr val="669900"/>
                </a:solidFill>
                <a:latin typeface="Liberation Mono"/>
              </a:rPr>
              <a:t> </a:t>
            </a:r>
            <a:r>
              <a:rPr lang="en-IN">
                <a:latin typeface="Liberation Mono"/>
                <a:cs typeface="Arial" panose="020B0604020202020204" pitchFamily="34" charset="0"/>
              </a:rPr>
              <a:t>"phone</a:t>
            </a:r>
            <a:r>
              <a:rPr lang="en-IN" dirty="0">
                <a:latin typeface="Liberation Mono"/>
                <a:cs typeface="Arial" panose="020B0604020202020204" pitchFamily="34" charset="0"/>
              </a:rPr>
              <a:t>":[11111, 22222]</a:t>
            </a:r>
            <a:r>
              <a:rPr lang="en-IN" dirty="0">
                <a:solidFill>
                  <a:srgbClr val="669900"/>
                </a:solidFill>
                <a:latin typeface="Liberation Mono"/>
              </a:rPr>
              <a:t> </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"computer", "qty", </a:t>
            </a:r>
            <a:r>
              <a:rPr lang="en-IN" dirty="0">
                <a:solidFill>
                  <a:srgbClr val="990055"/>
                </a:solidFill>
                <a:latin typeface="Liberation Mono"/>
              </a:rPr>
              <a:t>1</a:t>
            </a:r>
            <a:r>
              <a:rPr lang="en-IN" dirty="0">
                <a:latin typeface="Liberation Mono"/>
                <a:cs typeface="Arial" panose="020B0604020202020204" pitchFamily="34" charset="0"/>
              </a:rPr>
              <a:t>, "rate", </a:t>
            </a:r>
            <a:r>
              <a:rPr lang="en-IN" dirty="0">
                <a:solidFill>
                  <a:srgbClr val="990055"/>
                </a:solidFill>
                <a:latin typeface="Liberation Mono"/>
              </a:rPr>
              <a:t>75000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default,'{"CID": </a:t>
            </a:r>
            <a:r>
              <a:rPr lang="en-IN" dirty="0">
                <a:solidFill>
                  <a:srgbClr val="990055"/>
                </a:solidFill>
                <a:latin typeface="Liberation Mono"/>
              </a:rPr>
              <a:t>1003</a:t>
            </a:r>
            <a:r>
              <a:rPr lang="en-IN" dirty="0">
                <a:latin typeface="Liberation Mono"/>
                <a:cs typeface="Arial" panose="020B0604020202020204" pitchFamily="34" charset="0"/>
              </a:rPr>
              <a:t>,"name":</a:t>
            </a:r>
            <a:r>
              <a:rPr lang="en-IN" dirty="0">
                <a:solidFill>
                  <a:srgbClr val="669900"/>
                </a:solidFill>
                <a:latin typeface="Liberation Mono"/>
              </a:rPr>
              <a:t>"sharmin"</a:t>
            </a:r>
            <a:r>
              <a:rPr lang="en-IN" dirty="0">
                <a:latin typeface="Liberation Mono"/>
                <a:cs typeface="Arial" panose="020B0604020202020204" pitchFamily="34" charset="0"/>
              </a:rPr>
              <a:t>, "city":</a:t>
            </a:r>
            <a:r>
              <a:rPr lang="en-IN" dirty="0">
                <a:solidFill>
                  <a:srgbClr val="669900"/>
                </a:solidFill>
                <a:latin typeface="Liberation Mono"/>
              </a:rPr>
              <a:t>"pune"</a:t>
            </a:r>
            <a:r>
              <a:rPr lang="en-IN" dirty="0">
                <a:latin typeface="Liberation Mono"/>
                <a:cs typeface="Arial" panose="020B0604020202020204" pitchFamily="34" charset="0"/>
              </a:rPr>
              <a:t>}' , </a:t>
            </a:r>
            <a:r>
              <a:rPr lang="en-IN" dirty="0">
                <a:solidFill>
                  <a:srgbClr val="DD4A68"/>
                </a:solidFill>
                <a:latin typeface="Liberation Mono"/>
              </a:rPr>
              <a:t>JSON_OBJECT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a:t>
            </a:r>
            <a:r>
              <a:rPr lang="en-IN" dirty="0">
                <a:solidFill>
                  <a:srgbClr val="990055"/>
                </a:solidFill>
                <a:latin typeface="Liberation Mono"/>
              </a:rPr>
              <a:t>1</a:t>
            </a:r>
            <a:r>
              <a:rPr lang="en-IN" dirty="0">
                <a:latin typeface="Liberation Mono"/>
                <a:cs typeface="Arial" panose="020B0604020202020204" pitchFamily="34" charset="0"/>
              </a:rPr>
              <a:t>, "item",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rPr>
              <a:t>"maggi"</a:t>
            </a:r>
            <a:r>
              <a:rPr lang="en-IN" dirty="0">
                <a:latin typeface="Liberation Mono"/>
                <a:cs typeface="Arial" panose="020B0604020202020204" pitchFamily="34" charset="0"/>
              </a:rPr>
              <a:t>, </a:t>
            </a:r>
            <a:r>
              <a:rPr lang="en-IN" dirty="0">
                <a:solidFill>
                  <a:srgbClr val="669900"/>
                </a:solidFill>
                <a:latin typeface="Liberation Mono"/>
              </a:rPr>
              <a:t>"burger"</a:t>
            </a:r>
            <a:r>
              <a:rPr lang="en-IN" dirty="0">
                <a:latin typeface="Liberation Mono"/>
                <a:cs typeface="Arial" panose="020B0604020202020204" pitchFamily="34" charset="0"/>
              </a:rPr>
              <a:t>, </a:t>
            </a:r>
            <a:r>
              <a:rPr lang="en-IN" dirty="0">
                <a:solidFill>
                  <a:srgbClr val="669900"/>
                </a:solidFill>
                <a:latin typeface="Liberation Mono"/>
              </a:rPr>
              <a:t>"coffee"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"qty",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"rate", </a:t>
            </a:r>
            <a:r>
              <a:rPr lang="en-IN" dirty="0">
                <a:solidFill>
                  <a:srgbClr val="DD4A68"/>
                </a:solidFill>
                <a:latin typeface="Liberation Mono"/>
              </a:rPr>
              <a:t>JSON_ARRAY</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45</a:t>
            </a:r>
            <a:r>
              <a:rPr lang="en-IN" dirty="0">
                <a:latin typeface="Liberation Mono"/>
                <a:cs typeface="Arial" panose="020B0604020202020204" pitchFamily="34" charset="0"/>
              </a:rPr>
              <a:t>, </a:t>
            </a:r>
            <a:r>
              <a:rPr lang="en-IN" dirty="0">
                <a:solidFill>
                  <a:srgbClr val="990055"/>
                </a:solidFill>
                <a:latin typeface="Liberation Mono"/>
              </a:rPr>
              <a:t>375</a:t>
            </a:r>
            <a:r>
              <a:rPr lang="en-IN" dirty="0">
                <a:latin typeface="Liberation Mono"/>
                <a:cs typeface="Arial" panose="020B0604020202020204" pitchFamily="34" charset="0"/>
              </a:rPr>
              <a:t>, </a:t>
            </a:r>
            <a:r>
              <a:rPr lang="en-IN" dirty="0">
                <a:solidFill>
                  <a:srgbClr val="990055"/>
                </a:solidFill>
                <a:latin typeface="Liberation Mono"/>
              </a:rPr>
              <a:t>125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
        <p:nvSpPr>
          <p:cNvPr id="3" name="Rectangle 2">
            <a:extLst>
              <a:ext uri="{FF2B5EF4-FFF2-40B4-BE49-F238E27FC236}">
                <a16:creationId xmlns:a16="http://schemas.microsoft.com/office/drawing/2014/main" xmlns=""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insert json object… values</a:t>
            </a:r>
            <a:endParaRPr lang="en-IN" sz="3200" i="1" dirty="0">
              <a:solidFill>
                <a:srgbClr val="FF9900"/>
              </a:solidFill>
              <a:latin typeface="Arial" pitchFamily="34" charset="0"/>
              <a:cs typeface="Arial" pitchFamily="34" charset="0"/>
            </a:endParaRPr>
          </a:p>
        </p:txBody>
      </p:sp>
    </p:spTree>
    <p:extLst>
      <p:ext uri="{BB962C8B-B14F-4D97-AF65-F5344CB8AC3E}">
        <p14:creationId xmlns:p14="http://schemas.microsoft.com/office/powerpoint/2010/main" xmlns="" val="11684435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259550" y="777710"/>
            <a:ext cx="8839200" cy="646331"/>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8" name="Rectangle 7"/>
          <p:cNvSpPr/>
          <p:nvPr/>
        </p:nvSpPr>
        <p:spPr>
          <a:xfrm>
            <a:off x="259549" y="1700808"/>
            <a:ext cx="11525081" cy="707886"/>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902772141"/>
              </p:ext>
            </p:extLst>
          </p:nvPr>
        </p:nvGraphicFramePr>
        <p:xfrm>
          <a:off x="2209802" y="3860800"/>
          <a:ext cx="7162799" cy="2006600"/>
        </p:xfrm>
        <a:graphic>
          <a:graphicData uri="http://schemas.openxmlformats.org/drawingml/2006/table">
            <a:tbl>
              <a:tblPr firstRow="1" bandRow="1">
                <a:tableStyleId>{5940675A-B579-460E-94D1-54222C63F5DA}</a:tableStyleId>
              </a:tblPr>
              <a:tblGrid>
                <a:gridCol w="778565">
                  <a:extLst>
                    <a:ext uri="{9D8B030D-6E8A-4147-A177-3AD203B41FA5}">
                      <a16:colId xmlns:a16="http://schemas.microsoft.com/office/drawing/2014/main" xmlns="" val="20000"/>
                    </a:ext>
                  </a:extLst>
                </a:gridCol>
                <a:gridCol w="2117035">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577008">
                  <a:extLst>
                    <a:ext uri="{9D8B030D-6E8A-4147-A177-3AD203B41FA5}">
                      <a16:colId xmlns:a16="http://schemas.microsoft.com/office/drawing/2014/main" xmlns="" val="20003"/>
                    </a:ext>
                  </a:extLst>
                </a:gridCol>
                <a:gridCol w="1089991">
                  <a:extLst>
                    <a:ext uri="{9D8B030D-6E8A-4147-A177-3AD203B41FA5}">
                      <a16:colId xmlns:a16="http://schemas.microsoft.com/office/drawing/2014/main" xmlns="" val="20004"/>
                    </a:ext>
                  </a:extLst>
                </a:gridCol>
              </a:tblGrid>
              <a:tr h="401320">
                <a:tc>
                  <a:txBody>
                    <a:bodyPr/>
                    <a:lstStyle/>
                    <a:p>
                      <a:pPr algn="l"/>
                      <a:r>
                        <a:rPr lang="en-US" b="1" dirty="0">
                          <a:latin typeface="Arial" panose="020B0604020202020204" pitchFamily="34" charset="0"/>
                          <a:cs typeface="Arial" panose="020B0604020202020204" pitchFamily="34" charset="0"/>
                        </a:rPr>
                        <a:t>I</a:t>
                      </a:r>
                      <a:r>
                        <a:rPr lang="en-IN" b="1" dirty="0">
                          <a:latin typeface="Arial" panose="020B0604020202020204" pitchFamily="34" charset="0"/>
                          <a:cs typeface="Arial" panose="020B0604020202020204" pitchFamily="34" charset="0"/>
                        </a:rPr>
                        <a:t>D</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EmployeeName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 Job</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Hiredate</a:t>
                      </a:r>
                    </a:p>
                  </a:txBody>
                  <a:tcPr anchor="ctr">
                    <a:solidFill>
                      <a:schemeClr val="accent4"/>
                    </a:solidFill>
                  </a:tcPr>
                </a:tc>
                <a:tc>
                  <a:txBody>
                    <a:bodyPr/>
                    <a:lstStyle/>
                    <a:p>
                      <a:r>
                        <a:rPr lang="en-IN" b="1" dirty="0">
                          <a:latin typeface="Arial" panose="020B0604020202020204" pitchFamily="34" charset="0"/>
                          <a:cs typeface="Arial" panose="020B0604020202020204" pitchFamily="34" charset="0"/>
                        </a:rPr>
                        <a:t>Salary</a:t>
                      </a:r>
                    </a:p>
                  </a:txBody>
                  <a:tcPr anchor="ctr">
                    <a:solidFill>
                      <a:schemeClr val="accent4"/>
                    </a:solidFill>
                  </a:tcPr>
                </a:tc>
                <a:extLst>
                  <a:ext uri="{0D108BD9-81ED-4DB2-BD59-A6C34878D82A}">
                    <a16:rowId xmlns:a16="http://schemas.microsoft.com/office/drawing/2014/main" xmlns="" val="10000"/>
                  </a:ext>
                </a:extLst>
              </a:tr>
              <a:tr h="401320">
                <a:tc>
                  <a:txBody>
                    <a:bodyPr/>
                    <a:lstStyle/>
                    <a:p>
                      <a:r>
                        <a:rPr lang="en-IN" dirty="0">
                          <a:latin typeface="Arial" panose="020B0604020202020204" pitchFamily="34" charset="0"/>
                          <a:cs typeface="Arial" panose="020B0604020202020204" pitchFamily="34" charset="0"/>
                        </a:rPr>
                        <a:t>1</a:t>
                      </a:r>
                    </a:p>
                  </a:txBody>
                  <a:tcPr/>
                </a:tc>
                <a:tc>
                  <a:txBody>
                    <a:bodyPr/>
                    <a:lstStyle/>
                    <a:p>
                      <a:r>
                        <a:rPr lang="en-IN" dirty="0">
                          <a:latin typeface="Arial" panose="020B0604020202020204" pitchFamily="34" charset="0"/>
                          <a:cs typeface="Arial" panose="020B0604020202020204" pitchFamily="34" charset="0"/>
                        </a:rPr>
                        <a:t>KING</a:t>
                      </a:r>
                    </a:p>
                  </a:txBody>
                  <a:tcPr/>
                </a:tc>
                <a:tc>
                  <a:txBody>
                    <a:bodyPr/>
                    <a:lstStyle/>
                    <a:p>
                      <a:r>
                        <a:rPr lang="en-IN" dirty="0">
                          <a:latin typeface="Arial" panose="020B0604020202020204" pitchFamily="34" charset="0"/>
                          <a:cs typeface="Arial" panose="020B0604020202020204" pitchFamily="34" charset="0"/>
                        </a:rPr>
                        <a:t>PRESIDENT</a:t>
                      </a:r>
                    </a:p>
                  </a:txBody>
                  <a:tcPr/>
                </a:tc>
                <a:tc>
                  <a:txBody>
                    <a:bodyPr/>
                    <a:lstStyle/>
                    <a:p>
                      <a:r>
                        <a:rPr lang="en-IN" dirty="0">
                          <a:latin typeface="Arial" panose="020B0604020202020204" pitchFamily="34" charset="0"/>
                          <a:cs typeface="Arial" panose="020B0604020202020204" pitchFamily="34" charset="0"/>
                        </a:rPr>
                        <a:t>2017-02-15</a:t>
                      </a:r>
                    </a:p>
                  </a:txBody>
                  <a:tcPr/>
                </a:tc>
                <a:tc>
                  <a:txBody>
                    <a:bodyPr/>
                    <a:lstStyle/>
                    <a:p>
                      <a:r>
                        <a:rPr lang="en-IN" dirty="0">
                          <a:latin typeface="Arial" panose="020B0604020202020204" pitchFamily="34" charset="0"/>
                          <a:cs typeface="Arial" panose="020B0604020202020204" pitchFamily="34" charset="0"/>
                        </a:rPr>
                        <a:t>5000</a:t>
                      </a:r>
                    </a:p>
                  </a:txBody>
                  <a:tcPr/>
                </a:tc>
                <a:extLst>
                  <a:ext uri="{0D108BD9-81ED-4DB2-BD59-A6C34878D82A}">
                    <a16:rowId xmlns:a16="http://schemas.microsoft.com/office/drawing/2014/main" xmlns="" val="10001"/>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1320">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3"/>
                  </a:ext>
                </a:extLst>
              </a:tr>
              <a:tr h="401320">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txBody>
                  <a:tcPr/>
                </a:tc>
                <a:tc>
                  <a:txBody>
                    <a:bodyPr/>
                    <a:lstStyle/>
                    <a:p>
                      <a:pPr algn="l"/>
                      <a:r>
                        <a:rPr lang="en-IN" dirty="0">
                          <a:latin typeface="Arial" panose="020B0604020202020204" pitchFamily="34" charset="0"/>
                          <a:cs typeface="Arial" panose="020B0604020202020204" pitchFamily="34" charset="0"/>
                        </a:rPr>
                        <a:t>…</a:t>
                      </a:r>
                    </a:p>
                  </a:txBody>
                  <a:tcPr/>
                </a:tc>
                <a:tc>
                  <a:txBody>
                    <a:bodyPr/>
                    <a:lstStyle/>
                    <a:p>
                      <a:pPr algn="l"/>
                      <a:r>
                        <a:rPr lang="en-IN"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10004"/>
                  </a:ext>
                </a:extLst>
              </a:tr>
            </a:tbl>
          </a:graphicData>
        </a:graphic>
      </p:graphicFrame>
      <p:grpSp>
        <p:nvGrpSpPr>
          <p:cNvPr id="14" name="Group 13">
            <a:extLst>
              <a:ext uri="{FF2B5EF4-FFF2-40B4-BE49-F238E27FC236}">
                <a16:creationId xmlns:a16="http://schemas.microsoft.com/office/drawing/2014/main" xmlns="" id="{88328BE5-92DD-42B5-A967-04A0A19FBDAE}"/>
              </a:ext>
            </a:extLst>
          </p:cNvPr>
          <p:cNvGrpSpPr/>
          <p:nvPr/>
        </p:nvGrpSpPr>
        <p:grpSpPr>
          <a:xfrm>
            <a:off x="1525708" y="2708920"/>
            <a:ext cx="9218491" cy="345638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xmlns=""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xmlns=""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xmlns=""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xmlns=""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xmlns=""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xmlns=""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xmlns=""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spTree>
    <p:extLst>
      <p:ext uri="{BB962C8B-B14F-4D97-AF65-F5344CB8AC3E}">
        <p14:creationId xmlns:p14="http://schemas.microsoft.com/office/powerpoint/2010/main" xmlns="" val="243956014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spTree>
    <p:extLst>
      <p:ext uri="{BB962C8B-B14F-4D97-AF65-F5344CB8AC3E}">
        <p14:creationId xmlns:p14="http://schemas.microsoft.com/office/powerpoint/2010/main" xmlns="" val="89723082"/>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insert ... select</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38201"/>
            <a:ext cx="11593288"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With INSERT ... SELECT, you can quickly insert many rows into a table from one or many tables. </a:t>
            </a:r>
          </a:p>
        </p:txBody>
      </p:sp>
      <p:sp>
        <p:nvSpPr>
          <p:cNvPr id="7" name="Rectangle 6"/>
          <p:cNvSpPr/>
          <p:nvPr/>
        </p:nvSpPr>
        <p:spPr>
          <a:xfrm>
            <a:off x="362210" y="1563469"/>
            <a:ext cx="10486318" cy="400110"/>
          </a:xfrm>
          <a:prstGeom prst="rect">
            <a:avLst/>
          </a:prstGeom>
        </p:spPr>
        <p:txBody>
          <a:bodyPr wrap="square">
            <a:spAutoFit/>
          </a:bodyPr>
          <a:lstStyle/>
          <a:p>
            <a:r>
              <a:rPr lang="en-IN" sz="2000" dirty="0">
                <a:solidFill>
                  <a:srgbClr val="0077AA"/>
                </a:solidFill>
                <a:latin typeface="Liberation Mono"/>
              </a:rPr>
              <a:t>INSERT [INTO] </a:t>
            </a:r>
            <a:r>
              <a:rPr lang="en-IN" sz="2000" dirty="0">
                <a:latin typeface="Liberation Mono"/>
              </a:rPr>
              <a:t>tbl_name [(col_name,</a:t>
            </a:r>
            <a:r>
              <a:rPr lang="en-US" sz="2000" dirty="0">
                <a:latin typeface="Liberation Mono"/>
              </a:rPr>
              <a:t> . . .</a:t>
            </a:r>
            <a:r>
              <a:rPr lang="en-IN" sz="2000" dirty="0">
                <a:latin typeface="Liberation Mono"/>
              </a:rPr>
              <a:t>)]</a:t>
            </a:r>
            <a:r>
              <a:rPr lang="en-IN" sz="2000" dirty="0">
                <a:solidFill>
                  <a:srgbClr val="0077AA"/>
                </a:solidFill>
                <a:latin typeface="Liberation Mono"/>
              </a:rPr>
              <a:t> SELECT </a:t>
            </a:r>
            <a:r>
              <a:rPr lang="en-US" sz="2000" dirty="0">
                <a:latin typeface="Liberation Mono"/>
              </a:rPr>
              <a:t>. . .</a:t>
            </a:r>
            <a:r>
              <a:rPr lang="en-IN" sz="2000" dirty="0">
                <a:solidFill>
                  <a:srgbClr val="0077AA"/>
                </a:solidFill>
                <a:latin typeface="Liberation Mono"/>
              </a:rPr>
              <a:t> [ON DUPLICATE KEY UPDATE assignment_list]</a:t>
            </a:r>
            <a:endParaRPr lang="en-US" sz="2000" dirty="0">
              <a:solidFill>
                <a:srgbClr val="0077AA"/>
              </a:solidFill>
              <a:latin typeface="Liberation Mono"/>
            </a:endParaRPr>
          </a:p>
        </p:txBody>
      </p:sp>
      <p:sp>
        <p:nvSpPr>
          <p:cNvPr id="8" name="Rectangle 7"/>
          <p:cNvSpPr/>
          <p:nvPr/>
        </p:nvSpPr>
        <p:spPr>
          <a:xfrm>
            <a:off x="263352" y="2416076"/>
            <a:ext cx="10328448" cy="369331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 </a:t>
            </a:r>
            <a:r>
              <a:rPr lang="en-IN" dirty="0">
                <a:solidFill>
                  <a:srgbClr val="990055"/>
                </a:solidFill>
                <a:latin typeface="Liberation Mono"/>
              </a:rPr>
              <a:t>1</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(deptno)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latin typeface="Liberation Mono"/>
                <a:ea typeface="Times New Roman" panose="02020603050405020304" pitchFamily="18" charset="0"/>
                <a:cs typeface="Arial" panose="020B0604020202020204" pitchFamily="34" charset="0"/>
              </a:rPr>
              <a:t>(deptno)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dept);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@x := (</a:t>
            </a: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a:t>
            </a:r>
            <a:r>
              <a:rPr lang="en-US" dirty="0">
                <a:solidFill>
                  <a:srgbClr val="C74C49"/>
                </a:solidFill>
                <a:latin typeface="Liberation Mono"/>
                <a:cs typeface="Arial" panose="020B0604020202020204" pitchFamily="34" charset="0"/>
              </a:rPr>
              <a:t>MAX</a:t>
            </a:r>
            <a:r>
              <a:rPr lang="en-US" dirty="0">
                <a:latin typeface="Liberation Mono"/>
                <a:cs typeface="Arial" panose="020B0604020202020204" pitchFamily="34" charset="0"/>
              </a:rPr>
              <a:t>(deptno)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dept);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(@x := @x + </a:t>
            </a:r>
            <a:r>
              <a:rPr lang="en-IN" dirty="0">
                <a:solidFill>
                  <a:srgbClr val="990055"/>
                </a:solidFill>
                <a:latin typeface="Liberation Mono"/>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 </a:t>
            </a:r>
            <a:r>
              <a:rPr lang="en-IN" dirty="0">
                <a:solidFill>
                  <a:srgbClr val="669900"/>
                </a:solidFill>
                <a:latin typeface="Liberation Mono"/>
              </a:rPr>
              <a:t>'HRD'</a:t>
            </a:r>
            <a:r>
              <a:rPr lang="en-IN" dirty="0">
                <a:latin typeface="Liberation Mono"/>
                <a:cs typeface="Arial" panose="020B0604020202020204" pitchFamily="34" charset="0"/>
              </a:rPr>
              <a:t>, </a:t>
            </a:r>
            <a:r>
              <a:rPr lang="en-IN" dirty="0">
                <a:solidFill>
                  <a:srgbClr val="669900"/>
                </a:solidFill>
                <a:latin typeface="Liberation Mono"/>
              </a:rPr>
              <a:t>'BARODA'</a:t>
            </a:r>
            <a:r>
              <a:rPr lang="en-IN" dirty="0">
                <a:latin typeface="Liberation Mono"/>
                <a:cs typeface="Arial" panose="020B0604020202020204" pitchFamily="34" charset="0"/>
              </a:rPr>
              <a:t>, </a:t>
            </a:r>
            <a:r>
              <a:rPr lang="en-IN" dirty="0">
                <a:solidFill>
                  <a:srgbClr val="669900"/>
                </a:solidFill>
                <a:latin typeface="Liberation Mono"/>
              </a:rPr>
              <a:t>'r57px33px’</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244485678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78092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4" name="Rectangle 3"/>
          <p:cNvSpPr/>
          <p:nvPr/>
        </p:nvSpPr>
        <p:spPr>
          <a:xfrm>
            <a:off x="191344" y="75080"/>
            <a:ext cx="11449272"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3" name="Rectangle 2"/>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7" name="TextBox 6">
            <a:extLst>
              <a:ext uri="{FF2B5EF4-FFF2-40B4-BE49-F238E27FC236}">
                <a16:creationId xmlns:a16="http://schemas.microsoft.com/office/drawing/2014/main" xmlns="" id="{01940667-7188-4672-B7C2-EF95A106A555}"/>
              </a:ext>
            </a:extLst>
          </p:cNvPr>
          <p:cNvSpPr txBox="1"/>
          <p:nvPr/>
        </p:nvSpPr>
        <p:spPr>
          <a:xfrm>
            <a:off x="224244" y="347930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a:t>
            </a:r>
            <a:r>
              <a:rPr lang="en-IN" dirty="0">
                <a:solidFill>
                  <a:srgbClr val="990055"/>
                </a:solidFill>
                <a:latin typeface="Liberation Mono"/>
              </a:rPr>
              <a:t>0</a:t>
            </a:r>
            <a:r>
              <a:rPr lang="en-IN" dirty="0">
                <a:solidFill>
                  <a:schemeClr val="tx2">
                    <a:lumMod val="7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C74C49"/>
                </a:solidFill>
                <a:latin typeface="Liberation Mono"/>
                <a:cs typeface="Arial" panose="020B0604020202020204" pitchFamily="34" charset="0"/>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a.isactive;</a:t>
            </a:r>
            <a:endParaRPr lang="en-IN" dirty="0">
              <a:latin typeface="Liberation Mono"/>
            </a:endParaRPr>
          </a:p>
        </p:txBody>
      </p:sp>
      <p:grpSp>
        <p:nvGrpSpPr>
          <p:cNvPr id="5" name="Group 4">
            <a:extLst>
              <a:ext uri="{FF2B5EF4-FFF2-40B4-BE49-F238E27FC236}">
                <a16:creationId xmlns:a16="http://schemas.microsoft.com/office/drawing/2014/main" xmlns="" id="{F0378169-90BA-465D-9A07-A3FD5887C926}"/>
              </a:ext>
            </a:extLst>
          </p:cNvPr>
          <p:cNvGrpSpPr/>
          <p:nvPr/>
        </p:nvGrpSpPr>
        <p:grpSpPr>
          <a:xfrm>
            <a:off x="385277" y="5007980"/>
            <a:ext cx="3456384" cy="1756308"/>
            <a:chOff x="407368" y="5083202"/>
            <a:chExt cx="3456384" cy="1756308"/>
          </a:xfrm>
        </p:grpSpPr>
        <p:sp>
          <p:nvSpPr>
            <p:cNvPr id="11" name="TextBox 10">
              <a:extLst>
                <a:ext uri="{FF2B5EF4-FFF2-40B4-BE49-F238E27FC236}">
                  <a16:creationId xmlns:a16="http://schemas.microsoft.com/office/drawing/2014/main" xmlns="" id="{01FCD091-A010-4419-9CCC-8B7EC01BEF8E}"/>
                </a:ext>
              </a:extLst>
            </p:cNvPr>
            <p:cNvSpPr txBox="1"/>
            <p:nvPr/>
          </p:nvSpPr>
          <p:spPr>
            <a:xfrm>
              <a:off x="2292319" y="5083202"/>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xmlns="" id="{A72CAEA9-E87E-4EC6-BB9B-91F18E9CFAA7}"/>
                </a:ext>
              </a:extLst>
            </p:cNvPr>
            <p:cNvSpPr txBox="1"/>
            <p:nvPr/>
          </p:nvSpPr>
          <p:spPr>
            <a:xfrm>
              <a:off x="407368" y="5085184"/>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grpSp>
      <p:sp>
        <p:nvSpPr>
          <p:cNvPr id="15" name="TextBox 14">
            <a:extLst>
              <a:ext uri="{FF2B5EF4-FFF2-40B4-BE49-F238E27FC236}">
                <a16:creationId xmlns:a16="http://schemas.microsoft.com/office/drawing/2014/main" xmlns="" id="{780F891F-99C0-426C-B87F-B050AEFE239E}"/>
              </a:ext>
            </a:extLst>
          </p:cNvPr>
          <p:cNvSpPr txBox="1"/>
          <p:nvPr/>
        </p:nvSpPr>
        <p:spPr>
          <a:xfrm>
            <a:off x="407368" y="469414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
        <p:nvSpPr>
          <p:cNvPr id="10" name="Rectangle 9">
            <a:extLst>
              <a:ext uri="{FF2B5EF4-FFF2-40B4-BE49-F238E27FC236}">
                <a16:creationId xmlns:a16="http://schemas.microsoft.com/office/drawing/2014/main" xmlns="" id="{F3FF3732-5877-491C-BE36-CD858B0733F9}"/>
              </a:ext>
            </a:extLst>
          </p:cNvPr>
          <p:cNvSpPr/>
          <p:nvPr/>
        </p:nvSpPr>
        <p:spPr>
          <a:xfrm>
            <a:off x="6255610" y="5760723"/>
            <a:ext cx="5732722" cy="830997"/>
          </a:xfrm>
          <a:prstGeom prst="rect">
            <a:avLst/>
          </a:prstGeom>
        </p:spPr>
        <p:txBody>
          <a:bodyPr wrap="square">
            <a:spAutoFit/>
          </a:bodyPr>
          <a:lstStyle/>
          <a:p>
            <a:r>
              <a:rPr lang="en-IN" sz="1600" dirty="0">
                <a:solidFill>
                  <a:srgbClr val="00B0F0"/>
                </a:solidFill>
                <a:latin typeface="Arial" panose="020B0604020202020204" pitchFamily="34" charset="0"/>
                <a:cs typeface="Arial" panose="020B0604020202020204" pitchFamily="34" charset="0"/>
              </a:rPr>
              <a:t>e.g. </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top 2 rows.</a:t>
            </a:r>
          </a:p>
          <a:p>
            <a:pPr marL="342900" indent="-342900">
              <a:buFont typeface="+mj-lt"/>
              <a:buAutoNum type="arabicPeriod"/>
            </a:pPr>
            <a:r>
              <a:rPr lang="en-IN" sz="1600" dirty="0">
                <a:solidFill>
                  <a:srgbClr val="00B0F0"/>
                </a:solidFill>
                <a:latin typeface="Arial" panose="020B0604020202020204" pitchFamily="34" charset="0"/>
                <a:cs typeface="Arial" panose="020B0604020202020204" pitchFamily="34" charset="0"/>
              </a:rPr>
              <a:t>Update UnitPrice for the top 5 most expensive products.</a:t>
            </a:r>
          </a:p>
        </p:txBody>
      </p:sp>
    </p:spTree>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single-table update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548680"/>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UPDATE statement updates columns of existing rows in the named table with new values. The SET clause indicates which columns to modify and the values they should be given. The </a:t>
            </a:r>
            <a:r>
              <a:rPr lang="en-IN" b="1" dirty="0">
                <a:latin typeface="Arial" panose="020B0604020202020204" pitchFamily="34" charset="0"/>
                <a:cs typeface="Arial" panose="020B0604020202020204" pitchFamily="34" charset="0"/>
              </a:rPr>
              <a:t>WHERE</a:t>
            </a:r>
            <a:r>
              <a:rPr lang="en-IN" dirty="0">
                <a:latin typeface="Arial" panose="020B0604020202020204" pitchFamily="34" charset="0"/>
                <a:cs typeface="Arial" panose="020B0604020202020204" pitchFamily="34" charset="0"/>
              </a:rPr>
              <a:t> clause, if given, specifies the conditions that identify which rows to update. With </a:t>
            </a:r>
            <a:r>
              <a:rPr lang="en-IN" b="1" dirty="0">
                <a:latin typeface="Arial" panose="020B0604020202020204" pitchFamily="34" charset="0"/>
                <a:cs typeface="Arial" panose="020B0604020202020204" pitchFamily="34" charset="0"/>
              </a:rPr>
              <a:t>no WHERE </a:t>
            </a:r>
            <a:r>
              <a:rPr lang="en-IN" dirty="0">
                <a:latin typeface="Arial" panose="020B0604020202020204" pitchFamily="34" charset="0"/>
                <a:cs typeface="Arial" panose="020B0604020202020204" pitchFamily="34" charset="0"/>
              </a:rPr>
              <a:t>clause, all rows are updated. If the </a:t>
            </a:r>
            <a:r>
              <a:rPr lang="en-IN" b="1" dirty="0">
                <a:latin typeface="Arial" panose="020B0604020202020204" pitchFamily="34" charset="0"/>
                <a:cs typeface="Arial" panose="020B0604020202020204" pitchFamily="34" charset="0"/>
              </a:rPr>
              <a:t>ORDER BY </a:t>
            </a:r>
            <a:r>
              <a:rPr lang="en-IN" dirty="0">
                <a:latin typeface="Arial" panose="020B0604020202020204" pitchFamily="34" charset="0"/>
                <a:cs typeface="Arial" panose="020B0604020202020204" pitchFamily="34" charset="0"/>
              </a:rPr>
              <a:t>clause is specified, the rows are updated in the order that is specified. The </a:t>
            </a:r>
            <a:r>
              <a:rPr lang="en-IN" b="1" dirty="0">
                <a:latin typeface="Arial" panose="020B0604020202020204" pitchFamily="34" charset="0"/>
                <a:cs typeface="Arial" panose="020B0604020202020204" pitchFamily="34" charset="0"/>
              </a:rPr>
              <a:t>LIMIT</a:t>
            </a:r>
            <a:r>
              <a:rPr lang="en-IN" dirty="0">
                <a:latin typeface="Arial" panose="020B0604020202020204" pitchFamily="34" charset="0"/>
                <a:cs typeface="Arial" panose="020B0604020202020204" pitchFamily="34" charset="0"/>
              </a:rPr>
              <a:t> clause places a limit on the number of rows that can be updated.</a:t>
            </a:r>
          </a:p>
        </p:txBody>
      </p:sp>
      <p:sp>
        <p:nvSpPr>
          <p:cNvPr id="7" name="Rectangle 6"/>
          <p:cNvSpPr/>
          <p:nvPr/>
        </p:nvSpPr>
        <p:spPr>
          <a:xfrm>
            <a:off x="263352" y="2131368"/>
            <a:ext cx="10729192" cy="1323439"/>
          </a:xfrm>
          <a:prstGeom prst="rect">
            <a:avLst/>
          </a:prstGeom>
        </p:spPr>
        <p:txBody>
          <a:bodyPr wrap="square">
            <a:spAutoFit/>
          </a:bodyPr>
          <a:lstStyle/>
          <a:p>
            <a:r>
              <a:rPr lang="en-IN" sz="2000" dirty="0">
                <a:solidFill>
                  <a:srgbClr val="0077AA"/>
                </a:solidFill>
                <a:latin typeface="Liberation Mono"/>
              </a:rPr>
              <a:t>UPDATE </a:t>
            </a:r>
            <a:r>
              <a:rPr lang="en-IN" sz="2000" dirty="0">
                <a:latin typeface="Liberation Mono"/>
              </a:rPr>
              <a:t>tbl_name</a:t>
            </a:r>
            <a:r>
              <a:rPr lang="en-IN" sz="2000" dirty="0">
                <a:solidFill>
                  <a:srgbClr val="0077AA"/>
                </a:solidFill>
                <a:latin typeface="Liberation Mono"/>
              </a:rPr>
              <a:t> SET </a:t>
            </a:r>
            <a:r>
              <a:rPr lang="en-IN" sz="2000" dirty="0">
                <a:latin typeface="Liberation Mono"/>
              </a:rPr>
              <a:t>col_name1 </a:t>
            </a:r>
            <a:r>
              <a:rPr lang="en-IN" sz="2000" dirty="0">
                <a:solidFill>
                  <a:srgbClr val="0077AA"/>
                </a:solidFill>
                <a:latin typeface="Liberation Mono"/>
              </a:rPr>
              <a:t>= </a:t>
            </a:r>
            <a:r>
              <a:rPr lang="en-IN" sz="2000" dirty="0">
                <a:latin typeface="Liberation Mono"/>
              </a:rPr>
              <a:t>{ expr1 | DEFAULT }</a:t>
            </a:r>
            <a:r>
              <a:rPr lang="en-IN" sz="2000" dirty="0">
                <a:solidFill>
                  <a:srgbClr val="0077AA"/>
                </a:solidFill>
                <a:latin typeface="Liberation Mono"/>
              </a:rPr>
              <a:t> [</a:t>
            </a:r>
            <a:r>
              <a:rPr lang="en-IN" sz="2000" dirty="0">
                <a:latin typeface="Liberation Mono"/>
              </a:rPr>
              <a:t>,</a:t>
            </a:r>
            <a:r>
              <a:rPr lang="en-IN" sz="2000" dirty="0">
                <a:solidFill>
                  <a:srgbClr val="0077AA"/>
                </a:solidFill>
                <a:latin typeface="Liberation Mono"/>
              </a:rPr>
              <a:t> </a:t>
            </a:r>
            <a:r>
              <a:rPr lang="en-IN" sz="2000" dirty="0">
                <a:latin typeface="Liberation Mono"/>
              </a:rPr>
              <a:t>col_name2 </a:t>
            </a:r>
            <a:r>
              <a:rPr lang="en-IN" sz="2000" dirty="0">
                <a:solidFill>
                  <a:srgbClr val="0077AA"/>
                </a:solidFill>
                <a:latin typeface="Liberation Mono"/>
              </a:rPr>
              <a:t>= </a:t>
            </a:r>
            <a:r>
              <a:rPr lang="en-IN" sz="2000" dirty="0">
                <a:latin typeface="Liberation Mono"/>
              </a:rPr>
              <a:t>{ expr2 | DEFAULT } </a:t>
            </a:r>
            <a:r>
              <a:rPr lang="en-IN" sz="2000" dirty="0">
                <a:solidFill>
                  <a:srgbClr val="0077AA"/>
                </a:solidFill>
                <a:latin typeface="Liberation Mono"/>
              </a:rPr>
              <a:t>] </a:t>
            </a:r>
            <a:r>
              <a:rPr lang="en-US" sz="2000" dirty="0">
                <a:latin typeface="Liberation Mono"/>
              </a:rPr>
              <a:t>. . .</a:t>
            </a:r>
            <a:endParaRPr lang="en-IN" sz="2000" dirty="0">
              <a:solidFill>
                <a:srgbClr val="0077AA"/>
              </a:solidFill>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
        <p:nvSpPr>
          <p:cNvPr id="8" name="Rectangle 7"/>
          <p:cNvSpPr/>
          <p:nvPr/>
        </p:nvSpPr>
        <p:spPr>
          <a:xfrm>
            <a:off x="263351" y="3557915"/>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a:t>
            </a:r>
            <a:r>
              <a:rPr lang="en-IN" dirty="0">
                <a:solidFill>
                  <a:schemeClr val="accent5">
                    <a:lumMod val="75000"/>
                  </a:schemeClr>
                </a:solidFill>
                <a:latin typeface="Liberation Mono"/>
              </a:rPr>
              <a:t>=</a:t>
            </a:r>
            <a:r>
              <a:rPr lang="en-IN" dirty="0">
                <a:latin typeface="Liberation Mono"/>
              </a:rPr>
              <a:t> (</a:t>
            </a:r>
            <a:r>
              <a:rPr lang="en-IN" dirty="0">
                <a:solidFill>
                  <a:srgbClr val="0077AA"/>
                </a:solidFill>
                <a:latin typeface="Liberation Mono"/>
              </a:rPr>
              <a:t>SELECT</a:t>
            </a:r>
            <a:r>
              <a:rPr lang="en-IN" dirty="0">
                <a:latin typeface="Liberation Mono"/>
              </a:rPr>
              <a:t> </a:t>
            </a:r>
            <a:r>
              <a:rPr lang="en-IN" dirty="0">
                <a:solidFill>
                  <a:srgbClr val="C74C49"/>
                </a:solidFill>
                <a:latin typeface="Liberation Mono"/>
                <a:cs typeface="Arial" panose="020B0604020202020204" pitchFamily="34" charset="0"/>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a:t>
            </a:r>
            <a:r>
              <a:rPr lang="en-US" dirty="0">
                <a:solidFill>
                  <a:schemeClr val="accent5">
                    <a:lumMod val="75000"/>
                  </a:schemeClr>
                </a:solidFill>
                <a:latin typeface="Liberation Mono"/>
              </a:rPr>
              <a:t>=</a:t>
            </a:r>
            <a:r>
              <a:rPr lang="en-US" dirty="0">
                <a:latin typeface="Liberation Mono"/>
              </a:rPr>
              <a:t> (</a:t>
            </a:r>
            <a:r>
              <a:rPr lang="en-US" dirty="0">
                <a:solidFill>
                  <a:srgbClr val="0077AA"/>
                </a:solidFill>
                <a:latin typeface="Liberation Mono"/>
              </a:rPr>
              <a:t>SELECT</a:t>
            </a:r>
            <a:r>
              <a:rPr lang="en-US" dirty="0">
                <a:latin typeface="Liberation Mono"/>
              </a:rPr>
              <a:t> </a:t>
            </a:r>
            <a:r>
              <a:rPr lang="en-US" dirty="0">
                <a:solidFill>
                  <a:srgbClr val="C74C49"/>
                </a:solidFill>
                <a:latin typeface="Liberation Mono"/>
                <a:cs typeface="Arial" panose="020B0604020202020204" pitchFamily="34" charset="0"/>
              </a:rPr>
              <a:t>COUNT</a:t>
            </a:r>
            <a:r>
              <a:rPr lang="en-US" dirty="0">
                <a:latin typeface="Liberation Mono"/>
              </a:rPr>
              <a:t>(</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a:t>
            </a:r>
            <a:r>
              <a:rPr lang="en-US" dirty="0">
                <a:solidFill>
                  <a:schemeClr val="accent5">
                    <a:lumMod val="75000"/>
                  </a:schemeClr>
                </a:solidFill>
                <a:latin typeface="Liberation Mono"/>
              </a:rPr>
              <a:t>=</a:t>
            </a:r>
            <a:r>
              <a:rPr lang="en-US" dirty="0">
                <a:latin typeface="Liberation Mono"/>
              </a:rPr>
              <a:t> votes.candidateID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votes.candidateID);</a:t>
            </a:r>
            <a:endParaRPr lang="en-IN" dirty="0">
              <a:latin typeface="Liberation Mono"/>
            </a:endParaRPr>
          </a:p>
        </p:txBody>
      </p:sp>
    </p:spTree>
    <p:extLst>
      <p:ext uri="{BB962C8B-B14F-4D97-AF65-F5344CB8AC3E}">
        <p14:creationId xmlns:p14="http://schemas.microsoft.com/office/powerpoint/2010/main" xmlns="" val="2237116413"/>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10" y="854452"/>
            <a:ext cx="9281562"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Inserts or Updates data in a JSON document and returns the result.</a:t>
            </a:r>
            <a:endParaRPr lang="en-IN" dirty="0">
              <a:latin typeface="Palatino Linotype" panose="02040502050505030304" pitchFamily="18" charset="0"/>
              <a:cs typeface="Arial" panose="020B0604020202020204" pitchFamily="34" charset="0"/>
            </a:endParaRPr>
          </a:p>
        </p:txBody>
      </p:sp>
      <p:sp>
        <p:nvSpPr>
          <p:cNvPr id="7" name="Rectangle 6"/>
          <p:cNvSpPr/>
          <p:nvPr/>
        </p:nvSpPr>
        <p:spPr>
          <a:xfrm>
            <a:off x="290449" y="1412776"/>
            <a:ext cx="11278159" cy="830997"/>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b="0" i="0" dirty="0">
              <a:effectLst/>
              <a:latin typeface="Liberation Mono"/>
            </a:endParaRPr>
          </a:p>
          <a:p>
            <a:endParaRPr lang="en-US" sz="800" dirty="0">
              <a:latin typeface="Liberation Mono"/>
            </a:endParaRPr>
          </a:p>
          <a:p>
            <a:r>
              <a:rPr lang="en-US" sz="2000" dirty="0">
                <a:solidFill>
                  <a:srgbClr val="DD4A68"/>
                </a:solidFill>
                <a:latin typeface="Liberation Mono"/>
              </a:rPr>
              <a:t>JSON_REMOVE</a:t>
            </a:r>
            <a:r>
              <a:rPr lang="en-US" sz="2000" dirty="0">
                <a:solidFill>
                  <a:schemeClr val="bg1">
                    <a:lumMod val="65000"/>
                  </a:schemeClr>
                </a:solidFill>
                <a:latin typeface="Liberation Mono"/>
              </a:rPr>
              <a:t>(</a:t>
            </a:r>
            <a:r>
              <a:rPr lang="en-US" sz="2000" dirty="0">
                <a:latin typeface="Liberation Mono"/>
              </a:rPr>
              <a:t>json_doc, path[, path]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endParaRPr lang="en-US" sz="2000" dirty="0">
              <a:latin typeface="Liberation Mono"/>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290449" y="4236764"/>
            <a:ext cx="11542041" cy="2123658"/>
          </a:xfrm>
          <a:prstGeom prst="rect">
            <a:avLst/>
          </a:prstGeom>
        </p:spPr>
        <p:txBody>
          <a:bodyPr wrap="square">
            <a:spAutoFit/>
          </a:bodyPr>
          <a:lstStyle/>
          <a:p>
            <a:r>
              <a:rPr lang="en-IN" dirty="0">
                <a:solidFill>
                  <a:srgbClr val="FF0000"/>
                </a:solidFill>
                <a:latin typeface="Liberation Mono"/>
                <a:cs typeface="Arial" panose="020B0604020202020204" pitchFamily="34" charset="0"/>
              </a:rPr>
              <a:t>e.g.</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state</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'MH'</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JSON_SET</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latin typeface="Liberation Mono"/>
                <a:cs typeface="Arial" panose="020B0604020202020204" pitchFamily="34" charset="0"/>
              </a:rPr>
              <a:t>, </a:t>
            </a:r>
            <a:r>
              <a:rPr lang="en-US" dirty="0">
                <a:solidFill>
                  <a:srgbClr val="669900"/>
                </a:solidFill>
                <a:latin typeface="Liberation Mono"/>
              </a:rPr>
              <a:t>'baroda'</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ordersj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orderheader = </a:t>
            </a:r>
            <a:r>
              <a:rPr lang="en-US" dirty="0">
                <a:solidFill>
                  <a:srgbClr val="DD4A68"/>
                </a:solidFill>
                <a:latin typeface="Liberation Mono"/>
              </a:rPr>
              <a:t>JSON_REPLACE</a:t>
            </a:r>
            <a:r>
              <a:rPr lang="en-US" dirty="0">
                <a:latin typeface="Liberation Mono"/>
                <a:cs typeface="Arial" panose="020B0604020202020204" pitchFamily="34" charset="0"/>
              </a:rPr>
              <a:t>(orderheader, '$.mobile[1]', 9850884778)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oid = 1;</a:t>
            </a:r>
          </a:p>
          <a:p>
            <a:pPr marL="285750" indent="-285750">
              <a:buFont typeface="Arial" panose="020B0604020202020204" pitchFamily="34" charset="0"/>
              <a:buChar char="•"/>
            </a:pPr>
            <a:endParaRPr lang="en-US"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UPDATE</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SET</a:t>
            </a:r>
            <a:r>
              <a:rPr lang="en-US" dirty="0">
                <a:latin typeface="Liberation Mono"/>
                <a:cs typeface="Arial" panose="020B0604020202020204" pitchFamily="34" charset="0"/>
              </a:rPr>
              <a:t> </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DD4A68"/>
                </a:solidFill>
                <a:latin typeface="Liberation Mono"/>
              </a:rPr>
              <a:t>JSON_REMOVE</a:t>
            </a:r>
            <a:r>
              <a:rPr lang="en-US"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a:t>
            </a:r>
            <a:r>
              <a:rPr lang="en-US" dirty="0">
                <a:latin typeface="Liberation Mono"/>
                <a:cs typeface="Arial" panose="020B0604020202020204" pitchFamily="34" charset="0"/>
              </a:rPr>
              <a:t>_details, </a:t>
            </a:r>
            <a:r>
              <a:rPr lang="en-US" dirty="0">
                <a:solidFill>
                  <a:srgbClr val="DD4A68"/>
                </a:solidFill>
                <a:latin typeface="Liberation Mono"/>
              </a:rPr>
              <a:t>"$.</a:t>
            </a:r>
            <a:r>
              <a:rPr lang="en-US" dirty="0">
                <a:latin typeface="Liberation Mono"/>
                <a:cs typeface="Arial" panose="020B0604020202020204" pitchFamily="34" charset="0"/>
              </a:rPr>
              <a:t>city</a:t>
            </a:r>
            <a:r>
              <a:rPr lang="en-US" dirty="0">
                <a:solidFill>
                  <a:srgbClr val="DD4A68"/>
                </a:solidFill>
                <a:latin typeface="Liberation Mono"/>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cs typeface="Arial" panose="020B0604020202020204" pitchFamily="34" charset="0"/>
              </a:rPr>
              <a:t> id </a:t>
            </a:r>
            <a:r>
              <a:rPr lang="en-US" dirty="0">
                <a:solidFill>
                  <a:schemeClr val="accent5">
                    <a:lumMod val="7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990055"/>
                </a:solidFill>
                <a:latin typeface="Liberation Mono"/>
              </a:rPr>
              <a:t>1</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xmlns="" id="{BE7EF697-9807-489E-A355-20DA59F8E13B}"/>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dml- update/remove json object… values</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xmlns="" id="{DB103164-7CE0-48E5-B6F6-53A39A9EC8E2}"/>
              </a:ext>
            </a:extLst>
          </p:cNvPr>
          <p:cNvSpPr/>
          <p:nvPr/>
        </p:nvSpPr>
        <p:spPr>
          <a:xfrm>
            <a:off x="359510" y="2492896"/>
            <a:ext cx="11569138"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 </a:t>
            </a:r>
            <a:r>
              <a:rPr lang="en-IN" dirty="0">
                <a:latin typeface="Liberation Mono"/>
                <a:cs typeface="Arial" panose="020B0604020202020204" pitchFamily="34" charset="0"/>
              </a:rPr>
              <a:t>customer</a:t>
            </a:r>
            <a:r>
              <a:rPr lang="en-IN" dirty="0">
                <a:solidFill>
                  <a:srgbClr val="0077AA"/>
                </a:solidFill>
                <a:latin typeface="Liberation Mono"/>
                <a:cs typeface="Arial" panose="020B0604020202020204" pitchFamily="34" charset="0"/>
              </a:rPr>
              <a:t> </a:t>
            </a:r>
            <a:r>
              <a:rPr lang="en-IN" dirty="0">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 </a:t>
            </a:r>
            <a:r>
              <a:rPr lang="en-IN" dirty="0">
                <a:solidFill>
                  <a:srgbClr val="0077AA"/>
                </a:solidFill>
                <a:latin typeface="Liberation Mono"/>
                <a:cs typeface="Arial" panose="020B0604020202020204" pitchFamily="34" charset="0"/>
              </a:rPr>
              <a:t>AUTO_INCREMENT</a:t>
            </a:r>
            <a:r>
              <a:rPr lang="en-IN" dirty="0">
                <a:latin typeface="Liberation Mono"/>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customer_details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(1000), </a:t>
            </a:r>
          </a:p>
          <a:p>
            <a:r>
              <a:rPr lang="en-IN" dirty="0">
                <a:latin typeface="Liberation Mono"/>
                <a:cs typeface="Arial" panose="020B0604020202020204" pitchFamily="34" charset="0"/>
              </a:rPr>
              <a:t>   order_details </a:t>
            </a:r>
            <a:r>
              <a:rPr lang="en-IN" dirty="0">
                <a:solidFill>
                  <a:srgbClr val="834689"/>
                </a:solidFill>
                <a:latin typeface="Liberation Mono"/>
                <a:cs typeface="Arial" panose="020B0604020202020204" pitchFamily="34" charset="0"/>
              </a:rPr>
              <a:t>JSON</a:t>
            </a:r>
            <a:r>
              <a:rPr lang="en-IN" dirty="0">
                <a:latin typeface="Liberation Mono"/>
                <a:cs typeface="Arial" panose="020B0604020202020204" pitchFamily="34" charset="0"/>
              </a:rPr>
              <a:t> </a:t>
            </a:r>
          </a:p>
          <a:p>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3054482124"/>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spTree>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single</a:t>
            </a:r>
            <a:r>
              <a:rPr lang="en-US" sz="3200" i="1" dirty="0">
                <a:solidFill>
                  <a:srgbClr val="FF9900"/>
                </a:solidFill>
                <a:latin typeface="Arial" pitchFamily="34" charset="0"/>
                <a:cs typeface="Arial" pitchFamily="34" charset="0"/>
              </a:rPr>
              <a:t>-table delete</a:t>
            </a:r>
            <a:endParaRPr lang="en-IN" sz="3200" i="1" dirty="0">
              <a:solidFill>
                <a:srgbClr val="FF9900"/>
              </a:solidFill>
              <a:latin typeface="Arial" pitchFamily="34" charset="0"/>
              <a:cs typeface="Arial" pitchFamily="34" charset="0"/>
            </a:endParaRPr>
          </a:p>
        </p:txBody>
      </p:sp>
      <p:sp>
        <p:nvSpPr>
          <p:cNvPr id="5" name="Rectangle 4"/>
          <p:cNvSpPr/>
          <p:nvPr/>
        </p:nvSpPr>
        <p:spPr>
          <a:xfrm>
            <a:off x="263352" y="806917"/>
            <a:ext cx="11449272"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DELETE statement deletes rows from tbl_name and returns the number of deleted rows. To check the number of deleted rows, call the </a:t>
            </a:r>
            <a:r>
              <a:rPr lang="en-IN" i="1" dirty="0">
                <a:solidFill>
                  <a:srgbClr val="2658E6"/>
                </a:solidFill>
                <a:latin typeface="Arial" panose="020B0604020202020204" pitchFamily="34" charset="0"/>
                <a:cs typeface="Arial" panose="020B0604020202020204" pitchFamily="34" charset="0"/>
              </a:rPr>
              <a:t>ROW_COUNT() </a:t>
            </a:r>
            <a:r>
              <a:rPr lang="en-IN" dirty="0">
                <a:latin typeface="Arial" panose="020B0604020202020204" pitchFamily="34" charset="0"/>
                <a:cs typeface="Arial" panose="020B0604020202020204" pitchFamily="34" charset="0"/>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p>
        </p:txBody>
      </p:sp>
      <p:sp>
        <p:nvSpPr>
          <p:cNvPr id="6" name="Rectangle 5"/>
          <p:cNvSpPr/>
          <p:nvPr/>
        </p:nvSpPr>
        <p:spPr>
          <a:xfrm>
            <a:off x="407368" y="4005064"/>
            <a:ext cx="8991600" cy="830997"/>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LIMIT clauses apply to single-table deletes, but not multi-table deletes.</a:t>
            </a:r>
          </a:p>
        </p:txBody>
      </p:sp>
      <p:sp>
        <p:nvSpPr>
          <p:cNvPr id="9" name="Rectangle 8"/>
          <p:cNvSpPr/>
          <p:nvPr/>
        </p:nvSpPr>
        <p:spPr>
          <a:xfrm>
            <a:off x="407368" y="4941168"/>
            <a:ext cx="8991600"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DELETE FROM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a:t>
            </a:r>
            <a:r>
              <a:rPr lang="en-IN" dirty="0">
                <a:solidFill>
                  <a:schemeClr val="accent5">
                    <a:lumMod val="75000"/>
                  </a:schemeClr>
                </a:solidFill>
                <a:latin typeface="Liberation Mono"/>
                <a:ea typeface="Times New Roman" panose="02020603050405020304" pitchFamily="18" charset="0"/>
              </a:rPr>
              <a:t>&lt;</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a:t>
            </a:r>
            <a:r>
              <a:rPr lang="en-IN" dirty="0">
                <a:solidFill>
                  <a:srgbClr val="990055"/>
                </a:solidFill>
                <a:latin typeface="Liberation Mono"/>
              </a:rPr>
              <a:t>2</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97ED902F-F659-4F64-A8C8-FDDF7CC73350}"/>
              </a:ext>
            </a:extLst>
          </p:cNvPr>
          <p:cNvSpPr/>
          <p:nvPr/>
        </p:nvSpPr>
        <p:spPr>
          <a:xfrm>
            <a:off x="263352" y="2484060"/>
            <a:ext cx="8839200" cy="1631216"/>
          </a:xfrm>
          <a:prstGeom prst="rect">
            <a:avLst/>
          </a:prstGeom>
        </p:spPr>
        <p:txBody>
          <a:bodyPr wrap="square">
            <a:spAutoFit/>
          </a:bodyPr>
          <a:lstStyle/>
          <a:p>
            <a:r>
              <a:rPr lang="en-IN" sz="2000" dirty="0">
                <a:solidFill>
                  <a:srgbClr val="0077AA"/>
                </a:solidFill>
                <a:latin typeface="Liberation Mono"/>
              </a:rPr>
              <a:t>DELETE FROM </a:t>
            </a:r>
            <a:r>
              <a:rPr lang="en-IN" sz="2000" dirty="0">
                <a:latin typeface="Liberation Mono"/>
              </a:rPr>
              <a:t>tbl_name</a:t>
            </a:r>
          </a:p>
          <a:p>
            <a:r>
              <a:rPr lang="fr-FR" sz="2000" dirty="0">
                <a:solidFill>
                  <a:srgbClr val="0077AA"/>
                </a:solidFill>
                <a:latin typeface="Liberation Mono"/>
              </a:rPr>
              <a:t>    [PARTITION (</a:t>
            </a:r>
            <a:r>
              <a:rPr lang="fr-FR" sz="2000" dirty="0">
                <a:latin typeface="Liberation Mono"/>
              </a:rPr>
              <a:t>partition_name </a:t>
            </a:r>
            <a:r>
              <a:rPr lang="fr-FR" sz="2000" dirty="0">
                <a:solidFill>
                  <a:srgbClr val="0077AA"/>
                </a:solidFill>
                <a:latin typeface="Liberation Mono"/>
              </a:rPr>
              <a:t>[</a:t>
            </a:r>
            <a:r>
              <a:rPr lang="fr-FR" sz="2000" dirty="0">
                <a:latin typeface="Liberation Mono"/>
              </a:rPr>
              <a:t>,</a:t>
            </a:r>
            <a:r>
              <a:rPr lang="fr-FR" sz="2000" dirty="0">
                <a:solidFill>
                  <a:srgbClr val="0077AA"/>
                </a:solidFill>
                <a:latin typeface="Liberation Mono"/>
              </a:rPr>
              <a:t> </a:t>
            </a:r>
            <a:r>
              <a:rPr lang="fr-FR" sz="2000" dirty="0">
                <a:latin typeface="Liberation Mono"/>
              </a:rPr>
              <a:t>partition_name</a:t>
            </a:r>
            <a:r>
              <a:rPr lang="fr-FR" sz="2000" dirty="0">
                <a:solidFill>
                  <a:srgbClr val="0077AA"/>
                </a:solidFill>
                <a:latin typeface="Liberation Mono"/>
              </a:rPr>
              <a:t>] </a:t>
            </a:r>
            <a:r>
              <a:rPr lang="fr-FR" sz="2000" dirty="0">
                <a:latin typeface="Liberation Mono"/>
              </a:rPr>
              <a:t>. . .</a:t>
            </a:r>
            <a:r>
              <a:rPr lang="fr-FR" sz="2000" dirty="0">
                <a:solidFill>
                  <a:srgbClr val="0077AA"/>
                </a:solidFill>
                <a:latin typeface="Liberation Mono"/>
              </a:rPr>
              <a:t>)]</a:t>
            </a:r>
            <a:r>
              <a:rPr lang="en-IN" sz="2000" dirty="0">
                <a:solidFill>
                  <a:srgbClr val="0077AA"/>
                </a:solidFill>
                <a:latin typeface="Liberation Mono"/>
              </a:rPr>
              <a:t> </a:t>
            </a:r>
            <a:endParaRPr lang="en-IN" sz="2000" dirty="0">
              <a:latin typeface="Liberation Mono"/>
            </a:endParaRPr>
          </a:p>
          <a:p>
            <a:r>
              <a:rPr lang="en-IN" sz="2000" dirty="0">
                <a:solidFill>
                  <a:srgbClr val="0077AA"/>
                </a:solidFill>
                <a:latin typeface="Liberation Mono"/>
              </a:rPr>
              <a:t>    [WHERE </a:t>
            </a:r>
            <a:r>
              <a:rPr lang="en-IN" sz="2000" dirty="0">
                <a:latin typeface="Liberation Mono"/>
              </a:rPr>
              <a:t>where_condition</a:t>
            </a:r>
            <a:r>
              <a:rPr lang="en-IN" sz="2000" dirty="0">
                <a:solidFill>
                  <a:srgbClr val="0077AA"/>
                </a:solidFill>
                <a:latin typeface="Liberation Mono"/>
              </a:rPr>
              <a:t>]</a:t>
            </a:r>
          </a:p>
          <a:p>
            <a:r>
              <a:rPr lang="en-IN" sz="2000" dirty="0">
                <a:solidFill>
                  <a:srgbClr val="0077AA"/>
                </a:solidFill>
                <a:latin typeface="Liberation Mono"/>
              </a:rPr>
              <a:t>    [ORDER BY </a:t>
            </a:r>
            <a:r>
              <a:rPr lang="en-US" sz="2000" dirty="0">
                <a:latin typeface="Liberation Mono"/>
              </a:rPr>
              <a:t>. . .</a:t>
            </a:r>
            <a:r>
              <a:rPr lang="en-IN" sz="2000" dirty="0">
                <a:solidFill>
                  <a:srgbClr val="0077AA"/>
                </a:solidFill>
                <a:latin typeface="Liberation Mono"/>
              </a:rPr>
              <a:t>]</a:t>
            </a:r>
          </a:p>
          <a:p>
            <a:r>
              <a:rPr lang="en-IN" sz="2000" dirty="0">
                <a:solidFill>
                  <a:srgbClr val="0077AA"/>
                </a:solidFill>
                <a:latin typeface="Liberation Mono"/>
              </a:rPr>
              <a:t>    [LIMIT </a:t>
            </a:r>
            <a:r>
              <a:rPr lang="en-IN" sz="2000" dirty="0">
                <a:latin typeface="Liberation Mono"/>
              </a:rPr>
              <a:t>row_count</a:t>
            </a:r>
            <a:r>
              <a:rPr lang="en-IN" sz="2000" dirty="0">
                <a:solidFill>
                  <a:srgbClr val="0077AA"/>
                </a:solidFill>
                <a:latin typeface="Liberation Mono"/>
              </a:rPr>
              <a:t>]</a:t>
            </a:r>
            <a:endParaRPr lang="en-US" sz="2000" dirty="0">
              <a:solidFill>
                <a:srgbClr val="0077AA"/>
              </a:solidFill>
              <a:latin typeface="Liberation Mono"/>
            </a:endParaRPr>
          </a:p>
        </p:txBody>
      </p:sp>
    </p:spTree>
    <p:extLst>
      <p:ext uri="{BB962C8B-B14F-4D97-AF65-F5344CB8AC3E}">
        <p14:creationId xmlns:p14="http://schemas.microsoft.com/office/powerpoint/2010/main" xmlns="" val="2638679953"/>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delete vs truncate</a:t>
            </a:r>
            <a:endParaRPr lang="en-IN" sz="3200" i="1" dirty="0">
              <a:solidFill>
                <a:srgbClr val="FF9900"/>
              </a:solidFill>
              <a:latin typeface="Arial" pitchFamily="34" charset="0"/>
              <a:cs typeface="Arial" pitchFamily="34" charset="0"/>
            </a:endParaRPr>
          </a:p>
        </p:txBody>
      </p:sp>
      <p:grpSp>
        <p:nvGrpSpPr>
          <p:cNvPr id="18" name="Group 17">
            <a:extLst>
              <a:ext uri="{FF2B5EF4-FFF2-40B4-BE49-F238E27FC236}">
                <a16:creationId xmlns:a16="http://schemas.microsoft.com/office/drawing/2014/main" xmlns="" id="{9F2B4833-BE72-4963-8475-C428ABD0318A}"/>
              </a:ext>
            </a:extLst>
          </p:cNvPr>
          <p:cNvGrpSpPr/>
          <p:nvPr/>
        </p:nvGrpSpPr>
        <p:grpSpPr>
          <a:xfrm>
            <a:off x="119336" y="116814"/>
            <a:ext cx="4871440" cy="863914"/>
            <a:chOff x="119336" y="188822"/>
            <a:chExt cx="4871440"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362002" y="350795"/>
              <a:ext cx="1471878"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2855640" y="350795"/>
              <a:ext cx="2135136"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xmlns="" id="{B2D58B40-953E-4511-8EB0-B53D71D73C82}"/>
              </a:ext>
            </a:extLst>
          </p:cNvPr>
          <p:cNvGraphicFramePr>
            <a:graphicFrameLocks noGrp="1"/>
          </p:cNvGraphicFramePr>
          <p:nvPr>
            <p:extLst>
              <p:ext uri="{D42A27DB-BD31-4B8C-83A1-F6EECF244321}">
                <p14:modId xmlns:p14="http://schemas.microsoft.com/office/powerpoint/2010/main" xmlns="" val="2309732583"/>
              </p:ext>
            </p:extLst>
          </p:nvPr>
        </p:nvGraphicFramePr>
        <p:xfrm>
          <a:off x="119336" y="1196570"/>
          <a:ext cx="11881320" cy="5389262"/>
        </p:xfrm>
        <a:graphic>
          <a:graphicData uri="http://schemas.openxmlformats.org/drawingml/2006/table">
            <a:tbl>
              <a:tblPr>
                <a:tableStyleId>{BDBED569-4797-4DF1-A0F4-6AAB3CD982D8}</a:tableStyleId>
              </a:tblPr>
              <a:tblGrid>
                <a:gridCol w="5940660">
                  <a:extLst>
                    <a:ext uri="{9D8B030D-6E8A-4147-A177-3AD203B41FA5}">
                      <a16:colId xmlns:a16="http://schemas.microsoft.com/office/drawing/2014/main" xmlns="" val="133407038"/>
                    </a:ext>
                  </a:extLst>
                </a:gridCol>
                <a:gridCol w="5940660">
                  <a:extLst>
                    <a:ext uri="{9D8B030D-6E8A-4147-A177-3AD203B41FA5}">
                      <a16:colId xmlns:a16="http://schemas.microsoft.com/office/drawing/2014/main" xmlns="" val="2709702602"/>
                    </a:ext>
                  </a:extLst>
                </a:gridCol>
              </a:tblGrid>
              <a:tr h="294865">
                <a:tc>
                  <a:txBody>
                    <a:bodyPr/>
                    <a:lstStyle/>
                    <a:p>
                      <a:pPr algn="ctr" fontAlgn="ctr"/>
                      <a:r>
                        <a:rPr lang="en-IN" sz="1800" b="1" cap="all" dirty="0">
                          <a:effectLst/>
                          <a:latin typeface="Palatino Linotype" panose="02040502050505030304" pitchFamily="18" charset="0"/>
                        </a:rPr>
                        <a:t>DELETE</a:t>
                      </a:r>
                    </a:p>
                  </a:txBody>
                  <a:tcPr marL="32051" marR="32051" marT="32051" marB="32051" anchor="ctr"/>
                </a:tc>
                <a:tc>
                  <a:txBody>
                    <a:bodyPr/>
                    <a:lstStyle/>
                    <a:p>
                      <a:pPr algn="ctr" fontAlgn="ctr"/>
                      <a:r>
                        <a:rPr lang="en-IN" sz="1800" b="1" cap="all">
                          <a:effectLst/>
                          <a:latin typeface="Palatino Linotype" panose="02040502050505030304" pitchFamily="18" charset="0"/>
                        </a:rPr>
                        <a:t>TRUNCATE</a:t>
                      </a:r>
                    </a:p>
                  </a:txBody>
                  <a:tcPr marL="32051" marR="32051" marT="32051" marB="32051" anchor="ctr"/>
                </a:tc>
                <a:extLst>
                  <a:ext uri="{0D108BD9-81ED-4DB2-BD59-A6C34878D82A}">
                    <a16:rowId xmlns:a16="http://schemas.microsoft.com/office/drawing/2014/main" xmlns="" val="788828540"/>
                  </a:ext>
                </a:extLst>
              </a:tr>
              <a:tr h="410246">
                <a:tc>
                  <a:txBody>
                    <a:bodyPr/>
                    <a:lstStyle/>
                    <a:p>
                      <a:pPr algn="l" fontAlgn="t"/>
                      <a:r>
                        <a:rPr lang="en-US" sz="1800" dirty="0">
                          <a:effectLst/>
                          <a:latin typeface="Palatino Linotype" panose="02040502050505030304" pitchFamily="18" charset="0"/>
                        </a:rPr>
                        <a:t>You can specify the tuple that you want to delete.</a:t>
                      </a:r>
                    </a:p>
                  </a:txBody>
                  <a:tcPr marL="32051" marR="32051" marT="32051" marB="32051"/>
                </a:tc>
                <a:tc>
                  <a:txBody>
                    <a:bodyPr/>
                    <a:lstStyle/>
                    <a:p>
                      <a:pPr algn="l" fontAlgn="t"/>
                      <a:r>
                        <a:rPr lang="en-US" sz="1800" dirty="0">
                          <a:effectLst/>
                          <a:latin typeface="Palatino Linotype" panose="02040502050505030304" pitchFamily="18" charset="0"/>
                        </a:rPr>
                        <a:t>It deletes all the tuples from a relation.</a:t>
                      </a:r>
                    </a:p>
                  </a:txBody>
                  <a:tcPr marL="32051" marR="32051" marT="32051" marB="32051"/>
                </a:tc>
                <a:extLst>
                  <a:ext uri="{0D108BD9-81ED-4DB2-BD59-A6C34878D82A}">
                    <a16:rowId xmlns:a16="http://schemas.microsoft.com/office/drawing/2014/main" xmlns="" val="3098090292"/>
                  </a:ext>
                </a:extLst>
              </a:tr>
              <a:tr h="410246">
                <a:tc>
                  <a:txBody>
                    <a:bodyPr/>
                    <a:lstStyle/>
                    <a:p>
                      <a:pPr algn="l" fontAlgn="t"/>
                      <a:r>
                        <a:rPr lang="en-IN" sz="1800" dirty="0">
                          <a:effectLst/>
                          <a:latin typeface="Palatino Linotype" panose="02040502050505030304" pitchFamily="18" charset="0"/>
                        </a:rPr>
                        <a:t>DELETE is a Data Manipulation Language command.</a:t>
                      </a:r>
                    </a:p>
                  </a:txBody>
                  <a:tcPr marL="32051" marR="32051" marT="32051" marB="32051"/>
                </a:tc>
                <a:tc>
                  <a:txBody>
                    <a:bodyPr/>
                    <a:lstStyle/>
                    <a:p>
                      <a:pPr algn="l" fontAlgn="t"/>
                      <a:r>
                        <a:rPr lang="en-IN" sz="1800" dirty="0">
                          <a:effectLst/>
                          <a:latin typeface="Palatino Linotype" panose="02040502050505030304" pitchFamily="18" charset="0"/>
                        </a:rPr>
                        <a:t>TRUNCATE is a Data Definition Language command.</a:t>
                      </a:r>
                    </a:p>
                  </a:txBody>
                  <a:tcPr marL="32051" marR="32051" marT="32051" marB="32051"/>
                </a:tc>
                <a:extLst>
                  <a:ext uri="{0D108BD9-81ED-4DB2-BD59-A6C34878D82A}">
                    <a16:rowId xmlns:a16="http://schemas.microsoft.com/office/drawing/2014/main" xmlns="" val="832143257"/>
                  </a:ext>
                </a:extLst>
              </a:tr>
              <a:tr h="525628">
                <a:tc>
                  <a:txBody>
                    <a:bodyPr/>
                    <a:lstStyle/>
                    <a:p>
                      <a:pPr algn="l" fontAlgn="t"/>
                      <a:r>
                        <a:rPr lang="en-US" sz="1800" dirty="0">
                          <a:effectLst/>
                          <a:latin typeface="Palatino Linotype" panose="02040502050505030304" pitchFamily="18" charset="0"/>
                        </a:rPr>
                        <a:t>DELETE command can have WHERE clause.</a:t>
                      </a:r>
                    </a:p>
                  </a:txBody>
                  <a:tcPr marL="32051" marR="32051" marT="32051" marB="32051"/>
                </a:tc>
                <a:tc>
                  <a:txBody>
                    <a:bodyPr/>
                    <a:lstStyle/>
                    <a:p>
                      <a:pPr algn="l" fontAlgn="t"/>
                      <a:r>
                        <a:rPr lang="en-US" sz="1800" dirty="0">
                          <a:effectLst/>
                          <a:latin typeface="Palatino Linotype" panose="02040502050505030304" pitchFamily="18" charset="0"/>
                        </a:rPr>
                        <a:t>TRUNCATE command do not have WHERE clause.</a:t>
                      </a:r>
                    </a:p>
                  </a:txBody>
                  <a:tcPr marL="32051" marR="32051" marT="32051" marB="32051"/>
                </a:tc>
                <a:extLst>
                  <a:ext uri="{0D108BD9-81ED-4DB2-BD59-A6C34878D82A}">
                    <a16:rowId xmlns:a16="http://schemas.microsoft.com/office/drawing/2014/main" xmlns="" val="3469526371"/>
                  </a:ext>
                </a:extLst>
              </a:tr>
              <a:tr h="641010">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51" marR="32051" marT="32051" marB="32051"/>
                </a:tc>
                <a:tc>
                  <a:txBody>
                    <a:bodyPr/>
                    <a:lstStyle/>
                    <a:p>
                      <a:pPr algn="l" fontAlgn="t"/>
                      <a:r>
                        <a:rPr lang="en-US" sz="1800" dirty="0">
                          <a:effectLst/>
                          <a:latin typeface="Palatino Linotype" panose="02040502050505030304" pitchFamily="18" charset="0"/>
                        </a:rPr>
                        <a:t>TRUNCATE command does not activate the triggers to fire.</a:t>
                      </a:r>
                    </a:p>
                  </a:txBody>
                  <a:tcPr marL="32051" marR="32051" marT="32051" marB="32051"/>
                </a:tc>
                <a:extLst>
                  <a:ext uri="{0D108BD9-81ED-4DB2-BD59-A6C34878D82A}">
                    <a16:rowId xmlns:a16="http://schemas.microsoft.com/office/drawing/2014/main" xmlns="" val="1131930068"/>
                  </a:ext>
                </a:extLst>
              </a:tr>
              <a:tr h="525628">
                <a:tc>
                  <a:txBody>
                    <a:bodyPr/>
                    <a:lstStyle/>
                    <a:p>
                      <a:pPr algn="l" fontAlgn="t"/>
                      <a:r>
                        <a:rPr lang="en-US" sz="1800" dirty="0">
                          <a:effectLst/>
                          <a:latin typeface="Palatino Linotype" panose="02040502050505030304" pitchFamily="18" charset="0"/>
                        </a:rPr>
                        <a:t>DELETE command eliminate the tuples one-by-one.</a:t>
                      </a:r>
                    </a:p>
                  </a:txBody>
                  <a:tcPr marL="32051" marR="32051" marT="32051" marB="32051"/>
                </a:tc>
                <a:tc>
                  <a:txBody>
                    <a:bodyPr/>
                    <a:lstStyle/>
                    <a:p>
                      <a:pPr algn="l" fontAlgn="t"/>
                      <a:r>
                        <a:rPr lang="en-US" sz="1800" dirty="0">
                          <a:effectLst/>
                          <a:latin typeface="Palatino Linotype" panose="02040502050505030304" pitchFamily="18" charset="0"/>
                        </a:rPr>
                        <a:t>TRUNCATE delete the entire data page containing the tuples.</a:t>
                      </a:r>
                    </a:p>
                  </a:txBody>
                  <a:tcPr marL="32051" marR="32051" marT="32051" marB="32051"/>
                </a:tc>
                <a:extLst>
                  <a:ext uri="{0D108BD9-81ED-4DB2-BD59-A6C34878D82A}">
                    <a16:rowId xmlns:a16="http://schemas.microsoft.com/office/drawing/2014/main" xmlns="" val="1973152838"/>
                  </a:ext>
                </a:extLst>
              </a:tr>
              <a:tr h="525628">
                <a:tc>
                  <a:txBody>
                    <a:bodyPr/>
                    <a:lstStyle/>
                    <a:p>
                      <a:pPr algn="l" fontAlgn="t"/>
                      <a:r>
                        <a:rPr lang="en-US" sz="1800">
                          <a:effectLst/>
                          <a:latin typeface="Palatino Linotype" panose="02040502050505030304" pitchFamily="18" charset="0"/>
                        </a:rPr>
                        <a:t>DELETE command lock the row/tuple before deleteing it.</a:t>
                      </a:r>
                    </a:p>
                  </a:txBody>
                  <a:tcPr marL="32051" marR="32051" marT="32051" marB="32051"/>
                </a:tc>
                <a:tc>
                  <a:txBody>
                    <a:bodyPr/>
                    <a:lstStyle/>
                    <a:p>
                      <a:pPr algn="l" fontAlgn="t"/>
                      <a:r>
                        <a:rPr lang="en-US" sz="1800" dirty="0">
                          <a:effectLst/>
                          <a:latin typeface="Palatino Linotype" panose="02040502050505030304" pitchFamily="18" charset="0"/>
                        </a:rPr>
                        <a:t>TRUNCATE command lock data page </a:t>
                      </a:r>
                      <a:r>
                        <a:rPr lang="en-US" sz="1800">
                          <a:effectLst/>
                          <a:latin typeface="Palatino Linotype" panose="02040502050505030304" pitchFamily="18" charset="0"/>
                        </a:rPr>
                        <a:t>before deleting </a:t>
                      </a:r>
                      <a:r>
                        <a:rPr lang="en-US" sz="1800" dirty="0">
                          <a:effectLst/>
                          <a:latin typeface="Palatino Linotype" panose="02040502050505030304" pitchFamily="18" charset="0"/>
                        </a:rPr>
                        <a:t>table data.</a:t>
                      </a:r>
                    </a:p>
                  </a:txBody>
                  <a:tcPr marL="32051" marR="32051" marT="32051" marB="32051"/>
                </a:tc>
                <a:extLst>
                  <a:ext uri="{0D108BD9-81ED-4DB2-BD59-A6C34878D82A}">
                    <a16:rowId xmlns:a16="http://schemas.microsoft.com/office/drawing/2014/main" xmlns="" val="240027574"/>
                  </a:ext>
                </a:extLst>
              </a:tr>
              <a:tr h="525628">
                <a:tc>
                  <a:txBody>
                    <a:bodyPr/>
                    <a:lstStyle/>
                    <a:p>
                      <a:pPr algn="l" fontAlgn="t"/>
                      <a:r>
                        <a:rPr lang="en-US" sz="1800">
                          <a:effectLst/>
                          <a:latin typeface="Palatino Linotype" panose="02040502050505030304" pitchFamily="18" charset="0"/>
                        </a:rPr>
                        <a:t>DELETE command acts slower as compared to TRUNCATE.</a:t>
                      </a:r>
                    </a:p>
                  </a:txBody>
                  <a:tcPr marL="32051" marR="32051" marT="32051" marB="32051"/>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51" marR="32051" marT="32051" marB="32051"/>
                </a:tc>
                <a:extLst>
                  <a:ext uri="{0D108BD9-81ED-4DB2-BD59-A6C34878D82A}">
                    <a16:rowId xmlns:a16="http://schemas.microsoft.com/office/drawing/2014/main" xmlns="" val="777299487"/>
                  </a:ext>
                </a:extLst>
              </a:tr>
              <a:tr h="525628">
                <a:tc>
                  <a:txBody>
                    <a:bodyPr/>
                    <a:lstStyle/>
                    <a:p>
                      <a:pPr algn="l" fontAlgn="t"/>
                      <a:r>
                        <a:rPr lang="en-US" sz="1800">
                          <a:effectLst/>
                          <a:latin typeface="Palatino Linotype" panose="02040502050505030304" pitchFamily="18" charset="0"/>
                        </a:rPr>
                        <a:t>DELETE records transaction log for each deleted tuple.</a:t>
                      </a:r>
                    </a:p>
                  </a:txBody>
                  <a:tcPr marL="32051" marR="32051" marT="32051" marB="32051"/>
                </a:tc>
                <a:tc>
                  <a:txBody>
                    <a:bodyPr/>
                    <a:lstStyle/>
                    <a:p>
                      <a:pPr algn="l" fontAlgn="t"/>
                      <a:r>
                        <a:rPr lang="en-US" sz="1800" dirty="0">
                          <a:effectLst/>
                          <a:latin typeface="Palatino Linotype" panose="02040502050505030304" pitchFamily="18" charset="0"/>
                        </a:rPr>
                        <a:t>TRUNCATE record transaction log for each deleted data page.</a:t>
                      </a:r>
                    </a:p>
                  </a:txBody>
                  <a:tcPr marL="32051" marR="32051" marT="32051" marB="32051"/>
                </a:tc>
                <a:extLst>
                  <a:ext uri="{0D108BD9-81ED-4DB2-BD59-A6C34878D82A}">
                    <a16:rowId xmlns:a16="http://schemas.microsoft.com/office/drawing/2014/main" xmlns="" val="1580569957"/>
                  </a:ext>
                </a:extLst>
              </a:tr>
              <a:tr h="525628">
                <a:tc>
                  <a:txBody>
                    <a:bodyPr/>
                    <a:lstStyle/>
                    <a:p>
                      <a:pPr algn="l" fontAlgn="t"/>
                      <a:r>
                        <a:rPr lang="en-US" sz="1800" dirty="0">
                          <a:effectLst/>
                          <a:latin typeface="Palatino Linotype" panose="02040502050505030304" pitchFamily="18" charset="0"/>
                        </a:rPr>
                        <a:t>DELETE command can be followed either by COMMIT or ROLLBACK.</a:t>
                      </a:r>
                    </a:p>
                  </a:txBody>
                  <a:tcPr marL="32051" marR="32051" marT="32051" marB="32051"/>
                </a:tc>
                <a:tc>
                  <a:txBody>
                    <a:bodyPr/>
                    <a:lstStyle/>
                    <a:p>
                      <a:pPr algn="l" fontAlgn="t"/>
                      <a:r>
                        <a:rPr lang="en-US" sz="1800" dirty="0">
                          <a:effectLst/>
                          <a:latin typeface="Palatino Linotype" panose="02040502050505030304" pitchFamily="18" charset="0"/>
                        </a:rPr>
                        <a:t>TRUNCATE command can't be ROLLBACK.</a:t>
                      </a:r>
                    </a:p>
                  </a:txBody>
                  <a:tcPr marL="32051" marR="32051" marT="32051" marB="32051"/>
                </a:tc>
                <a:extLst>
                  <a:ext uri="{0D108BD9-81ED-4DB2-BD59-A6C34878D82A}">
                    <a16:rowId xmlns:a16="http://schemas.microsoft.com/office/drawing/2014/main" xmlns="" val="3417188898"/>
                  </a:ext>
                </a:extLst>
              </a:tr>
            </a:tbl>
          </a:graphicData>
        </a:graphic>
      </p:graphicFrame>
    </p:spTree>
    <p:extLst>
      <p:ext uri="{BB962C8B-B14F-4D97-AF65-F5344CB8AC3E}">
        <p14:creationId xmlns:p14="http://schemas.microsoft.com/office/powerpoint/2010/main" xmlns="" val="82855154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199087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76259111"/>
              </p:ext>
            </p:extLst>
          </p:nvPr>
        </p:nvGraphicFramePr>
        <p:xfrm>
          <a:off x="1636408" y="29052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31679" y="546384"/>
            <a:ext cx="6128783" cy="707886"/>
          </a:xfrm>
          <a:prstGeom prst="rect">
            <a:avLst/>
          </a:prstGeom>
        </p:spPr>
        <p:txBody>
          <a:bodyPr wrap="square">
            <a:spAutoFit/>
          </a:bodyPr>
          <a:lstStyle/>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char</a:t>
            </a:r>
            <a:r>
              <a:rPr lang="en-IN" sz="2000" dirty="0">
                <a:solidFill>
                  <a:srgbClr val="0089A4"/>
                </a:solidFill>
                <a:latin typeface="arial" panose="020B0604020202020204" pitchFamily="34" charset="0"/>
              </a:rPr>
              <a:t> is a fixed-length character data type, </a:t>
            </a:r>
          </a:p>
          <a:p>
            <a:r>
              <a:rPr lang="en-IN" sz="2000" dirty="0">
                <a:solidFill>
                  <a:srgbClr val="0089A4"/>
                </a:solidFill>
                <a:latin typeface="arial" panose="020B0604020202020204" pitchFamily="34" charset="0"/>
              </a:rPr>
              <a:t>The </a:t>
            </a:r>
            <a:r>
              <a:rPr lang="en-IN" sz="2000" b="1" dirty="0">
                <a:solidFill>
                  <a:srgbClr val="0089A4"/>
                </a:solidFill>
                <a:latin typeface="arial" panose="020B0604020202020204" pitchFamily="34" charset="0"/>
              </a:rPr>
              <a:t>varchar</a:t>
            </a:r>
            <a:r>
              <a:rPr lang="en-IN" sz="2000" dirty="0">
                <a:solidFill>
                  <a:srgbClr val="0089A4"/>
                </a:solidFill>
                <a:latin typeface="arial" panose="020B0604020202020204" pitchFamily="34" charset="0"/>
              </a:rPr>
              <a:t> is a variable-length character data type.</a:t>
            </a:r>
            <a:endParaRPr lang="en-IN" sz="2000" dirty="0">
              <a:solidFill>
                <a:srgbClr val="0089A4"/>
              </a:solidFill>
            </a:endParaRPr>
          </a:p>
        </p:txBody>
      </p:sp>
      <p:graphicFrame>
        <p:nvGraphicFramePr>
          <p:cNvPr id="6" name="Table 5"/>
          <p:cNvGraphicFramePr>
            <a:graphicFrameLocks noGrp="1"/>
          </p:cNvGraphicFramePr>
          <p:nvPr>
            <p:extLst>
              <p:ext uri="{D42A27DB-BD31-4B8C-83A1-F6EECF244321}">
                <p14:modId xmlns:p14="http://schemas.microsoft.com/office/powerpoint/2010/main" xmlns="" val="1209246984"/>
              </p:ext>
            </p:extLst>
          </p:nvPr>
        </p:nvGraphicFramePr>
        <p:xfrm>
          <a:off x="1648130" y="514047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976" y="465787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3157" y="4355556"/>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i="1" dirty="0">
                <a:solidFill>
                  <a:srgbClr val="006C86"/>
                </a:solidFill>
                <a:latin typeface="arial" panose="020B0604020202020204" pitchFamily="34" charset="0"/>
              </a:rPr>
              <a:t>PAD_CHAR_TO_FULL_LENGTHSQL</a:t>
            </a:r>
            <a:r>
              <a:rPr lang="en-IN" dirty="0">
                <a:solidFill>
                  <a:srgbClr val="006C86"/>
                </a:solidFill>
                <a:latin typeface="arial" panose="020B0604020202020204" pitchFamily="34" charset="0"/>
              </a:rPr>
              <a:t>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60133" y="47667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a:t>
            </a:r>
            <a:r>
              <a:rPr lang="en-US" dirty="0">
                <a:solidFill>
                  <a:srgbClr val="A67F59"/>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a:t>
            </a:r>
            <a:r>
              <a:rPr lang="en-US" dirty="0">
                <a:solidFill>
                  <a:srgbClr val="669900"/>
                </a:solidFill>
                <a:latin typeface="Liberation Mono"/>
              </a:rPr>
              <a:t>'SALEEL'</a:t>
            </a:r>
            <a:r>
              <a:rPr lang="en-US" dirty="0">
                <a:latin typeface="Liberation Mono"/>
              </a:rPr>
              <a:t>;</a:t>
            </a:r>
            <a:endParaRPr lang="en-IN" dirty="0">
              <a:latin typeface="Liberation Mono"/>
            </a:endParaRPr>
          </a:p>
        </p:txBody>
      </p:sp>
      <p:sp>
        <p:nvSpPr>
          <p:cNvPr id="11" name="Rectangle 10">
            <a:extLst>
              <a:ext uri="{FF2B5EF4-FFF2-40B4-BE49-F238E27FC236}">
                <a16:creationId xmlns:a16="http://schemas.microsoft.com/office/drawing/2014/main" xmlns="" id="{9ED0F6A3-EE6D-40E8-AD91-B5475DAE7E22}"/>
              </a:ext>
            </a:extLst>
          </p:cNvPr>
          <p:cNvSpPr/>
          <p:nvPr/>
        </p:nvSpPr>
        <p:spPr>
          <a:xfrm>
            <a:off x="131679" y="1519938"/>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1235870264"/>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xmlns="" val="3295318542"/>
              </p:ext>
            </p:extLst>
          </p:nvPr>
        </p:nvGraphicFramePr>
        <p:xfrm>
          <a:off x="407368" y="620688"/>
          <a:ext cx="11449271" cy="428244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dirty="0">
                          <a:latin typeface="Arial" panose="020B0604020202020204" pitchFamily="34" charset="0"/>
                          <a:cs typeface="Arial" panose="020B0604020202020204" pitchFamily="34" charset="0"/>
                        </a:rPr>
                        <a:t>TINYTEXT [(length)]</a:t>
                      </a: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r h="370840">
                <a:tc>
                  <a:txBody>
                    <a:bodyPr/>
                    <a:lstStyle/>
                    <a:p>
                      <a:r>
                        <a:rPr lang="en-US" sz="1600" dirty="0">
                          <a:latin typeface="Arial" panose="020B0604020202020204" pitchFamily="34" charset="0"/>
                          <a:cs typeface="Arial" panose="020B0604020202020204" pitchFamily="34" charset="0"/>
                        </a:rPr>
                        <a:t>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255</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265857443"/>
                  </a:ext>
                </a:extLst>
              </a:tr>
              <a:tr h="370840">
                <a:tc>
                  <a:txBody>
                    <a:bodyPr/>
                    <a:lstStyle/>
                    <a:p>
                      <a:r>
                        <a:rPr lang="en-US" sz="1600" dirty="0">
                          <a:latin typeface="Arial" panose="020B0604020202020204" pitchFamily="34" charset="0"/>
                          <a:cs typeface="Arial" panose="020B0604020202020204" pitchFamily="34" charset="0"/>
                        </a:rPr>
                        <a:t>VARBINARY(length)</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994808822"/>
                  </a:ext>
                </a:extLst>
              </a:tr>
            </a:tbl>
          </a:graphicData>
        </a:graphic>
      </p:graphicFrame>
      <p:sp>
        <p:nvSpPr>
          <p:cNvPr id="3" name="Rectangle 2"/>
          <p:cNvSpPr/>
          <p:nvPr/>
        </p:nvSpPr>
        <p:spPr>
          <a:xfrm>
            <a:off x="407368" y="4953942"/>
            <a:ext cx="11449270" cy="923330"/>
          </a:xfrm>
          <a:prstGeom prst="rect">
            <a:avLst/>
          </a:prstGeom>
        </p:spPr>
        <p:txBody>
          <a:bodyPr wrap="square">
            <a:spAutoFit/>
          </a:bodyPr>
          <a:lstStyle/>
          <a:p>
            <a:pPr algn="just"/>
            <a:r>
              <a:rPr lang="en-IN" dirty="0">
                <a:solidFill>
                  <a:srgbClr val="0089A4"/>
                </a:solidFill>
                <a:latin typeface="Arial" panose="020B0604020202020204" pitchFamily="34" charset="0"/>
                <a:cs typeface="Arial" panose="020B0604020202020204" pitchFamily="34" charset="0"/>
              </a:rPr>
              <a:t>By default, trailing spaces are trimmed from CHAR column values on retrieval. If </a:t>
            </a:r>
            <a:r>
              <a:rPr lang="en-IN" b="1" i="1" dirty="0">
                <a:solidFill>
                  <a:srgbClr val="0089A4"/>
                </a:solidFill>
                <a:latin typeface="Arial" panose="020B0604020202020204" pitchFamily="34" charset="0"/>
                <a:cs typeface="Arial" panose="020B0604020202020204" pitchFamily="34" charset="0"/>
              </a:rPr>
              <a:t>PAD_CHAR_TO_FULL_LENGTH</a:t>
            </a:r>
            <a:r>
              <a:rPr lang="en-IN" dirty="0">
                <a:solidFill>
                  <a:srgbClr val="0089A4"/>
                </a:solidFill>
                <a:latin typeface="Arial" panose="020B0604020202020204" pitchFamily="34"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07368" y="5941342"/>
            <a:ext cx="11449270" cy="872034"/>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i="1" dirty="0">
                <a:solidFill>
                  <a:srgbClr val="0070C0"/>
                </a:solidFill>
                <a:latin typeface="Arial" panose="020B0604020202020204" pitchFamily="34" charset="0"/>
                <a:cs typeface="Arial" panose="020B0604020202020204" pitchFamily="34" charset="0"/>
              </a:rPr>
              <a:t>SET sql_mode = 'PAD_CHAR_TO_FULL_LENGTH';</a:t>
            </a:r>
          </a:p>
        </p:txBody>
      </p:sp>
    </p:spTree>
    <p:extLst>
      <p:ext uri="{BB962C8B-B14F-4D97-AF65-F5344CB8AC3E}">
        <p14:creationId xmlns:p14="http://schemas.microsoft.com/office/powerpoint/2010/main" xmlns="" val="13022734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68" y="838200"/>
            <a:ext cx="11233248" cy="107721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68" y="2640406"/>
            <a:ext cx="9955832" cy="1981825"/>
          </a:xfrm>
          <a:prstGeom prst="rect">
            <a:avLst/>
          </a:prstGeom>
          <a:solidFill>
            <a:schemeClr val="bg1"/>
          </a:solidFill>
        </p:spPr>
        <p:txBody>
          <a:bodyPr wrap="square">
            <a:spAutoFit/>
          </a:bodyPr>
          <a:lstStyle/>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cs typeface="Arial" pitchFamily="34" charset="0"/>
              </a:rPr>
              <a:t> </a:t>
            </a:r>
            <a:r>
              <a:rPr lang="en-US" sz="21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1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char and varchar</a:t>
            </a:r>
          </a:p>
        </p:txBody>
      </p:sp>
      <p:graphicFrame>
        <p:nvGraphicFramePr>
          <p:cNvPr id="2" name="Table 1"/>
          <p:cNvGraphicFramePr>
            <a:graphicFrameLocks noGrp="1"/>
          </p:cNvGraphicFramePr>
          <p:nvPr>
            <p:extLst>
              <p:ext uri="{D42A27DB-BD31-4B8C-83A1-F6EECF244321}">
                <p14:modId xmlns:p14="http://schemas.microsoft.com/office/powerpoint/2010/main" xmlns="" val="3194818657"/>
              </p:ext>
            </p:extLst>
          </p:nvPr>
        </p:nvGraphicFramePr>
        <p:xfrm>
          <a:off x="407368" y="620688"/>
          <a:ext cx="11449271" cy="1315720"/>
        </p:xfrm>
        <a:graphic>
          <a:graphicData uri="http://schemas.openxmlformats.org/drawingml/2006/table">
            <a:tbl>
              <a:tblPr firstRow="1" bandRow="1">
                <a:tableStyleId>{7E9639D4-E3E2-4D34-9284-5A2195B3D0D7}</a:tableStyleId>
              </a:tblPr>
              <a:tblGrid>
                <a:gridCol w="3750623">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bl>
          </a:graphicData>
        </a:graphic>
      </p:graphicFrame>
      <p:grpSp>
        <p:nvGrpSpPr>
          <p:cNvPr id="6" name="Group 5">
            <a:extLst>
              <a:ext uri="{FF2B5EF4-FFF2-40B4-BE49-F238E27FC236}">
                <a16:creationId xmlns:a16="http://schemas.microsoft.com/office/drawing/2014/main" xmlns="" id="{3BA10866-0C4C-48A3-B40B-CC7ADD469AD3}"/>
              </a:ext>
            </a:extLst>
          </p:cNvPr>
          <p:cNvGrpSpPr/>
          <p:nvPr/>
        </p:nvGrpSpPr>
        <p:grpSpPr>
          <a:xfrm>
            <a:off x="119336" y="2619489"/>
            <a:ext cx="5986795" cy="3812942"/>
            <a:chOff x="407366" y="2483604"/>
            <a:chExt cx="11449272" cy="3812942"/>
          </a:xfrm>
        </p:grpSpPr>
        <p:sp>
          <p:nvSpPr>
            <p:cNvPr id="7" name="TextBox 6">
              <a:extLst>
                <a:ext uri="{FF2B5EF4-FFF2-40B4-BE49-F238E27FC236}">
                  <a16:creationId xmlns:a16="http://schemas.microsoft.com/office/drawing/2014/main" xmlns="" id="{C9A9187D-F039-484C-A89F-EE247F9FA99D}"/>
                </a:ext>
              </a:extLst>
            </p:cNvPr>
            <p:cNvSpPr txBox="1"/>
            <p:nvPr/>
          </p:nvSpPr>
          <p:spPr>
            <a:xfrm>
              <a:off x="407368" y="2972559"/>
              <a:ext cx="11449270" cy="332398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'ab'</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'ab'</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t>
              </a:r>
              <a:r>
                <a:rPr lang="en-IN" dirty="0" err="1">
                  <a:solidFill>
                    <a:srgbClr val="669900"/>
                  </a:solidFill>
                  <a:latin typeface="Liberation Mono"/>
                  <a:ea typeface="Verdana" panose="020B0604030504040204" pitchFamily="34" charset="0"/>
                </a:rPr>
                <a:t>abcd</a:t>
              </a:r>
              <a:r>
                <a:rPr lang="en-IN" dirty="0">
                  <a:solidFill>
                    <a:srgbClr val="669900"/>
                  </a:solidFill>
                  <a:latin typeface="Liberation Mono"/>
                  <a:ea typeface="Verdana" panose="020B0604030504040204" pitchFamily="34" charset="0"/>
                </a:rPr>
                <a:t>'</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'PAD_CHAR_TO_FULL_LENGTH';</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a:p>
              <a:pPr marL="285750" indent="-285750">
                <a:buFont typeface="Arial" panose="020B0604020202020204" pitchFamily="34" charset="0"/>
                <a:buChar char="•"/>
              </a:pPr>
              <a:endParaRPr lang="en-US"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0C0"/>
                  </a:solidFill>
                  <a:latin typeface="Liberation Mono"/>
                  <a:ea typeface="Verdana" panose="020B0604030504040204" pitchFamily="34" charset="0"/>
                  <a:cs typeface="Arial" panose="020B0604020202020204" pitchFamily="34" charset="0"/>
                </a:rPr>
                <a:t>SET </a:t>
              </a:r>
              <a:r>
                <a:rPr lang="en-IN" dirty="0">
                  <a:solidFill>
                    <a:schemeClr val="accent5">
                      <a:lumMod val="75000"/>
                    </a:schemeClr>
                  </a:solidFill>
                  <a:latin typeface="Liberation Mono"/>
                  <a:ea typeface="Verdana" panose="020B0604030504040204" pitchFamily="34" charset="0"/>
                  <a:cs typeface="Arial" panose="020B0604020202020204" pitchFamily="34" charset="0"/>
                </a:rPr>
                <a:t>sql_mode =</a:t>
              </a:r>
              <a:r>
                <a:rPr lang="en-IN" dirty="0">
                  <a:solidFill>
                    <a:schemeClr val="tx1">
                      <a:lumMod val="85000"/>
                      <a:lumOff val="15000"/>
                    </a:schemeClr>
                  </a:solidFill>
                  <a:latin typeface="Liberation Mono"/>
                  <a:ea typeface="Verdana" panose="020B0604030504040204" pitchFamily="34" charset="0"/>
                  <a:cs typeface="Arial" panose="020B0604020202020204" pitchFamily="34" charset="0"/>
                </a:rPr>
                <a:t> '';</a:t>
              </a:r>
            </a:p>
            <a:p>
              <a:pPr marL="285750" indent="-285750">
                <a:buFont typeface="Arial" panose="020B0604020202020204" pitchFamily="34" charset="0"/>
                <a:buChar char="•"/>
              </a:pPr>
              <a:endParaRPr lang="en-IN" sz="800" dirty="0">
                <a:solidFill>
                  <a:schemeClr val="tx1">
                    <a:lumMod val="85000"/>
                    <a:lumOff val="15000"/>
                  </a:schemeClr>
                </a:solidFill>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x1,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(x1), x2, </a:t>
              </a:r>
              <a:r>
                <a:rPr lang="en-US" dirty="0">
                  <a:solidFill>
                    <a:srgbClr val="3F6971"/>
                  </a:solidFill>
                  <a:latin typeface="Liberation Mono"/>
                </a:rPr>
                <a:t>LENGTH</a:t>
              </a:r>
              <a:r>
                <a:rPr lang="en-US" dirty="0">
                  <a:latin typeface="Liberation Mono"/>
                  <a:ea typeface="Verdana" panose="020B0604030504040204" pitchFamily="34" charset="0"/>
                  <a:cs typeface="Arial" panose="020B0604020202020204" pitchFamily="34" charset="0"/>
                </a:rPr>
                <a:t>(x2)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x;</a:t>
              </a:r>
            </a:p>
          </p:txBody>
        </p:sp>
        <p:sp>
          <p:nvSpPr>
            <p:cNvPr id="8" name="Rectangle 7">
              <a:extLst>
                <a:ext uri="{FF2B5EF4-FFF2-40B4-BE49-F238E27FC236}">
                  <a16:creationId xmlns:a16="http://schemas.microsoft.com/office/drawing/2014/main" xmlns=""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
        <p:nvSpPr>
          <p:cNvPr id="9" name="TextBox 8">
            <a:extLst>
              <a:ext uri="{FF2B5EF4-FFF2-40B4-BE49-F238E27FC236}">
                <a16:creationId xmlns:a16="http://schemas.microsoft.com/office/drawing/2014/main" xmlns="" id="{DE611490-F9AA-433E-9E68-9AAF7CB4899C}"/>
              </a:ext>
            </a:extLst>
          </p:cNvPr>
          <p:cNvSpPr txBox="1"/>
          <p:nvPr/>
        </p:nvSpPr>
        <p:spPr>
          <a:xfrm>
            <a:off x="5663953" y="2069763"/>
            <a:ext cx="6253514" cy="738664"/>
          </a:xfrm>
          <a:prstGeom prst="rect">
            <a:avLst/>
          </a:prstGeom>
          <a:noFill/>
        </p:spPr>
        <p:txBody>
          <a:bodyPr wrap="square">
            <a:spAutoFit/>
          </a:bodyPr>
          <a:lstStyle/>
          <a:p>
            <a:pPr marL="342900" indent="-342900">
              <a:buFont typeface="Arial" panose="020B0604020202020204" pitchFamily="34" charset="0"/>
              <a:buChar char="*"/>
            </a:pPr>
            <a:r>
              <a:rPr lang="en-IN" sz="2100" dirty="0">
                <a:solidFill>
                  <a:schemeClr val="accent5">
                    <a:lumMod val="75000"/>
                  </a:schemeClr>
                </a:solidFill>
                <a:latin typeface="Arial" panose="020B0604020202020204" pitchFamily="34" charset="0"/>
                <a:cs typeface="Arial" panose="020B0604020202020204" pitchFamily="34" charset="0"/>
              </a:rPr>
              <a:t>In CHAR, if a table contains value 'a', an attempt to store 'a ' causes a duplicate-key error.</a:t>
            </a:r>
          </a:p>
        </p:txBody>
      </p:sp>
      <p:cxnSp>
        <p:nvCxnSpPr>
          <p:cNvPr id="11" name="Straight Connector 10">
            <a:extLst>
              <a:ext uri="{FF2B5EF4-FFF2-40B4-BE49-F238E27FC236}">
                <a16:creationId xmlns:a16="http://schemas.microsoft.com/office/drawing/2014/main" xmlns="" id="{0F0CF518-F3B6-48FC-8205-DE520DA50474}"/>
              </a:ext>
            </a:extLst>
          </p:cNvPr>
          <p:cNvCxnSpPr/>
          <p:nvPr/>
        </p:nvCxnSpPr>
        <p:spPr>
          <a:xfrm>
            <a:off x="5591944" y="2069763"/>
            <a:ext cx="0" cy="45995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FD8F9865-BD77-4090-9C88-BCFC65A38614}"/>
              </a:ext>
            </a:extLst>
          </p:cNvPr>
          <p:cNvSpPr txBox="1"/>
          <p:nvPr/>
        </p:nvSpPr>
        <p:spPr>
          <a:xfrm>
            <a:off x="6071818" y="2988821"/>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sp>
        <p:nvSpPr>
          <p:cNvPr id="14" name="TextBox 13">
            <a:extLst>
              <a:ext uri="{FF2B5EF4-FFF2-40B4-BE49-F238E27FC236}">
                <a16:creationId xmlns:a16="http://schemas.microsoft.com/office/drawing/2014/main" xmlns="" id="{82F88ECD-26D4-4310-962E-8A746600593B}"/>
              </a:ext>
            </a:extLst>
          </p:cNvPr>
          <p:cNvSpPr txBox="1"/>
          <p:nvPr/>
        </p:nvSpPr>
        <p:spPr>
          <a:xfrm>
            <a:off x="6071818" y="4542800"/>
            <a:ext cx="6093724" cy="104644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x </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x1 </a:t>
            </a:r>
            <a:r>
              <a:rPr lang="en-IN" dirty="0">
                <a:solidFill>
                  <a:srgbClr val="834689"/>
                </a:solidFill>
                <a:latin typeface="Liberation Mono"/>
                <a:ea typeface="Verdana" panose="020B0604030504040204" pitchFamily="34" charset="0"/>
              </a:rPr>
              <a:t>CHAR</a:t>
            </a:r>
            <a:r>
              <a:rPr lang="en-IN" dirty="0">
                <a:latin typeface="Liberation Mono"/>
                <a:ea typeface="Verdana" panose="020B0604030504040204" pitchFamily="34" charset="0"/>
              </a:rPr>
              <a:t>(4), x2 </a:t>
            </a:r>
            <a:r>
              <a:rPr lang="en-IN" dirty="0">
                <a:solidFill>
                  <a:srgbClr val="834689"/>
                </a:solidFill>
                <a:latin typeface="Liberation Mono"/>
                <a:ea typeface="Verdana" panose="020B0604030504040204" pitchFamily="34" charset="0"/>
              </a:rPr>
              <a:t>VARCHAR</a:t>
            </a:r>
            <a:r>
              <a:rPr lang="en-IN" dirty="0">
                <a:latin typeface="Liberation Mono"/>
                <a:ea typeface="Verdana" panose="020B0604030504040204" pitchFamily="34" charset="0"/>
              </a:rPr>
              <a:t>(4) </a:t>
            </a:r>
            <a:r>
              <a:rPr lang="en-IN" dirty="0">
                <a:solidFill>
                  <a:srgbClr val="C00000"/>
                </a:solidFill>
                <a:latin typeface="Liberation Mono"/>
                <a:cs typeface="Arial" panose="020B0604020202020204" pitchFamily="34" charset="0"/>
              </a:rPr>
              <a:t>PRIMARY</a:t>
            </a:r>
            <a:r>
              <a:rPr lang="en-IN" dirty="0">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x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solidFill>
                  <a:srgbClr val="669900"/>
                </a:solidFill>
                <a:latin typeface="Liberation Mono"/>
                <a:ea typeface="Verdana" panose="020B0604030504040204" pitchFamily="34" charset="0"/>
              </a:rPr>
              <a:t>'a '</a:t>
            </a:r>
            <a:r>
              <a:rPr lang="en-IN" dirty="0">
                <a:latin typeface="Liberation Mono"/>
                <a:ea typeface="Verdana" panose="020B0604030504040204" pitchFamily="34" charset="0"/>
                <a:cs typeface="Arial" panose="020B0604020202020204" pitchFamily="34" charset="0"/>
              </a:rPr>
              <a:t>, </a:t>
            </a:r>
            <a:r>
              <a:rPr lang="en-IN" dirty="0">
                <a:solidFill>
                  <a:srgbClr val="669900"/>
                </a:solidFill>
                <a:latin typeface="Liberation Mono"/>
                <a:ea typeface="Verdana" panose="020B0604030504040204" pitchFamily="34" charset="0"/>
              </a:rPr>
              <a:t>'a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xmlns="" id="{B0505020-0953-4175-B1C6-7DD3CED3C409}"/>
              </a:ext>
            </a:extLst>
          </p:cNvPr>
          <p:cNvCxnSpPr/>
          <p:nvPr/>
        </p:nvCxnSpPr>
        <p:spPr>
          <a:xfrm>
            <a:off x="5768351" y="4293096"/>
            <a:ext cx="623230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22766312"/>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example of text, blob, and longblob</a:t>
            </a:r>
          </a:p>
        </p:txBody>
      </p:sp>
      <p:grpSp>
        <p:nvGrpSpPr>
          <p:cNvPr id="6" name="Group 5">
            <a:extLst>
              <a:ext uri="{FF2B5EF4-FFF2-40B4-BE49-F238E27FC236}">
                <a16:creationId xmlns:a16="http://schemas.microsoft.com/office/drawing/2014/main" xmlns="" id="{3BA10866-0C4C-48A3-B40B-CC7ADD469AD3}"/>
              </a:ext>
            </a:extLst>
          </p:cNvPr>
          <p:cNvGrpSpPr/>
          <p:nvPr/>
        </p:nvGrpSpPr>
        <p:grpSpPr>
          <a:xfrm>
            <a:off x="263352" y="912202"/>
            <a:ext cx="11593288" cy="2458725"/>
            <a:chOff x="407366" y="2483604"/>
            <a:chExt cx="11308790" cy="2458725"/>
          </a:xfrm>
        </p:grpSpPr>
        <p:sp>
          <p:nvSpPr>
            <p:cNvPr id="7" name="TextBox 6">
              <a:extLst>
                <a:ext uri="{FF2B5EF4-FFF2-40B4-BE49-F238E27FC236}">
                  <a16:creationId xmlns:a16="http://schemas.microsoft.com/office/drawing/2014/main" xmlns="" id="{C9A9187D-F039-484C-A89F-EE247F9FA99D}"/>
                </a:ext>
              </a:extLst>
            </p:cNvPr>
            <p:cNvSpPr txBox="1"/>
            <p:nvPr/>
          </p:nvSpPr>
          <p:spPr>
            <a:xfrm>
              <a:off x="407368" y="2972559"/>
              <a:ext cx="11308788" cy="1969770"/>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rPr>
                <a:t>CREATE</a:t>
              </a:r>
              <a:r>
                <a:rPr lang="en-IN" dirty="0">
                  <a:latin typeface="Liberation Mono"/>
                  <a:ea typeface="Verdana" panose="020B060403050404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rPr>
                <a:t> movies</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 _id </a:t>
              </a:r>
              <a:r>
                <a:rPr lang="en-IN" dirty="0">
                  <a:solidFill>
                    <a:srgbClr val="834689"/>
                  </a:solidFill>
                  <a:latin typeface="Liberation Mono"/>
                  <a:ea typeface="Verdana" panose="020B060403050404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834689"/>
                  </a:solidFill>
                  <a:latin typeface="Liberation Mono"/>
                  <a:ea typeface="Verdana" panose="020B0604030504040204" pitchFamily="34" charset="0"/>
                </a:rPr>
                <a:t> </a:t>
              </a:r>
              <a:r>
                <a:rPr lang="en-IN" dirty="0">
                  <a:solidFill>
                    <a:srgbClr val="C00000"/>
                  </a:solidFill>
                  <a:latin typeface="Liberation Mono"/>
                  <a:cs typeface="Arial" panose="020B0604020202020204" pitchFamily="34" charset="0"/>
                </a:rPr>
                <a:t>KEY</a:t>
              </a:r>
              <a:r>
                <a:rPr lang="en-IN" dirty="0">
                  <a:latin typeface="Liberation Mono"/>
                  <a:ea typeface="Verdana" panose="020B0604030504040204" pitchFamily="34" charset="0"/>
                </a:rPr>
                <a:t>,  description  </a:t>
              </a:r>
              <a:r>
                <a:rPr lang="en-IN" dirty="0">
                  <a:solidFill>
                    <a:srgbClr val="834689"/>
                  </a:solidFill>
                  <a:latin typeface="Liberation Mono"/>
                  <a:ea typeface="Verdana" panose="020B0604030504040204" pitchFamily="34" charset="0"/>
                </a:rPr>
                <a:t>TEXT</a:t>
              </a:r>
              <a:r>
                <a:rPr lang="en-IN" dirty="0">
                  <a:latin typeface="Liberation Mono"/>
                  <a:ea typeface="Verdana" panose="020B0604030504040204" pitchFamily="34" charset="0"/>
                </a:rPr>
                <a:t>, img1 </a:t>
              </a:r>
              <a:r>
                <a:rPr lang="en-IN" dirty="0">
                  <a:solidFill>
                    <a:srgbClr val="834689"/>
                  </a:solidFill>
                  <a:latin typeface="Liberation Mono"/>
                  <a:ea typeface="Verdana" panose="020B0604030504040204" pitchFamily="34" charset="0"/>
                </a:rPr>
                <a:t>BLOB</a:t>
              </a:r>
              <a:r>
                <a:rPr lang="en-IN" dirty="0">
                  <a:latin typeface="Liberation Mono"/>
                  <a:ea typeface="Verdana" panose="020B0604030504040204" pitchFamily="34" charset="0"/>
                </a:rPr>
                <a:t>, img2 </a:t>
              </a:r>
              <a:r>
                <a:rPr lang="en-IN" dirty="0">
                  <a:solidFill>
                    <a:srgbClr val="834689"/>
                  </a:solidFill>
                  <a:latin typeface="Liberation Mono"/>
                  <a:ea typeface="Verdana" panose="020B0604030504040204" pitchFamily="34" charset="0"/>
                </a:rPr>
                <a:t>LONGBLOB</a:t>
              </a:r>
              <a:r>
                <a:rPr lang="en-IN" dirty="0">
                  <a:solidFill>
                    <a:schemeClr val="bg1">
                      <a:lumMod val="65000"/>
                    </a:schemeClr>
                  </a:solidFill>
                  <a:latin typeface="Liberation Mono"/>
                  <a:ea typeface="Verdana" panose="020B0604030504040204" pitchFamily="34" charset="0"/>
                </a:rPr>
                <a:t>)</a:t>
              </a:r>
              <a:r>
                <a:rPr lang="en-IN" dirty="0">
                  <a:latin typeface="Liberation Mono"/>
                  <a:ea typeface="Verdana" panose="020B0604030504040204" pitchFamily="34" charset="0"/>
                </a:rPr>
                <a:t>;</a:t>
              </a:r>
            </a:p>
            <a:p>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("d:/movie1.txt")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("d:/movie2.txt")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INSERT</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INTO</a:t>
              </a:r>
              <a:r>
                <a:rPr lang="en-IN"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VALUE</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rPr>
                <a:t>default</a:t>
              </a:r>
              <a:r>
                <a:rPr lang="en-IN" dirty="0">
                  <a:latin typeface="Liberation Mono"/>
                  <a:ea typeface="Verdana" panose="020B0604030504040204" pitchFamily="34" charset="0"/>
                  <a:cs typeface="Arial" panose="020B0604020202020204" pitchFamily="34" charset="0"/>
                </a:rPr>
                <a:t>,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("d:\\movie3.txt")</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("d:\\img1.jpg")</a:t>
              </a:r>
              <a:r>
                <a:rPr lang="en-IN" dirty="0">
                  <a:latin typeface="Liberation Mono"/>
                  <a:ea typeface="Verdana" panose="020B0604030504040204" pitchFamily="34" charset="0"/>
                  <a:cs typeface="Arial" panose="020B0604020202020204" pitchFamily="34" charset="0"/>
                </a:rPr>
                <a:t> , </a:t>
              </a:r>
              <a:r>
                <a:rPr lang="en-US" dirty="0">
                  <a:solidFill>
                    <a:schemeClr val="accent5">
                      <a:lumMod val="75000"/>
                    </a:schemeClr>
                  </a:solidFill>
                  <a:latin typeface="Liberation Mono"/>
                  <a:ea typeface="Verdana" panose="020B0604030504040204" pitchFamily="34" charset="0"/>
                </a:rPr>
                <a:t>load_file</a:t>
              </a:r>
              <a:r>
                <a:rPr lang="en-US" dirty="0">
                  <a:latin typeface="Liberation Mono"/>
                  <a:ea typeface="Verdana" panose="020B0604030504040204" pitchFamily="34" charset="0"/>
                </a:rPr>
                <a:t>("d:\\img2.jpg") </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a:t>
              </a:r>
            </a:p>
            <a:p>
              <a:pPr marL="285750" indent="-285750">
                <a:buFont typeface="Arial" panose="020B0604020202020204" pitchFamily="34" charset="0"/>
                <a:buChar char="•"/>
              </a:pPr>
              <a:endParaRPr lang="en-IN" sz="800" dirty="0">
                <a:latin typeface="Liberation Mono"/>
                <a:ea typeface="Verdana" panose="020B0604030504040204" pitchFamily="34" charset="0"/>
              </a:endParaRPr>
            </a:p>
            <a:p>
              <a:pPr marL="285750" indent="-285750">
                <a:buFont typeface="Arial" panose="020B0604020202020204" pitchFamily="34" charset="0"/>
                <a:buChar char="•"/>
              </a:pPr>
              <a:r>
                <a:rPr lang="en-US" dirty="0">
                  <a:solidFill>
                    <a:srgbClr val="0077AA"/>
                  </a:solidFill>
                  <a:latin typeface="Liberation Mono"/>
                  <a:ea typeface="Verdana" panose="020B0604030504040204" pitchFamily="34" charset="0"/>
                </a:rPr>
                <a:t>SELECT</a:t>
              </a:r>
              <a:r>
                <a:rPr lang="en-US" dirty="0">
                  <a:latin typeface="Liberation Mono"/>
                  <a:ea typeface="Verdana" panose="020B0604030504040204" pitchFamily="34" charset="0"/>
                  <a:cs typeface="Arial" panose="020B0604020202020204" pitchFamily="34" charset="0"/>
                </a:rPr>
                <a:t> </a:t>
              </a:r>
              <a:r>
                <a:rPr lang="en-US" dirty="0">
                  <a:solidFill>
                    <a:srgbClr val="A67F59"/>
                  </a:solidFill>
                  <a:latin typeface="Liberation Mono"/>
                </a:rPr>
                <a:t>*</a:t>
              </a:r>
              <a:r>
                <a:rPr lang="en-US" dirty="0">
                  <a:latin typeface="Liberation Mono"/>
                  <a:ea typeface="Verdana" panose="020B0604030504040204" pitchFamily="34" charset="0"/>
                  <a:cs typeface="Arial" panose="020B0604020202020204" pitchFamily="34" charset="0"/>
                </a:rPr>
                <a:t> </a:t>
              </a:r>
              <a:r>
                <a:rPr lang="en-US" dirty="0">
                  <a:solidFill>
                    <a:srgbClr val="0077AA"/>
                  </a:solidFill>
                  <a:latin typeface="Liberation Mono"/>
                  <a:ea typeface="Verdana" panose="020B0604030504040204" pitchFamily="34" charset="0"/>
                </a:rPr>
                <a:t>FROM</a:t>
              </a:r>
              <a:r>
                <a:rPr lang="en-US" dirty="0">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rPr>
                <a:t>movies</a:t>
              </a:r>
              <a:r>
                <a:rPr lang="en-US" dirty="0">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55328186-23CC-47A1-98EE-9E406494D00F}"/>
                </a:ext>
              </a:extLst>
            </p:cNvPr>
            <p:cNvSpPr/>
            <p:nvPr/>
          </p:nvSpPr>
          <p:spPr>
            <a:xfrm>
              <a:off x="407366" y="2483604"/>
              <a:ext cx="246720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grpSp>
    </p:spTree>
    <p:extLst>
      <p:ext uri="{BB962C8B-B14F-4D97-AF65-F5344CB8AC3E}">
        <p14:creationId xmlns:p14="http://schemas.microsoft.com/office/powerpoint/2010/main" xmlns="" val="3680757514"/>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xmlns="" val="4002819511"/>
              </p:ext>
            </p:extLst>
          </p:nvPr>
        </p:nvGraphicFramePr>
        <p:xfrm>
          <a:off x="407368"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xmlns="" val="20000"/>
                    </a:ext>
                  </a:extLst>
                </a:gridCol>
                <a:gridCol w="954106">
                  <a:extLst>
                    <a:ext uri="{9D8B030D-6E8A-4147-A177-3AD203B41FA5}">
                      <a16:colId xmlns:a16="http://schemas.microsoft.com/office/drawing/2014/main" xmlns="" val="20001"/>
                    </a:ext>
                  </a:extLst>
                </a:gridCol>
                <a:gridCol w="6091600">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3" name="Rectangle 2"/>
          <p:cNvSpPr/>
          <p:nvPr/>
        </p:nvSpPr>
        <p:spPr>
          <a:xfrm>
            <a:off x="411780"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990"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407368" y="5517232"/>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spTree>
    <p:extLst>
      <p:ext uri="{BB962C8B-B14F-4D97-AF65-F5344CB8AC3E}">
        <p14:creationId xmlns:p14="http://schemas.microsoft.com/office/powerpoint/2010/main" xmlns="" val="112629826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date and time</a:t>
            </a:r>
          </a:p>
        </p:txBody>
      </p:sp>
      <p:graphicFrame>
        <p:nvGraphicFramePr>
          <p:cNvPr id="2" name="Table 1"/>
          <p:cNvGraphicFramePr>
            <a:graphicFrameLocks noGrp="1"/>
          </p:cNvGraphicFramePr>
          <p:nvPr/>
        </p:nvGraphicFramePr>
        <p:xfrm>
          <a:off x="1166778" y="764704"/>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Arial" panose="020B0604020202020204" pitchFamily="34" charset="0"/>
                          <a:cs typeface="Arial" panose="020B0604020202020204" pitchFamily="34" charset="0"/>
                        </a:rPr>
                        <a:t>YYYY</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mn-lt"/>
                          <a:ea typeface="+mn-ea"/>
                          <a:cs typeface="+mn-cs"/>
                        </a:rPr>
                        <a:t>YYYY-MM-DD hh:mm:ss</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199412113"/>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boolean</a:t>
            </a:r>
          </a:p>
        </p:txBody>
      </p:sp>
      <p:sp>
        <p:nvSpPr>
          <p:cNvPr id="6" name="Rectangle 5">
            <a:extLst>
              <a:ext uri="{FF2B5EF4-FFF2-40B4-BE49-F238E27FC236}">
                <a16:creationId xmlns:a16="http://schemas.microsoft.com/office/drawing/2014/main" xmlns="" id="{9563DDE0-9904-46E2-A0FD-B8F039ACF73F}"/>
              </a:ext>
            </a:extLst>
          </p:cNvPr>
          <p:cNvSpPr/>
          <p:nvPr/>
        </p:nvSpPr>
        <p:spPr>
          <a:xfrm>
            <a:off x="407368" y="5805264"/>
            <a:ext cx="8991600" cy="861774"/>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BOOL and BOOLEAN are </a:t>
            </a:r>
            <a:r>
              <a:rPr lang="en-IN" b="1" dirty="0">
                <a:latin typeface="Arial" panose="020B0604020202020204" pitchFamily="34" charset="0"/>
                <a:cs typeface="Arial" panose="020B0604020202020204" pitchFamily="34" charset="0"/>
              </a:rPr>
              <a:t>synonym of TINYINT(1)</a:t>
            </a:r>
          </a:p>
        </p:txBody>
      </p:sp>
      <p:sp>
        <p:nvSpPr>
          <p:cNvPr id="7" name="Rectangle 6">
            <a:extLst>
              <a:ext uri="{FF2B5EF4-FFF2-40B4-BE49-F238E27FC236}">
                <a16:creationId xmlns:a16="http://schemas.microsoft.com/office/drawing/2014/main" xmlns="" id="{E0F964AD-2B77-4905-BBD9-A6DEDC4F8B0B}"/>
              </a:ext>
            </a:extLst>
          </p:cNvPr>
          <p:cNvSpPr/>
          <p:nvPr/>
        </p:nvSpPr>
        <p:spPr>
          <a:xfrm>
            <a:off x="407368" y="980728"/>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391C9B24-6C27-4EB3-B71B-D18E5E3FE075}"/>
              </a:ext>
            </a:extLst>
          </p:cNvPr>
          <p:cNvSpPr/>
          <p:nvPr/>
        </p:nvSpPr>
        <p:spPr>
          <a:xfrm>
            <a:off x="407368" y="1556793"/>
            <a:ext cx="11017224" cy="4093428"/>
          </a:xfrm>
          <a:prstGeom prst="rect">
            <a:avLst/>
          </a:prstGeom>
        </p:spPr>
        <p:txBody>
          <a:bodyPr wrap="square">
            <a:spAutoFit/>
          </a:bodyPr>
          <a:lstStyle/>
          <a:p>
            <a:r>
              <a:rPr lang="en-IN" dirty="0">
                <a:solidFill>
                  <a:srgbClr val="006699"/>
                </a:solidFill>
                <a:latin typeface="Liberation Mono"/>
              </a:rPr>
              <a:t>CREATE</a:t>
            </a:r>
            <a:r>
              <a:rPr lang="en-IN" dirty="0">
                <a:latin typeface="Liberation Mono"/>
                <a:cs typeface="Arial" panose="020B0604020202020204" pitchFamily="34" charset="0"/>
              </a:rPr>
              <a:t> </a:t>
            </a:r>
            <a:r>
              <a:rPr lang="en-IN" dirty="0">
                <a:solidFill>
                  <a:srgbClr val="006699"/>
                </a:solidFill>
                <a:latin typeface="Liberation Mono"/>
              </a:rPr>
              <a:t>TABLE</a:t>
            </a:r>
            <a:r>
              <a:rPr lang="en-IN" dirty="0">
                <a:latin typeface="Liberation Mono"/>
                <a:cs typeface="Arial" panose="020B0604020202020204" pitchFamily="34" charset="0"/>
              </a:rPr>
              <a:t> tasks (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2658E6"/>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title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255) </a:t>
            </a:r>
            <a:r>
              <a:rPr lang="en-IN" dirty="0">
                <a:solidFill>
                  <a:srgbClr val="006699"/>
                </a:solidFill>
                <a:latin typeface="Liberation Mono"/>
              </a:rPr>
              <a:t>NOT</a:t>
            </a:r>
            <a:r>
              <a:rPr lang="en-IN" dirty="0">
                <a:solidFill>
                  <a:srgbClr val="2658E6"/>
                </a:solidFill>
                <a:latin typeface="Liberation Mono"/>
                <a:cs typeface="Arial" panose="020B0604020202020204" pitchFamily="34" charset="0"/>
              </a:rPr>
              <a:t> </a:t>
            </a:r>
            <a:r>
              <a:rPr lang="en-IN" dirty="0">
                <a:solidFill>
                  <a:srgbClr val="006699"/>
                </a:solidFill>
                <a:latin typeface="Liberation Mono"/>
              </a:rPr>
              <a:t>NULL</a:t>
            </a:r>
            <a:r>
              <a:rPr lang="en-IN" dirty="0">
                <a:latin typeface="Liberation Mono"/>
                <a:cs typeface="Arial" panose="020B0604020202020204" pitchFamily="34" charset="0"/>
              </a:rPr>
              <a:t>, completed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'Task2'</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'Task3'</a:t>
            </a:r>
            <a:r>
              <a:rPr lang="en-IN" dirty="0">
                <a:latin typeface="Liberation Mono"/>
                <a:cs typeface="Arial" panose="020B0604020202020204" pitchFamily="34" charset="0"/>
              </a:rPr>
              <a:t>, False);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'Task4'</a:t>
            </a:r>
            <a:r>
              <a:rPr lang="en-IN" dirty="0">
                <a:latin typeface="Liberation Mono"/>
                <a:cs typeface="Arial" panose="020B0604020202020204" pitchFamily="34" charset="0"/>
              </a:rPr>
              <a:t>, True);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'Task5'</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'Task6'</a:t>
            </a:r>
            <a:r>
              <a:rPr lang="en-IN" dirty="0">
                <a:latin typeface="Liberation Mono"/>
                <a:cs typeface="Arial" panose="020B0604020202020204" pitchFamily="34" charset="0"/>
              </a:rPr>
              <a:t>, 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'Task7'</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&gt;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'Task8'</a:t>
            </a:r>
            <a:r>
              <a:rPr lang="en-IN" dirty="0">
                <a:latin typeface="Liberation Mono"/>
                <a:cs typeface="Arial" panose="020B0604020202020204" pitchFamily="34" charset="0"/>
              </a:rPr>
              <a:t>, </a:t>
            </a:r>
            <a:r>
              <a:rPr lang="en-IN" dirty="0">
                <a:solidFill>
                  <a:srgbClr val="990055"/>
                </a:solidFill>
                <a:latin typeface="Liberation Mono"/>
              </a:rPr>
              <a:t>1</a:t>
            </a:r>
            <a:r>
              <a:rPr lang="en-IN" dirty="0">
                <a:solidFill>
                  <a:schemeClr val="accent5">
                    <a:lumMod val="75000"/>
                  </a:schemeClr>
                </a:solidFill>
                <a:latin typeface="Liberation Mono"/>
                <a:cs typeface="Arial" panose="020B0604020202020204" pitchFamily="34" charset="0"/>
              </a:rPr>
              <a:t>&lt;</a:t>
            </a:r>
            <a:r>
              <a:rPr lang="en-IN" dirty="0">
                <a:solidFill>
                  <a:srgbClr val="990055"/>
                </a:solidFill>
                <a:latin typeface="Liberation Mono"/>
              </a:rPr>
              <a:t>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'Task9'</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'Task10'</a:t>
            </a:r>
            <a:r>
              <a:rPr lang="en-IN" dirty="0">
                <a:latin typeface="Liberation Mono"/>
                <a:cs typeface="Arial" panose="020B0604020202020204" pitchFamily="34" charset="0"/>
              </a:rPr>
              <a:t>, </a:t>
            </a:r>
            <a:r>
              <a:rPr lang="en-IN" dirty="0">
                <a:solidFill>
                  <a:srgbClr val="990055"/>
                </a:solidFill>
                <a:latin typeface="Liberation Mono"/>
              </a:rPr>
              <a:t>58</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'Task11'</a:t>
            </a:r>
            <a:r>
              <a:rPr lang="en-IN" dirty="0">
                <a:latin typeface="Liberation Mono"/>
                <a:cs typeface="Arial" panose="020B0604020202020204" pitchFamily="34" charset="0"/>
              </a:rPr>
              <a:t>, </a:t>
            </a:r>
            <a:r>
              <a:rPr lang="en-IN" dirty="0">
                <a:solidFill>
                  <a:srgbClr val="990055"/>
                </a:solidFill>
                <a:latin typeface="Liberation Mono"/>
              </a:rPr>
              <a:t>.75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'Task12'</a:t>
            </a:r>
            <a:r>
              <a:rPr lang="en-IN" dirty="0">
                <a:latin typeface="Liberation Mono"/>
                <a:cs typeface="Arial" panose="020B0604020202020204" pitchFamily="34" charset="0"/>
              </a:rPr>
              <a:t>, </a:t>
            </a:r>
            <a:r>
              <a:rPr lang="en-IN" dirty="0">
                <a:solidFill>
                  <a:srgbClr val="990055"/>
                </a:solidFill>
                <a:latin typeface="Liberation Mono"/>
              </a:rPr>
              <a:t>.15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tasks </a:t>
            </a:r>
            <a:r>
              <a:rPr lang="en-IN" dirty="0">
                <a:solidFill>
                  <a:srgbClr val="0077AA"/>
                </a:solidFill>
                <a:latin typeface="Liberation Mono"/>
                <a:cs typeface="Arial" panose="020B0604020202020204" pitchFamily="34" charset="0"/>
              </a:rPr>
              <a:t>VALUE</a:t>
            </a:r>
            <a:r>
              <a:rPr lang="en-IN" dirty="0">
                <a:latin typeface="Liberation Mono"/>
                <a:cs typeface="Arial" panose="020B0604020202020204" pitchFamily="34" charset="0"/>
              </a:rPr>
              <a:t>(default, </a:t>
            </a:r>
            <a:r>
              <a:rPr lang="en-IN" dirty="0">
                <a:solidFill>
                  <a:srgbClr val="669900"/>
                </a:solidFill>
                <a:latin typeface="Liberation Mono"/>
              </a:rPr>
              <a:t>'Task13'</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669900"/>
                </a:solidFill>
                <a:latin typeface="Liberation Mono"/>
              </a:rPr>
              <a:t>'a'</a:t>
            </a:r>
            <a:r>
              <a:rPr lang="en-IN" dirty="0">
                <a:latin typeface="Liberation Mono"/>
                <a:cs typeface="Arial" panose="020B0604020202020204" pitchFamily="34" charset="0"/>
              </a:rPr>
              <a:t>);</a:t>
            </a:r>
          </a:p>
        </p:txBody>
      </p:sp>
      <p:grpSp>
        <p:nvGrpSpPr>
          <p:cNvPr id="9" name="Group 8">
            <a:extLst>
              <a:ext uri="{FF2B5EF4-FFF2-40B4-BE49-F238E27FC236}">
                <a16:creationId xmlns:a16="http://schemas.microsoft.com/office/drawing/2014/main" xmlns="" id="{4F078CA4-49C0-4176-B187-3487FE4CDA3B}"/>
              </a:ext>
            </a:extLst>
          </p:cNvPr>
          <p:cNvGrpSpPr/>
          <p:nvPr/>
        </p:nvGrpSpPr>
        <p:grpSpPr>
          <a:xfrm>
            <a:off x="7104112" y="2128521"/>
            <a:ext cx="2952326" cy="3676743"/>
            <a:chOff x="6888088" y="2225046"/>
            <a:chExt cx="2952326" cy="3676743"/>
          </a:xfrm>
        </p:grpSpPr>
        <p:pic>
          <p:nvPicPr>
            <p:cNvPr id="3" name="Picture 2">
              <a:extLst>
                <a:ext uri="{FF2B5EF4-FFF2-40B4-BE49-F238E27FC236}">
                  <a16:creationId xmlns:a16="http://schemas.microsoft.com/office/drawing/2014/main" xmlns="" id="{D9B785D9-AC17-4B7B-AED4-1B7A711B80A5}"/>
                </a:ext>
              </a:extLst>
            </p:cNvPr>
            <p:cNvPicPr>
              <a:picLocks noChangeAspect="1"/>
            </p:cNvPicPr>
            <p:nvPr/>
          </p:nvPicPr>
          <p:blipFill>
            <a:blip r:embed="rId2" cstate="print"/>
            <a:stretch>
              <a:fillRect/>
            </a:stretch>
          </p:blipFill>
          <p:spPr>
            <a:xfrm>
              <a:off x="6888088" y="2225046"/>
              <a:ext cx="2917829" cy="3676743"/>
            </a:xfrm>
            <a:prstGeom prst="rect">
              <a:avLst/>
            </a:prstGeom>
          </p:spPr>
        </p:pic>
        <p:sp>
          <p:nvSpPr>
            <p:cNvPr id="10" name="Rectangle 9">
              <a:extLst>
                <a:ext uri="{FF2B5EF4-FFF2-40B4-BE49-F238E27FC236}">
                  <a16:creationId xmlns:a16="http://schemas.microsoft.com/office/drawing/2014/main" xmlns="" id="{D86B2518-A356-417D-BAFE-9F676D55CB41}"/>
                </a:ext>
              </a:extLst>
            </p:cNvPr>
            <p:cNvSpPr/>
            <p:nvPr/>
          </p:nvSpPr>
          <p:spPr>
            <a:xfrm>
              <a:off x="6957556" y="3442446"/>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xmlns="" id="{79164494-B5B2-4066-B839-B94829703D4A}"/>
                </a:ext>
              </a:extLst>
            </p:cNvPr>
            <p:cNvSpPr/>
            <p:nvPr/>
          </p:nvSpPr>
          <p:spPr>
            <a:xfrm>
              <a:off x="6957556" y="4941168"/>
              <a:ext cx="2882858" cy="490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418711980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enum</a:t>
            </a:r>
          </a:p>
        </p:txBody>
      </p:sp>
      <p:sp>
        <p:nvSpPr>
          <p:cNvPr id="2" name="Rectangle 1"/>
          <p:cNvSpPr/>
          <p:nvPr/>
        </p:nvSpPr>
        <p:spPr>
          <a:xfrm>
            <a:off x="407368" y="548680"/>
            <a:ext cx="11377264" cy="100027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ENUM values are sorted based on their index numbers, which depend on the order in which the enumeration members were listed in the column specification.</a:t>
            </a:r>
          </a:p>
          <a:p>
            <a:pPr marL="285750" indent="-285750">
              <a:buFont typeface="Arial" panose="020B0604020202020204" pitchFamily="34" charset="0"/>
              <a:buChar char="•"/>
            </a:pPr>
            <a:endParaRPr lang="en-IN"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Default value, NULL if the column can be NULL, first enumeration value if NOT NULL</a:t>
            </a:r>
          </a:p>
        </p:txBody>
      </p:sp>
      <p:sp>
        <p:nvSpPr>
          <p:cNvPr id="5" name="Rectangle 4"/>
          <p:cNvSpPr/>
          <p:nvPr/>
        </p:nvSpPr>
        <p:spPr>
          <a:xfrm>
            <a:off x="407368" y="1628800"/>
            <a:ext cx="11377264" cy="200054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('A','B','C') NOT NULL);</a:t>
            </a: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temp(col1) </a:t>
            </a:r>
            <a:r>
              <a:rPr lang="en-IN" dirty="0">
                <a:solidFill>
                  <a:srgbClr val="0077AA"/>
                </a:solidFill>
                <a:latin typeface="Liberation Mono"/>
              </a:rPr>
              <a:t>VALUES</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171450" indent="-1714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ENUM</a:t>
            </a:r>
            <a:r>
              <a:rPr lang="en-IN" dirty="0">
                <a:latin typeface="Liberation Mono"/>
                <a:cs typeface="Arial" panose="020B0604020202020204" pitchFamily="34" charset="0"/>
              </a:rPr>
              <a:t>('') NOT NULL);</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INSERT</a:t>
            </a:r>
            <a:r>
              <a:rPr lang="en-IN" dirty="0">
                <a:latin typeface="Liberation Mono"/>
                <a:cs typeface="Arial" panose="020B0604020202020204" pitchFamily="34" charset="0"/>
              </a:rPr>
              <a:t> </a:t>
            </a:r>
            <a:r>
              <a:rPr lang="en-IN" dirty="0">
                <a:solidFill>
                  <a:srgbClr val="0077AA"/>
                </a:solidFill>
                <a:latin typeface="Liberation Mono"/>
              </a:rPr>
              <a:t>INTO</a:t>
            </a:r>
            <a:r>
              <a:rPr lang="en-IN" dirty="0">
                <a:latin typeface="Liberation Mono"/>
                <a:cs typeface="Arial" panose="020B0604020202020204" pitchFamily="34" charset="0"/>
              </a:rPr>
              <a:t> temp (col1, col2) </a:t>
            </a:r>
            <a:r>
              <a:rPr lang="en-IN" dirty="0">
                <a:solidFill>
                  <a:srgbClr val="0077AA"/>
                </a:solidFill>
                <a:latin typeface="Liberation Mono"/>
              </a:rPr>
              <a:t>VALUES</a:t>
            </a:r>
            <a:r>
              <a:rPr lang="en-IN" dirty="0">
                <a:latin typeface="Liberation Mono"/>
                <a:cs typeface="Arial" panose="020B0604020202020204" pitchFamily="34" charset="0"/>
              </a:rPr>
              <a:t> (1,'THIS IS THE TEST');</a:t>
            </a:r>
          </a:p>
        </p:txBody>
      </p:sp>
      <p:sp>
        <p:nvSpPr>
          <p:cNvPr id="6" name="Rectangle 5"/>
          <p:cNvSpPr/>
          <p:nvPr/>
        </p:nvSpPr>
        <p:spPr>
          <a:xfrm>
            <a:off x="407368" y="5489937"/>
            <a:ext cx="11377264" cy="1323439"/>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cannot use user variable as an enumeration value. This pair of statements do not work:</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0077AA"/>
                </a:solidFill>
                <a:latin typeface="Liberation Mono"/>
              </a:rPr>
              <a:t>SET</a:t>
            </a:r>
            <a:r>
              <a:rPr lang="en-IN" dirty="0">
                <a:latin typeface="Liberation Mono"/>
              </a:rPr>
              <a:t> @mysize = </a:t>
            </a:r>
            <a:r>
              <a:rPr lang="en-IN" dirty="0">
                <a:solidFill>
                  <a:srgbClr val="669900"/>
                </a:solidFill>
                <a:latin typeface="Liberation Mono"/>
              </a:rPr>
              <a:t>'medium'</a:t>
            </a:r>
            <a:r>
              <a:rPr lang="en-IN" dirty="0">
                <a:latin typeface="Liberation Mono"/>
              </a:rPr>
              <a:t>;</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sizes ( size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'small'</a:t>
            </a:r>
            <a:r>
              <a:rPr lang="en-IN" dirty="0">
                <a:latin typeface="Liberation Mono"/>
              </a:rPr>
              <a:t>, @mysize, </a:t>
            </a:r>
            <a:r>
              <a:rPr lang="en-IN" dirty="0">
                <a:solidFill>
                  <a:srgbClr val="669900"/>
                </a:solidFill>
                <a:latin typeface="Liberation Mono"/>
              </a:rPr>
              <a:t>'large'</a:t>
            </a:r>
            <a:r>
              <a:rPr lang="en-IN" dirty="0">
                <a:latin typeface="Liberation Mono"/>
              </a:rPr>
              <a:t>));   </a:t>
            </a:r>
            <a:r>
              <a:rPr lang="en-IN" dirty="0">
                <a:solidFill>
                  <a:srgbClr val="FF0000"/>
                </a:solidFill>
                <a:latin typeface="Liberation Mono"/>
              </a:rPr>
              <a:t>//</a:t>
            </a:r>
            <a:r>
              <a:rPr lang="en-IN" dirty="0">
                <a:latin typeface="Liberation Mono"/>
              </a:rPr>
              <a:t> </a:t>
            </a:r>
            <a:r>
              <a:rPr lang="en-IN" dirty="0">
                <a:solidFill>
                  <a:srgbClr val="FF0000"/>
                </a:solidFill>
                <a:latin typeface="Liberation Mono"/>
              </a:rPr>
              <a:t>error</a:t>
            </a:r>
            <a:endParaRPr lang="en-IN" dirty="0">
              <a:latin typeface="Liberation Mono"/>
            </a:endParaRPr>
          </a:p>
        </p:txBody>
      </p:sp>
      <p:sp>
        <p:nvSpPr>
          <p:cNvPr id="3" name="Rectangle 2"/>
          <p:cNvSpPr/>
          <p:nvPr/>
        </p:nvSpPr>
        <p:spPr>
          <a:xfrm>
            <a:off x="407368" y="167823"/>
            <a:ext cx="6768752"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An ENUM column can have a maximum of </a:t>
            </a:r>
            <a:r>
              <a:rPr lang="en-IN" sz="1600" b="1" dirty="0">
                <a:latin typeface="Arial" panose="020B0604020202020204" pitchFamily="34" charset="0"/>
                <a:cs typeface="Arial" panose="020B0604020202020204" pitchFamily="34" charset="0"/>
              </a:rPr>
              <a:t>65,535</a:t>
            </a:r>
            <a:r>
              <a:rPr lang="en-IN" sz="1600" dirty="0">
                <a:latin typeface="Arial" panose="020B0604020202020204" pitchFamily="34" charset="0"/>
                <a:cs typeface="Arial" panose="020B0604020202020204" pitchFamily="34" charset="0"/>
              </a:rPr>
              <a:t> distinct elements.</a:t>
            </a:r>
          </a:p>
        </p:txBody>
      </p:sp>
      <p:sp>
        <p:nvSpPr>
          <p:cNvPr id="9" name="TextBox 8">
            <a:extLst>
              <a:ext uri="{FF2B5EF4-FFF2-40B4-BE49-F238E27FC236}">
                <a16:creationId xmlns:a16="http://schemas.microsoft.com/office/drawing/2014/main" xmlns="" id="{549925E8-1349-403A-9FBE-F89F237517A5}"/>
              </a:ext>
            </a:extLst>
          </p:cNvPr>
          <p:cNvSpPr txBox="1"/>
          <p:nvPr/>
        </p:nvSpPr>
        <p:spPr>
          <a:xfrm>
            <a:off x="407368" y="3645024"/>
            <a:ext cx="11521280" cy="1754326"/>
          </a:xfrm>
          <a:prstGeom prst="rect">
            <a:avLst/>
          </a:prstGeom>
          <a:noFill/>
        </p:spPr>
        <p:txBody>
          <a:bodyPr wrap="square">
            <a:spAutoFit/>
          </a:bodyPr>
          <a:lstStyle/>
          <a:p>
            <a:r>
              <a:rPr lang="en-US" dirty="0">
                <a:latin typeface="Liberation Mono"/>
              </a:rPr>
              <a:t>membership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'Silver'</a:t>
            </a:r>
            <a:r>
              <a:rPr lang="en-US" dirty="0">
                <a:latin typeface="Liberation Mono"/>
              </a:rPr>
              <a:t>, </a:t>
            </a:r>
            <a:r>
              <a:rPr lang="en-US" dirty="0">
                <a:solidFill>
                  <a:srgbClr val="669900"/>
                </a:solidFill>
                <a:latin typeface="Liberation Mono"/>
              </a:rPr>
              <a:t>'Gold'</a:t>
            </a:r>
            <a:r>
              <a:rPr lang="en-US" dirty="0">
                <a:latin typeface="Liberation Mono"/>
              </a:rPr>
              <a:t>, </a:t>
            </a:r>
            <a:r>
              <a:rPr lang="en-US" dirty="0">
                <a:solidFill>
                  <a:srgbClr val="669900"/>
                </a:solidFill>
                <a:latin typeface="Liberation Mono"/>
              </a:rPr>
              <a:t>'Diamond'</a:t>
            </a:r>
            <a:r>
              <a:rPr lang="en-US" dirty="0">
                <a:latin typeface="Liberation Mono"/>
              </a:rPr>
              <a:t>, </a:t>
            </a:r>
            <a:r>
              <a:rPr lang="en-US" dirty="0">
                <a:solidFill>
                  <a:srgbClr val="669900"/>
                </a:solidFill>
                <a:latin typeface="Liberation Mono"/>
              </a:rPr>
              <a:t>'Platinum'</a:t>
            </a:r>
            <a:r>
              <a:rPr lang="en-US" dirty="0">
                <a:latin typeface="Liberation Mono"/>
              </a:rPr>
              <a:t>)</a:t>
            </a:r>
          </a:p>
          <a:p>
            <a:r>
              <a:rPr lang="en-IN" dirty="0">
                <a:latin typeface="Liberation Mono"/>
              </a:rPr>
              <a:t>interest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669900"/>
                </a:solidFill>
                <a:latin typeface="Liberation Mono"/>
              </a:rPr>
              <a:t>'Movie'</a:t>
            </a:r>
            <a:r>
              <a:rPr lang="en-IN" dirty="0">
                <a:latin typeface="Liberation Mono"/>
              </a:rPr>
              <a:t>, </a:t>
            </a:r>
            <a:r>
              <a:rPr lang="en-IN" dirty="0">
                <a:solidFill>
                  <a:srgbClr val="669900"/>
                </a:solidFill>
                <a:latin typeface="Liberation Mono"/>
              </a:rPr>
              <a:t>'Music'</a:t>
            </a:r>
            <a:r>
              <a:rPr lang="en-IN" dirty="0">
                <a:latin typeface="Liberation Mono"/>
              </a:rPr>
              <a:t>, </a:t>
            </a:r>
            <a:r>
              <a:rPr lang="en-IN" dirty="0">
                <a:solidFill>
                  <a:srgbClr val="669900"/>
                </a:solidFill>
                <a:latin typeface="Liberation Mono"/>
              </a:rPr>
              <a:t>'Concert'</a:t>
            </a:r>
            <a:r>
              <a:rPr lang="en-IN" dirty="0">
                <a:latin typeface="Liberation Mono"/>
              </a:rPr>
              <a:t>)</a:t>
            </a:r>
          </a:p>
          <a:p>
            <a:r>
              <a:rPr lang="en-IN" dirty="0">
                <a:latin typeface="Liberation Mono"/>
              </a:rPr>
              <a:t>zone </a:t>
            </a:r>
            <a:r>
              <a:rPr lang="en-IN" dirty="0">
                <a:solidFill>
                  <a:srgbClr val="834689"/>
                </a:solidFill>
                <a:latin typeface="Liberation Mono"/>
                <a:cs typeface="Arial" panose="020B0604020202020204" pitchFamily="34" charset="0"/>
              </a:rPr>
              <a:t>ENUM</a:t>
            </a:r>
            <a:r>
              <a:rPr lang="en-IN" dirty="0">
                <a:latin typeface="Liberation Mono"/>
              </a:rPr>
              <a:t>(</a:t>
            </a:r>
            <a:r>
              <a:rPr lang="en-IN" dirty="0">
                <a:solidFill>
                  <a:srgbClr val="8BCD43"/>
                </a:solidFill>
                <a:latin typeface="Liberation Mono"/>
              </a:rPr>
              <a:t>'</a:t>
            </a:r>
            <a:r>
              <a:rPr lang="en-US" dirty="0">
                <a:solidFill>
                  <a:srgbClr val="669900"/>
                </a:solidFill>
                <a:latin typeface="Liberation Mono"/>
              </a:rPr>
              <a:t>North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South</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East</a:t>
            </a:r>
            <a:r>
              <a:rPr lang="en-IN" dirty="0">
                <a:solidFill>
                  <a:srgbClr val="669900"/>
                </a:solidFill>
                <a:latin typeface="Liberation Mono"/>
              </a:rPr>
              <a:t>'</a:t>
            </a:r>
            <a:r>
              <a:rPr lang="en-US" dirty="0">
                <a:latin typeface="Liberation Mono"/>
              </a:rPr>
              <a:t>, </a:t>
            </a:r>
            <a:r>
              <a:rPr lang="en-IN" dirty="0">
                <a:solidFill>
                  <a:srgbClr val="669900"/>
                </a:solidFill>
                <a:latin typeface="Liberation Mono"/>
              </a:rPr>
              <a:t>'</a:t>
            </a:r>
            <a:r>
              <a:rPr lang="en-US" dirty="0">
                <a:solidFill>
                  <a:srgbClr val="669900"/>
                </a:solidFill>
                <a:latin typeface="Liberation Mono"/>
              </a:rPr>
              <a:t>West'</a:t>
            </a:r>
            <a:r>
              <a:rPr lang="en-US" dirty="0">
                <a:latin typeface="Liberation Mono"/>
              </a:rPr>
              <a:t>)</a:t>
            </a:r>
          </a:p>
          <a:p>
            <a:r>
              <a:rPr lang="en-US" dirty="0">
                <a:latin typeface="Liberation Mono"/>
              </a:rPr>
              <a:t>season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'Winter'</a:t>
            </a:r>
            <a:r>
              <a:rPr lang="en-US" dirty="0">
                <a:latin typeface="Liberation Mono"/>
              </a:rPr>
              <a:t>, </a:t>
            </a:r>
            <a:r>
              <a:rPr lang="en-US" dirty="0">
                <a:solidFill>
                  <a:srgbClr val="669900"/>
                </a:solidFill>
                <a:latin typeface="Liberation Mono"/>
              </a:rPr>
              <a:t>'Summer'</a:t>
            </a:r>
            <a:r>
              <a:rPr lang="en-US" dirty="0">
                <a:latin typeface="Liberation Mono"/>
              </a:rPr>
              <a:t>, </a:t>
            </a:r>
            <a:r>
              <a:rPr lang="en-US" dirty="0">
                <a:solidFill>
                  <a:srgbClr val="669900"/>
                </a:solidFill>
                <a:latin typeface="Liberation Mono"/>
              </a:rPr>
              <a:t>'Monsoon'</a:t>
            </a:r>
            <a:r>
              <a:rPr lang="en-US" dirty="0">
                <a:latin typeface="Liberation Mono"/>
              </a:rPr>
              <a:t>, </a:t>
            </a:r>
            <a:r>
              <a:rPr lang="en-US" dirty="0">
                <a:solidFill>
                  <a:srgbClr val="669900"/>
                </a:solidFill>
                <a:latin typeface="Liberation Mono"/>
              </a:rPr>
              <a:t>'Autumn'</a:t>
            </a:r>
            <a:r>
              <a:rPr lang="en-US" dirty="0">
                <a:latin typeface="Liberation Mono"/>
              </a:rPr>
              <a:t>)</a:t>
            </a:r>
          </a:p>
          <a:p>
            <a:r>
              <a:rPr lang="en-US" dirty="0">
                <a:latin typeface="Liberation Mono"/>
              </a:rPr>
              <a:t>sortby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'Popularity'</a:t>
            </a:r>
            <a:r>
              <a:rPr lang="en-US" dirty="0">
                <a:latin typeface="Liberation Mono"/>
              </a:rPr>
              <a:t>, </a:t>
            </a:r>
            <a:r>
              <a:rPr lang="en-US" dirty="0">
                <a:solidFill>
                  <a:srgbClr val="669900"/>
                </a:solidFill>
                <a:latin typeface="Liberation Mono"/>
              </a:rPr>
              <a:t>'Price -- Low to High'</a:t>
            </a:r>
            <a:r>
              <a:rPr lang="en-US" dirty="0">
                <a:latin typeface="Liberation Mono"/>
              </a:rPr>
              <a:t>, </a:t>
            </a:r>
            <a:r>
              <a:rPr lang="en-US" dirty="0">
                <a:solidFill>
                  <a:srgbClr val="669900"/>
                </a:solidFill>
                <a:latin typeface="Liberation Mono"/>
              </a:rPr>
              <a:t>'Price -- High to Low'</a:t>
            </a:r>
            <a:r>
              <a:rPr lang="en-US" dirty="0">
                <a:latin typeface="Liberation Mono"/>
              </a:rPr>
              <a:t>, </a:t>
            </a:r>
            <a:r>
              <a:rPr lang="en-US" dirty="0">
                <a:solidFill>
                  <a:srgbClr val="669900"/>
                </a:solidFill>
                <a:latin typeface="Liberation Mono"/>
              </a:rPr>
              <a:t>'Newest First'</a:t>
            </a:r>
            <a:r>
              <a:rPr lang="en-US" dirty="0">
                <a:latin typeface="Liberation Mono"/>
              </a:rPr>
              <a:t>)</a:t>
            </a:r>
          </a:p>
          <a:p>
            <a:r>
              <a:rPr lang="en-US" dirty="0">
                <a:latin typeface="Liberation Mono"/>
              </a:rPr>
              <a:t>status </a:t>
            </a:r>
            <a:r>
              <a:rPr lang="en-US" dirty="0">
                <a:solidFill>
                  <a:srgbClr val="834689"/>
                </a:solidFill>
                <a:latin typeface="Liberation Mono"/>
                <a:cs typeface="Arial" panose="020B0604020202020204" pitchFamily="34" charset="0"/>
              </a:rPr>
              <a:t>ENUM</a:t>
            </a:r>
            <a:r>
              <a:rPr lang="en-US" dirty="0">
                <a:latin typeface="Liberation Mono"/>
              </a:rPr>
              <a:t>(</a:t>
            </a:r>
            <a:r>
              <a:rPr lang="en-US" dirty="0">
                <a:solidFill>
                  <a:srgbClr val="669900"/>
                </a:solidFill>
                <a:latin typeface="Liberation Mono"/>
              </a:rPr>
              <a:t>'active'</a:t>
            </a:r>
            <a:r>
              <a:rPr lang="en-US" dirty="0">
                <a:latin typeface="Liberation Mono"/>
              </a:rPr>
              <a:t>, </a:t>
            </a:r>
            <a:r>
              <a:rPr lang="en-US" dirty="0">
                <a:solidFill>
                  <a:srgbClr val="669900"/>
                </a:solidFill>
                <a:latin typeface="Liberation Mono"/>
              </a:rPr>
              <a:t>'inactive'</a:t>
            </a:r>
            <a:r>
              <a:rPr lang="en-US" dirty="0">
                <a:latin typeface="Liberation Mono"/>
              </a:rPr>
              <a:t>, </a:t>
            </a:r>
            <a:r>
              <a:rPr lang="en-US" dirty="0">
                <a:solidFill>
                  <a:srgbClr val="669900"/>
                </a:solidFill>
                <a:latin typeface="Liberation Mono"/>
              </a:rPr>
              <a:t>'pending'</a:t>
            </a:r>
            <a:r>
              <a:rPr lang="en-US" dirty="0">
                <a:latin typeface="Liberation Mono"/>
              </a:rPr>
              <a:t>, </a:t>
            </a:r>
            <a:r>
              <a:rPr lang="en-US" dirty="0">
                <a:solidFill>
                  <a:srgbClr val="669900"/>
                </a:solidFill>
                <a:latin typeface="Liberation Mono"/>
              </a:rPr>
              <a:t>'expired'</a:t>
            </a:r>
            <a:r>
              <a:rPr lang="en-US" dirty="0">
                <a:latin typeface="Liberation Mono"/>
              </a:rPr>
              <a:t>, </a:t>
            </a:r>
            <a:r>
              <a:rPr lang="en-US" dirty="0">
                <a:solidFill>
                  <a:srgbClr val="669900"/>
                </a:solidFill>
                <a:latin typeface="Liberation Mono"/>
              </a:rPr>
              <a:t>'Shipped'</a:t>
            </a:r>
            <a:r>
              <a:rPr lang="en-US" dirty="0">
                <a:latin typeface="Liberation Mono"/>
              </a:rPr>
              <a:t>, </a:t>
            </a:r>
            <a:r>
              <a:rPr lang="en-US" dirty="0">
                <a:solidFill>
                  <a:srgbClr val="669900"/>
                </a:solidFill>
                <a:latin typeface="Liberation Mono"/>
              </a:rPr>
              <a:t>'In Process'</a:t>
            </a:r>
            <a:r>
              <a:rPr lang="en-US" dirty="0">
                <a:latin typeface="Liberation Mono"/>
              </a:rPr>
              <a:t>, </a:t>
            </a:r>
            <a:r>
              <a:rPr lang="en-US" dirty="0">
                <a:solidFill>
                  <a:srgbClr val="669900"/>
                </a:solidFill>
                <a:latin typeface="Liberation Mono"/>
              </a:rPr>
              <a:t>'Resolved'</a:t>
            </a:r>
            <a:r>
              <a:rPr lang="en-US" dirty="0">
                <a:latin typeface="Liberation Mono"/>
              </a:rPr>
              <a:t>, </a:t>
            </a:r>
            <a:r>
              <a:rPr lang="en-US" dirty="0">
                <a:solidFill>
                  <a:srgbClr val="669900"/>
                </a:solidFill>
                <a:latin typeface="Liberation Mono"/>
              </a:rPr>
              <a:t>'On Hold'</a:t>
            </a:r>
            <a:r>
              <a:rPr lang="en-US" dirty="0">
                <a:latin typeface="Liberation Mono"/>
              </a:rPr>
              <a:t>, </a:t>
            </a:r>
            <a:r>
              <a:rPr lang="en-US" dirty="0">
                <a:solidFill>
                  <a:srgbClr val="669900"/>
                </a:solidFill>
                <a:latin typeface="Liberation Mono"/>
              </a:rPr>
              <a:t>'Cancelled'</a:t>
            </a:r>
            <a:r>
              <a:rPr lang="en-US" dirty="0">
                <a:latin typeface="Liberation Mono"/>
              </a:rPr>
              <a:t>, </a:t>
            </a:r>
            <a:r>
              <a:rPr lang="en-US" dirty="0">
                <a:solidFill>
                  <a:srgbClr val="669900"/>
                </a:solidFill>
                <a:latin typeface="Liberation Mono"/>
              </a:rPr>
              <a:t>'Disputed'</a:t>
            </a:r>
            <a:r>
              <a:rPr lang="en-US" dirty="0">
                <a:latin typeface="Liberation Mono"/>
              </a:rPr>
              <a:t>)</a:t>
            </a:r>
            <a:endParaRPr lang="en-IN" dirty="0">
              <a:latin typeface="Liberation Mono"/>
            </a:endParaRPr>
          </a:p>
        </p:txBody>
      </p:sp>
    </p:spTree>
    <p:extLst>
      <p:ext uri="{BB962C8B-B14F-4D97-AF65-F5344CB8AC3E}">
        <p14:creationId xmlns:p14="http://schemas.microsoft.com/office/powerpoint/2010/main" xmlns="" val="2867959643"/>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set</a:t>
            </a:r>
          </a:p>
        </p:txBody>
      </p:sp>
      <p:sp>
        <p:nvSpPr>
          <p:cNvPr id="6" name="Rectangle 5"/>
          <p:cNvSpPr/>
          <p:nvPr/>
        </p:nvSpPr>
        <p:spPr>
          <a:xfrm>
            <a:off x="335360" y="838200"/>
            <a:ext cx="10104040" cy="1477328"/>
          </a:xfrm>
          <a:prstGeom prst="rect">
            <a:avLst/>
          </a:prstGeom>
          <a:noFill/>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SET is a string object that can have zero or more values, each of which must be chosen from a list of permitted values specified when the table is created.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column values that consist of multiple set members are specified with members separated by commas (,).</a:t>
            </a:r>
          </a:p>
        </p:txBody>
      </p:sp>
      <p:sp>
        <p:nvSpPr>
          <p:cNvPr id="5" name="Rectangle 4"/>
          <p:cNvSpPr/>
          <p:nvPr/>
        </p:nvSpPr>
        <p:spPr>
          <a:xfrm>
            <a:off x="335360" y="203657"/>
            <a:ext cx="6558763" cy="338554"/>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A SET column can have a maximum of </a:t>
            </a:r>
            <a:r>
              <a:rPr lang="en-IN" sz="1600" b="1" dirty="0">
                <a:latin typeface="Arial" panose="020B0604020202020204" pitchFamily="34" charset="0"/>
                <a:cs typeface="Arial" panose="020B0604020202020204" pitchFamily="34" charset="0"/>
              </a:rPr>
              <a:t>64</a:t>
            </a:r>
            <a:r>
              <a:rPr lang="en-IN" sz="1600" dirty="0">
                <a:latin typeface="Arial" panose="020B0604020202020204" pitchFamily="34" charset="0"/>
                <a:cs typeface="Arial" panose="020B0604020202020204" pitchFamily="34" charset="0"/>
              </a:rPr>
              <a:t> distinct members.</a:t>
            </a:r>
          </a:p>
        </p:txBody>
      </p:sp>
      <p:sp>
        <p:nvSpPr>
          <p:cNvPr id="3" name="Rectangle 1">
            <a:extLst>
              <a:ext uri="{FF2B5EF4-FFF2-40B4-BE49-F238E27FC236}">
                <a16:creationId xmlns:a16="http://schemas.microsoft.com/office/drawing/2014/main" xmlns="" id="{DC8D1C25-D6A2-4B67-BE92-A02A5EE79BE5}"/>
              </a:ext>
            </a:extLst>
          </p:cNvPr>
          <p:cNvSpPr>
            <a:spLocks noChangeArrowheads="1"/>
          </p:cNvSpPr>
          <p:nvPr/>
        </p:nvSpPr>
        <p:spPr bwMode="auto">
          <a:xfrm>
            <a:off x="335360" y="2758357"/>
            <a:ext cx="9577064" cy="138499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CREATE</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TABLE</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id </a:t>
            </a:r>
            <a:r>
              <a:rPr lang="en-US" altLang="en-US" dirty="0">
                <a:solidFill>
                  <a:srgbClr val="834689"/>
                </a:solidFill>
                <a:latin typeface="Liberation Mono"/>
                <a:cs typeface="Arial" panose="020B0604020202020204" pitchFamily="34" charset="0"/>
              </a:rPr>
              <a:t>INT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AUTO_INCREMENT </a:t>
            </a:r>
            <a:r>
              <a:rPr lang="en-US" altLang="en-US" dirty="0">
                <a:solidFill>
                  <a:srgbClr val="C00000"/>
                </a:solidFill>
                <a:latin typeface="Liberation Mono"/>
                <a:cs typeface="Arial" panose="020B0604020202020204" pitchFamily="34" charset="0"/>
              </a:rPr>
              <a:t>PRIMARY</a:t>
            </a:r>
            <a:r>
              <a:rPr kumimoji="0" lang="en-US" altLang="en-US" i="0" u="none" strike="noStrike" cap="none" normalizeH="0" baseline="0" dirty="0">
                <a:ln>
                  <a:noFill/>
                </a:ln>
                <a:solidFill>
                  <a:srgbClr val="3A3A3A"/>
                </a:solidFill>
                <a:effectLst/>
                <a:latin typeface="Liberation Mono"/>
              </a:rPr>
              <a:t> </a:t>
            </a:r>
            <a:r>
              <a:rPr lang="en-US" altLang="en-US" dirty="0">
                <a:solidFill>
                  <a:srgbClr val="C00000"/>
                </a:solidFill>
                <a:latin typeface="Liberation Mono"/>
                <a:cs typeface="Arial" panose="020B0604020202020204" pitchFamily="34" charset="0"/>
              </a:rPr>
              <a:t>KEY</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6699"/>
                </a:solidFill>
                <a:effectLst/>
                <a:latin typeface="Liberation Mono"/>
              </a:rPr>
              <a:t>name</a:t>
            </a:r>
            <a:r>
              <a:rPr kumimoji="0" lang="en-US" altLang="en-US" i="0" u="none" strike="noStrike" cap="none" normalizeH="0" baseline="0" dirty="0">
                <a:ln>
                  <a:noFill/>
                </a:ln>
                <a:solidFill>
                  <a:srgbClr val="3A3A3A"/>
                </a:solidFill>
                <a:effectLst/>
                <a:latin typeface="Liberation Mono"/>
              </a:rPr>
              <a:t> </a:t>
            </a:r>
            <a:r>
              <a:rPr lang="en-US" altLang="en-US" dirty="0">
                <a:solidFill>
                  <a:srgbClr val="834689"/>
                </a:solidFill>
                <a:latin typeface="Liberation Mono"/>
                <a:cs typeface="Arial" panose="020B0604020202020204" pitchFamily="34" charset="0"/>
              </a:rPr>
              <a:t>VARCHAR</a:t>
            </a:r>
            <a:r>
              <a:rPr kumimoji="0" lang="en-US" altLang="en-US" i="0" u="none" strike="noStrike" cap="none" normalizeH="0" baseline="0" dirty="0">
                <a:ln>
                  <a:noFill/>
                </a:ln>
                <a:solidFill>
                  <a:srgbClr val="000000"/>
                </a:solidFill>
                <a:effectLst/>
                <a:latin typeface="Liberation Mono"/>
              </a:rPr>
              <a:t>(5),</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membership </a:t>
            </a:r>
            <a:r>
              <a:rPr lang="en-US" altLang="en-US" dirty="0">
                <a:solidFill>
                  <a:srgbClr val="834689"/>
                </a:solidFill>
                <a:latin typeface="Liberation Mono"/>
                <a:cs typeface="Arial" panose="020B0604020202020204" pitchFamily="34" charset="0"/>
              </a:rPr>
              <a:t>ENUM</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'Silver'</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'Gold'</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'Diamond'</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interest </a:t>
            </a:r>
            <a:r>
              <a:rPr lang="en-US" altLang="en-US" dirty="0">
                <a:solidFill>
                  <a:srgbClr val="834689"/>
                </a:solidFill>
                <a:latin typeface="Liberation Mono"/>
                <a:cs typeface="Arial" panose="020B0604020202020204" pitchFamily="34" charset="0"/>
              </a:rPr>
              <a:t>SET</a:t>
            </a:r>
            <a:r>
              <a:rPr kumimoji="0" lang="en-US" altLang="en-US" i="0" u="none" strike="noStrike" cap="none" normalizeH="0" baseline="0" dirty="0">
                <a:ln>
                  <a:noFill/>
                </a:ln>
                <a:solidFill>
                  <a:srgbClr val="000000"/>
                </a:solidFill>
                <a:effectLst/>
                <a:latin typeface="Liberation Mono"/>
              </a:rPr>
              <a:t>(</a:t>
            </a:r>
            <a:r>
              <a:rPr kumimoji="0" lang="en-US" altLang="en-US" i="0" u="none" strike="noStrike" cap="none" normalizeH="0" baseline="0" dirty="0">
                <a:ln>
                  <a:noFill/>
                </a:ln>
                <a:solidFill>
                  <a:srgbClr val="0000FF"/>
                </a:solidFill>
                <a:effectLst/>
                <a:latin typeface="Liberation Mono"/>
              </a:rPr>
              <a:t>'Movie'</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'Music'</a:t>
            </a:r>
            <a:r>
              <a:rPr kumimoji="0" lang="en-US" altLang="en-US" i="0" u="none" strike="noStrike" cap="none" normalizeH="0" baseline="0" dirty="0">
                <a:ln>
                  <a:noFill/>
                </a:ln>
                <a:solidFill>
                  <a:srgbClr val="000000"/>
                </a:solidFill>
                <a:effectLst/>
                <a:latin typeface="Liberation Mono"/>
              </a:rPr>
              <a:t>, </a:t>
            </a:r>
            <a:r>
              <a:rPr kumimoji="0" lang="en-US" altLang="en-US" i="0" u="none" strike="noStrike" cap="none" normalizeH="0" baseline="0" dirty="0">
                <a:ln>
                  <a:noFill/>
                </a:ln>
                <a:solidFill>
                  <a:srgbClr val="0000FF"/>
                </a:solidFill>
                <a:effectLst/>
                <a:latin typeface="Liberation Mono"/>
              </a:rPr>
              <a:t>'Concert'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
        <p:nvSpPr>
          <p:cNvPr id="7" name="Rectangle 2">
            <a:extLst>
              <a:ext uri="{FF2B5EF4-FFF2-40B4-BE49-F238E27FC236}">
                <a16:creationId xmlns:a16="http://schemas.microsoft.com/office/drawing/2014/main" xmlns="" id="{6624884C-BA27-4056-8CC3-B2E645CA96DE}"/>
              </a:ext>
            </a:extLst>
          </p:cNvPr>
          <p:cNvSpPr>
            <a:spLocks noChangeArrowheads="1"/>
          </p:cNvSpPr>
          <p:nvPr/>
        </p:nvSpPr>
        <p:spPr bwMode="auto">
          <a:xfrm>
            <a:off x="407368" y="4649880"/>
            <a:ext cx="11377264" cy="69249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'Gold'</a:t>
            </a:r>
            <a:r>
              <a:rPr lang="en-US" altLang="en-US" dirty="0">
                <a:latin typeface="Liberation Mono"/>
              </a:rPr>
              <a:t>,</a:t>
            </a:r>
            <a:r>
              <a:rPr lang="en-US" altLang="en-US" dirty="0">
                <a:solidFill>
                  <a:srgbClr val="669900"/>
                </a:solidFill>
                <a:latin typeface="Liberation Mono"/>
              </a:rPr>
              <a:t> 'Music'</a:t>
            </a:r>
            <a:r>
              <a:rPr kumimoji="0" lang="en-US" altLang="en-US" i="0" u="none" strike="noStrike" cap="none" normalizeH="0" baseline="0" dirty="0">
                <a:ln>
                  <a:noFill/>
                </a:ln>
                <a:solidFill>
                  <a:srgbClr val="000000"/>
                </a:solidFill>
                <a:effectLst/>
                <a:latin typeface="Liberation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i="0" u="none" strike="noStrike" cap="none" normalizeH="0" baseline="0" dirty="0">
              <a:ln>
                <a:noFill/>
              </a:ln>
              <a:solidFill>
                <a:srgbClr val="000000"/>
              </a:solidFill>
              <a:effectLst/>
              <a:latin typeface="Liberation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77AA"/>
                </a:solidFill>
                <a:latin typeface="Liberation Mono"/>
                <a:cs typeface="Arial" panose="020B0604020202020204" pitchFamily="34" charset="0"/>
              </a:rPr>
              <a:t>INSERT</a:t>
            </a:r>
            <a:r>
              <a:rPr kumimoji="0" lang="en-US" altLang="en-US" i="0" u="none" strike="noStrike" cap="none" normalizeH="0" baseline="0" dirty="0">
                <a:ln>
                  <a:noFill/>
                </a:ln>
                <a:solidFill>
                  <a:srgbClr val="3A3A3A"/>
                </a:solidFill>
                <a:effectLst/>
                <a:latin typeface="Liberation Mono"/>
              </a:rPr>
              <a:t> </a:t>
            </a:r>
            <a:r>
              <a:rPr lang="en-US" altLang="en-US" dirty="0">
                <a:solidFill>
                  <a:srgbClr val="0077AA"/>
                </a:solidFill>
                <a:latin typeface="Liberation Mono"/>
                <a:cs typeface="Arial" panose="020B0604020202020204" pitchFamily="34" charset="0"/>
              </a:rPr>
              <a:t>INTO</a:t>
            </a:r>
            <a:r>
              <a:rPr kumimoji="0" lang="en-US" altLang="en-US" i="0" u="none" strike="noStrike" cap="none" normalizeH="0" baseline="0" dirty="0">
                <a:ln>
                  <a:noFill/>
                </a:ln>
                <a:solidFill>
                  <a:srgbClr val="3A3A3A"/>
                </a:solidFill>
                <a:effectLst/>
                <a:latin typeface="Liberation Mono"/>
              </a:rPr>
              <a:t> </a:t>
            </a:r>
            <a:r>
              <a:rPr kumimoji="0" lang="en-US" altLang="en-US" i="0" u="none" strike="noStrike" cap="none" normalizeH="0" baseline="0" dirty="0">
                <a:ln>
                  <a:noFill/>
                </a:ln>
                <a:solidFill>
                  <a:srgbClr val="000000"/>
                </a:solidFill>
                <a:effectLst/>
                <a:latin typeface="Liberation Mono"/>
              </a:rPr>
              <a:t>clients (</a:t>
            </a:r>
            <a:r>
              <a:rPr lang="en-US" altLang="en-US" dirty="0">
                <a:solidFill>
                  <a:srgbClr val="000000"/>
                </a:solidFill>
                <a:latin typeface="Liberation Mono"/>
              </a:rPr>
              <a:t>name</a:t>
            </a:r>
            <a:r>
              <a:rPr kumimoji="0" lang="en-US" altLang="en-US" i="0" u="none" strike="noStrike" cap="none" normalizeH="0" baseline="0" dirty="0">
                <a:ln>
                  <a:noFill/>
                </a:ln>
                <a:solidFill>
                  <a:srgbClr val="000000"/>
                </a:solidFill>
                <a:effectLst/>
                <a:latin typeface="Liberation Mono"/>
              </a:rPr>
              <a:t>, membership, interest) </a:t>
            </a:r>
            <a:r>
              <a:rPr lang="en-US" altLang="en-US" dirty="0">
                <a:solidFill>
                  <a:srgbClr val="0077AA"/>
                </a:solidFill>
                <a:latin typeface="Liberation Mono"/>
                <a:cs typeface="Arial" panose="020B0604020202020204" pitchFamily="34" charset="0"/>
              </a:rPr>
              <a:t>VALUES</a:t>
            </a:r>
            <a:r>
              <a:rPr kumimoji="0" lang="en-US" altLang="en-US" i="0" u="none" strike="noStrike" cap="none" normalizeH="0" baseline="0" dirty="0">
                <a:ln>
                  <a:noFill/>
                </a:ln>
                <a:solidFill>
                  <a:srgbClr val="000000"/>
                </a:solidFill>
                <a:effectLst/>
                <a:latin typeface="Liberation Mono"/>
              </a:rPr>
              <a:t>(</a:t>
            </a:r>
            <a:r>
              <a:rPr lang="en-US" altLang="en-US" dirty="0">
                <a:solidFill>
                  <a:srgbClr val="669900"/>
                </a:solidFill>
                <a:latin typeface="Liberation Mono"/>
              </a:rPr>
              <a:t>'Saleel'</a:t>
            </a:r>
            <a:r>
              <a:rPr lang="en-US" altLang="en-US" dirty="0">
                <a:latin typeface="Liberation Mono"/>
              </a:rPr>
              <a:t>,</a:t>
            </a:r>
            <a:r>
              <a:rPr lang="en-US" altLang="en-US" dirty="0">
                <a:solidFill>
                  <a:srgbClr val="669900"/>
                </a:solidFill>
                <a:latin typeface="Liberation Mono"/>
              </a:rPr>
              <a:t> 'Premium'</a:t>
            </a:r>
            <a:r>
              <a:rPr lang="en-US" altLang="en-US" dirty="0">
                <a:latin typeface="Liberation Mono"/>
              </a:rPr>
              <a:t>,</a:t>
            </a:r>
            <a:r>
              <a:rPr lang="en-US" altLang="en-US" dirty="0">
                <a:solidFill>
                  <a:srgbClr val="669900"/>
                </a:solidFill>
                <a:latin typeface="Liberation Mono"/>
              </a:rPr>
              <a:t> 'Movie</a:t>
            </a:r>
            <a:r>
              <a:rPr lang="en-US" altLang="en-US" dirty="0">
                <a:latin typeface="Liberation Mono"/>
              </a:rPr>
              <a:t>,</a:t>
            </a:r>
            <a:r>
              <a:rPr lang="en-US" altLang="en-US" dirty="0">
                <a:solidFill>
                  <a:srgbClr val="669900"/>
                </a:solidFill>
                <a:latin typeface="Liberation Mono"/>
              </a:rPr>
              <a:t> Concert'</a:t>
            </a:r>
            <a:r>
              <a:rPr kumimoji="0" lang="en-US" altLang="en-US" i="0" u="none" strike="noStrike" cap="none" normalizeH="0" baseline="0" dirty="0">
                <a:ln>
                  <a:noFill/>
                </a:ln>
                <a:solidFill>
                  <a:srgbClr val="000000"/>
                </a:solidFill>
                <a:effectLst/>
                <a:latin typeface="Liberation Mono"/>
              </a:rPr>
              <a:t>);</a:t>
            </a:r>
            <a:endParaRPr kumimoji="0" lang="en-US" altLang="en-US" i="0" u="none" strike="noStrike" cap="none" normalizeH="0" baseline="0" dirty="0">
              <a:ln>
                <a:noFill/>
              </a:ln>
              <a:solidFill>
                <a:schemeClr val="tx1"/>
              </a:solidFill>
              <a:effectLst/>
              <a:latin typeface="Liberation Mono"/>
            </a:endParaRPr>
          </a:p>
        </p:txBody>
      </p:sp>
    </p:spTree>
    <p:extLst>
      <p:ext uri="{BB962C8B-B14F-4D97-AF65-F5344CB8AC3E}">
        <p14:creationId xmlns:p14="http://schemas.microsoft.com/office/powerpoint/2010/main" xmlns="" val="211888496"/>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sp>
        <p:nvSpPr>
          <p:cNvPr id="3" name="Rectangle 2"/>
          <p:cNvSpPr/>
          <p:nvPr/>
        </p:nvSpPr>
        <p:spPr>
          <a:xfrm>
            <a:off x="407368" y="620688"/>
            <a:ext cx="6929486"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77AA"/>
                </a:solidFill>
                <a:latin typeface="Liberation Mono"/>
              </a:rPr>
              <a:t>UPDATE</a:t>
            </a:r>
            <a:r>
              <a:rPr lang="en-US" sz="2000" dirty="0">
                <a:latin typeface="Liberation Mono"/>
              </a:rPr>
              <a:t> j </a:t>
            </a:r>
            <a:r>
              <a:rPr lang="en-US" sz="2000" dirty="0">
                <a:solidFill>
                  <a:srgbClr val="0077AA"/>
                </a:solidFill>
                <a:latin typeface="Liberation Mono"/>
              </a:rPr>
              <a:t>SET</a:t>
            </a:r>
            <a:r>
              <a:rPr lang="en-US" sz="2000" dirty="0">
                <a:latin typeface="Liberation Mono"/>
              </a:rPr>
              <a:t> doc = </a:t>
            </a:r>
            <a:r>
              <a:rPr lang="en-US" sz="2000" dirty="0">
                <a:solidFill>
                  <a:srgbClr val="0077AA"/>
                </a:solidFill>
                <a:latin typeface="Liberation Mono"/>
              </a:rPr>
              <a:t>JSON_SET</a:t>
            </a:r>
            <a:r>
              <a:rPr lang="en-US" sz="2000" dirty="0">
                <a:solidFill>
                  <a:schemeClr val="bg1">
                    <a:lumMod val="65000"/>
                  </a:schemeClr>
                </a:solidFill>
                <a:latin typeface="Liberation Mono"/>
              </a:rPr>
              <a:t>(</a:t>
            </a:r>
            <a:r>
              <a:rPr lang="en-US" sz="2000" dirty="0">
                <a:latin typeface="Liberation Mono"/>
              </a:rPr>
              <a:t>doc, </a:t>
            </a:r>
            <a:r>
              <a:rPr lang="en-US" sz="2000" dirty="0">
                <a:solidFill>
                  <a:srgbClr val="FF0000"/>
                </a:solidFill>
                <a:latin typeface="Liberation Mono"/>
              </a:rPr>
              <a:t>'$.ename'</a:t>
            </a:r>
            <a:r>
              <a:rPr lang="en-US" sz="2000" dirty="0">
                <a:latin typeface="Liberation Mono"/>
              </a:rPr>
              <a:t>, </a:t>
            </a:r>
            <a:r>
              <a:rPr lang="en-US" sz="2000" dirty="0">
                <a:solidFill>
                  <a:srgbClr val="669900"/>
                </a:solidFill>
                <a:latin typeface="Liberation Mono"/>
              </a:rPr>
              <a:t>'sharmin'</a:t>
            </a:r>
            <a:r>
              <a:rPr lang="en-US" sz="2000" dirty="0">
                <a:solidFill>
                  <a:schemeClr val="bg1">
                    <a:lumMod val="65000"/>
                  </a:schemeClr>
                </a:solidFill>
                <a:latin typeface="Liberation Mono"/>
              </a:rPr>
              <a:t>)</a:t>
            </a:r>
            <a:r>
              <a:rPr lang="en-US" sz="2000" dirty="0">
                <a:latin typeface="Liberation Mono"/>
              </a:rPr>
              <a:t>;</a:t>
            </a:r>
          </a:p>
        </p:txBody>
      </p:sp>
    </p:spTree>
    <p:extLst>
      <p:ext uri="{BB962C8B-B14F-4D97-AF65-F5344CB8AC3E}">
        <p14:creationId xmlns:p14="http://schemas.microsoft.com/office/powerpoint/2010/main" xmlns="" val="2217411492"/>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a:t>
            </a:r>
          </a:p>
        </p:txBody>
      </p:sp>
      <p:sp>
        <p:nvSpPr>
          <p:cNvPr id="8" name="Rectangle 7"/>
          <p:cNvSpPr/>
          <p:nvPr/>
        </p:nvSpPr>
        <p:spPr>
          <a:xfrm>
            <a:off x="1828800" y="1371600"/>
            <a:ext cx="8534400"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spTree>
    <p:extLst>
      <p:ext uri="{BB962C8B-B14F-4D97-AF65-F5344CB8AC3E}">
        <p14:creationId xmlns:p14="http://schemas.microsoft.com/office/powerpoint/2010/main" xmlns="" val="846369966"/>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7000" y="1143000"/>
            <a:ext cx="6248400" cy="1260642"/>
          </a:xfrm>
          <a:prstGeom prst="rect">
            <a:avLst/>
          </a:prstGeom>
          <a:noFill/>
        </p:spPr>
      </p:pic>
      <p:sp>
        <p:nvSpPr>
          <p:cNvPr id="3" name="Rectangle 2"/>
          <p:cNvSpPr/>
          <p:nvPr/>
        </p:nvSpPr>
        <p:spPr>
          <a:xfrm>
            <a:off x="1828800" y="22860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800" y="3210580"/>
            <a:ext cx="8534400"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7000" y="4145509"/>
            <a:ext cx="6248400" cy="1348175"/>
          </a:xfrm>
          <a:prstGeom prst="rect">
            <a:avLst/>
          </a:prstGeom>
          <a:noFill/>
        </p:spPr>
      </p:pic>
    </p:spTree>
    <p:extLst>
      <p:ext uri="{BB962C8B-B14F-4D97-AF65-F5344CB8AC3E}">
        <p14:creationId xmlns:p14="http://schemas.microsoft.com/office/powerpoint/2010/main" xmlns="" val="33417617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44" y="188640"/>
            <a:ext cx="8424936"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
        <p:nvSpPr>
          <p:cNvPr id="4" name="TextBox 3">
            <a:extLst>
              <a:ext uri="{FF2B5EF4-FFF2-40B4-BE49-F238E27FC236}">
                <a16:creationId xmlns:a16="http://schemas.microsoft.com/office/drawing/2014/main" xmlns="" id="{98E2650D-7E6C-49B9-BDC9-4E0AB7D1E25A}"/>
              </a:ext>
            </a:extLst>
          </p:cNvPr>
          <p:cNvSpPr txBox="1"/>
          <p:nvPr/>
        </p:nvSpPr>
        <p:spPr>
          <a:xfrm>
            <a:off x="191344" y="3140968"/>
            <a:ext cx="11593288" cy="3416320"/>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Atomic Attribute: </a:t>
            </a:r>
            <a:r>
              <a:rPr lang="en-US" b="0" i="0" dirty="0">
                <a:solidFill>
                  <a:srgbClr val="2F2E2E"/>
                </a:solidFill>
                <a:effectLst/>
                <a:latin typeface="Palatino Linotype" panose="02040502050505030304" pitchFamily="18" charset="0"/>
                <a:cs typeface="Arial" panose="020B0604020202020204" pitchFamily="34" charset="0"/>
              </a:rPr>
              <a:t>An attribute that cannot be divided into smaller independent attribute is known as </a:t>
            </a:r>
            <a:r>
              <a:rPr lang="en-US" dirty="0">
                <a:solidFill>
                  <a:srgbClr val="2F2E2E"/>
                </a:solidFill>
                <a:effectLst/>
                <a:latin typeface="Palatino Linotype" panose="02040502050505030304" pitchFamily="18" charset="0"/>
                <a:cs typeface="Arial" panose="020B0604020202020204" pitchFamily="34" charset="0"/>
              </a:rPr>
              <a:t>atomic attribute</a:t>
            </a:r>
            <a:r>
              <a:rPr lang="en-US" b="0" i="0" dirty="0">
                <a:solidFill>
                  <a:srgbClr val="2F2E2E"/>
                </a:solidFill>
                <a:effectLst/>
                <a:latin typeface="Palatino Linotype" panose="02040502050505030304" pitchFamily="18" charset="0"/>
                <a:cs typeface="Arial" panose="020B0604020202020204" pitchFamily="34" charset="0"/>
              </a:rPr>
              <a:t>.</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b="0" i="0" dirty="0">
                <a:solidFill>
                  <a:srgbClr val="2F2E2E"/>
                </a:solidFill>
                <a:effectLst/>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50"/>
            <a:endParaRPr lang="en-US" dirty="0">
              <a:solidFill>
                <a:srgbClr val="2F2E2E"/>
              </a:solidFill>
              <a:latin typeface="Palatino Linotype" panose="02040502050505030304" pitchFamily="18"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Single Value Attribute: </a:t>
            </a:r>
            <a:r>
              <a:rPr lang="en-US" b="0" i="0" dirty="0">
                <a:solidFill>
                  <a:srgbClr val="2F2E2E"/>
                </a:solidFill>
                <a:effectLst/>
                <a:latin typeface="Palatino Linotype" panose="02040502050505030304" pitchFamily="18" charset="0"/>
              </a:rPr>
              <a:t>An attribute that has only single value is known as </a:t>
            </a:r>
            <a:r>
              <a:rPr lang="en-US" dirty="0">
                <a:solidFill>
                  <a:srgbClr val="2F2E2E"/>
                </a:solidFill>
                <a:effectLst/>
                <a:latin typeface="Palatino Linotype" panose="02040502050505030304" pitchFamily="18" charset="0"/>
              </a:rPr>
              <a:t>single valued attribute.</a:t>
            </a:r>
            <a:endParaRPr lang="en-US" dirty="0">
              <a:solidFill>
                <a:srgbClr val="2F2E2E"/>
              </a:solidFill>
              <a:latin typeface="Palatino Linotype" panose="02040502050505030304" pitchFamily="18" charset="0"/>
            </a:endParaRP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a:t>
            </a:r>
            <a:r>
              <a:rPr lang="en-US" b="0" i="0" dirty="0">
                <a:solidFill>
                  <a:srgbClr val="2F2E2E"/>
                </a:solidFill>
                <a:effectLst/>
                <a:latin typeface="Palatino Linotype" panose="02040502050505030304" pitchFamily="18" charset="0"/>
              </a:rPr>
              <a:t> blood group, price, quantity, branch can have only one value.</a:t>
            </a:r>
          </a:p>
          <a:p>
            <a:pPr marL="273050"/>
            <a:endParaRPr lang="en-US" dirty="0">
              <a:solidFill>
                <a:srgbClr val="2F2E2E"/>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1800"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The stored attribute are such attributes which are already stored in the database and from which the value of another attribute is derived.</a:t>
            </a:r>
          </a:p>
          <a:p>
            <a:pPr marL="273050"/>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(HRA, DA…) can be derive from salary, age can be derived from </a:t>
            </a:r>
            <a:r>
              <a:rPr lang="en-US" b="0" i="0" dirty="0">
                <a:solidFill>
                  <a:srgbClr val="2F2E2E"/>
                </a:solidFill>
                <a:effectLst/>
                <a:latin typeface="Palatino Linotype" panose="02040502050505030304" pitchFamily="18" charset="0"/>
              </a:rPr>
              <a:t>DoB, t</a:t>
            </a:r>
            <a:r>
              <a:rPr lang="en-US" dirty="0">
                <a:solidFill>
                  <a:srgbClr val="2F2E2E"/>
                </a:solidFill>
                <a:latin typeface="Palatino Linotype" panose="02040502050505030304" pitchFamily="18" charset="0"/>
              </a:rPr>
              <a:t>otal marks or  average marks of a student can be derived from marks.</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json</a:t>
            </a:r>
          </a:p>
        </p:txBody>
      </p:sp>
      <p:sp>
        <p:nvSpPr>
          <p:cNvPr id="2" name="Rectangle 1"/>
          <p:cNvSpPr/>
          <p:nvPr/>
        </p:nvSpPr>
        <p:spPr>
          <a:xfrm>
            <a:off x="262800" y="2189763"/>
            <a:ext cx="11737304" cy="206210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[30,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50</a:t>
            </a:r>
            <a:r>
              <a:rPr lang="en-IN" dirty="0">
                <a:latin typeface="Liberation Mono"/>
                <a:ea typeface="Times New Roman" panose="02020603050405020304" pitchFamily="18" charset="0"/>
              </a:rPr>
              <a:t>, </a:t>
            </a:r>
            <a:r>
              <a:rPr lang="en-IN" dirty="0">
                <a:solidFill>
                  <a:srgbClr val="990055"/>
                </a:solidFill>
                <a:latin typeface="Liberation Mono"/>
              </a:rPr>
              <a:t>60</a:t>
            </a:r>
            <a:r>
              <a:rPr lang="en-IN" dirty="0">
                <a:latin typeface="Liberation Mono"/>
                <a:ea typeface="Times New Roman" panose="02020603050405020304" pitchFamily="18" charset="0"/>
              </a:rPr>
              <a:t>, </a:t>
            </a:r>
            <a:r>
              <a:rPr lang="en-IN" dirty="0">
                <a:solidFill>
                  <a:srgbClr val="990055"/>
                </a:solidFill>
                <a:latin typeface="Liberation Mono"/>
              </a:rPr>
              <a:t>70</a:t>
            </a:r>
            <a:r>
              <a:rPr lang="en-IN" dirty="0">
                <a:latin typeface="Liberation Mono"/>
                <a:ea typeface="Times New Roman" panose="02020603050405020304" pitchFamily="18" charset="0"/>
              </a:rPr>
              <a:t>]]', '$[</a:t>
            </a:r>
            <a:r>
              <a:rPr lang="en-IN" dirty="0">
                <a:solidFill>
                  <a:srgbClr val="990055"/>
                </a:solidFill>
                <a:latin typeface="Liberation Mono"/>
              </a:rPr>
              <a:t>3</a:t>
            </a:r>
            <a:r>
              <a:rPr lang="en-IN" dirty="0">
                <a:latin typeface="Liberation Mono"/>
                <a:ea typeface="Times New Roman" panose="02020603050405020304" pitchFamily="18" charset="0"/>
              </a:rPr>
              <a:t>][</a:t>
            </a:r>
            <a:r>
              <a:rPr lang="en-IN" dirty="0">
                <a:solidFill>
                  <a:srgbClr val="990055"/>
                </a:solidFill>
                <a:latin typeface="Liberation Mono"/>
              </a:rPr>
              <a:t>0</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r>
              <a:rPr lang="en-IN" dirty="0">
                <a:solidFill>
                  <a:srgbClr val="990055"/>
                </a:solidFill>
                <a:latin typeface="Liberation Mono"/>
              </a:rPr>
              <a:t>10</a:t>
            </a:r>
            <a:r>
              <a:rPr lang="en-IN" dirty="0">
                <a:latin typeface="Liberation Mono"/>
                <a:ea typeface="Times New Roman" panose="02020603050405020304" pitchFamily="18" charset="0"/>
              </a:rPr>
              <a:t>, </a:t>
            </a:r>
            <a:r>
              <a:rPr lang="en-IN" dirty="0">
                <a:solidFill>
                  <a:srgbClr val="990055"/>
                </a:solidFill>
                <a:latin typeface="Liberation Mono"/>
              </a:rPr>
              <a:t>20</a:t>
            </a:r>
            <a:r>
              <a:rPr lang="en-IN" dirty="0">
                <a:latin typeface="Liberation Mono"/>
                <a:ea typeface="Times New Roman" panose="02020603050405020304" pitchFamily="18" charset="0"/>
              </a:rPr>
              <a:t>, [</a:t>
            </a:r>
            <a:r>
              <a:rPr lang="en-IN" dirty="0">
                <a:solidFill>
                  <a:srgbClr val="990055"/>
                </a:solidFill>
                <a:latin typeface="Liberation Mono"/>
              </a:rPr>
              <a:t>30</a:t>
            </a:r>
            <a:r>
              <a:rPr lang="en-IN" dirty="0">
                <a:latin typeface="Liberation Mono"/>
                <a:ea typeface="Times New Roman" panose="02020603050405020304" pitchFamily="18" charset="0"/>
              </a:rPr>
              <a:t>, </a:t>
            </a:r>
            <a:r>
              <a:rPr lang="en-IN" dirty="0">
                <a:solidFill>
                  <a:srgbClr val="990055"/>
                </a:solidFill>
                <a:latin typeface="Liberation Mono"/>
              </a:rPr>
              <a:t>40</a:t>
            </a:r>
            <a:r>
              <a:rPr lang="en-IN" dirty="0">
                <a:latin typeface="Liberation Mono"/>
                <a:ea typeface="Times New Roman" panose="02020603050405020304" pitchFamily="18" charset="0"/>
              </a:rPr>
              <a:t>]]', '$[</a:t>
            </a:r>
            <a:r>
              <a:rPr lang="en-IN" dirty="0">
                <a:solidFill>
                  <a:srgbClr val="990055"/>
                </a:solidFill>
                <a:latin typeface="Liberation Mono"/>
              </a:rPr>
              <a:t>0</a:t>
            </a:r>
            <a:r>
              <a:rPr lang="en-IN" dirty="0">
                <a:latin typeface="Liberation Mono"/>
                <a:ea typeface="Times New Roman" panose="02020603050405020304" pitchFamily="18" charset="0"/>
              </a:rPr>
              <a:t>]', '$[</a:t>
            </a:r>
            <a:r>
              <a:rPr lang="en-IN" dirty="0">
                <a:solidFill>
                  <a:srgbClr val="990055"/>
                </a:solidFill>
                <a:latin typeface="Liberation Mono"/>
              </a:rPr>
              <a:t>1</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3" name="Rectangle 2"/>
          <p:cNvSpPr/>
          <p:nvPr/>
        </p:nvSpPr>
        <p:spPr>
          <a:xfrm>
            <a:off x="262800" y="4369970"/>
            <a:ext cx="11737304" cy="233910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a:t>
            </a:r>
            <a:r>
              <a:rPr lang="en-IN" dirty="0">
                <a:solidFill>
                  <a:srgbClr val="990055"/>
                </a:solidFill>
                <a:latin typeface="Liberation Mono"/>
              </a:rPr>
              <a:t>1001</a:t>
            </a:r>
            <a:r>
              <a:rPr lang="en-IN" dirty="0">
                <a:latin typeface="Liberation Mono"/>
                <a:ea typeface="Times New Roman" panose="02020603050405020304" pitchFamily="18" charset="0"/>
              </a:rPr>
              <a:t>“ ,"ename" : </a:t>
            </a:r>
            <a:r>
              <a:rPr lang="en-IN" dirty="0">
                <a:solidFill>
                  <a:srgbClr val="669900"/>
                </a:solidFill>
                <a:latin typeface="Liberation Mono"/>
              </a:rPr>
              <a:t>"saleel</a:t>
            </a:r>
            <a:r>
              <a:rPr lang="en-IN" dirty="0">
                <a:latin typeface="Liberation Mono"/>
                <a:ea typeface="Times New Roman" panose="02020603050405020304" pitchFamily="18" charset="0"/>
              </a:rPr>
              <a:t>"}, {"id" : "</a:t>
            </a:r>
            <a:r>
              <a:rPr lang="en-IN" dirty="0">
                <a:solidFill>
                  <a:srgbClr val="990055"/>
                </a:solidFill>
                <a:latin typeface="Liberation Mono"/>
              </a:rPr>
              <a:t>1002</a:t>
            </a:r>
            <a:r>
              <a:rPr lang="en-IN" dirty="0">
                <a:latin typeface="Liberation Mono"/>
                <a:ea typeface="Times New Roman" panose="02020603050405020304" pitchFamily="18" charset="0"/>
              </a:rPr>
              <a:t>", "ename" : </a:t>
            </a:r>
            <a:r>
              <a:rPr lang="en-IN" dirty="0">
                <a:solidFill>
                  <a:srgbClr val="669900"/>
                </a:solidFill>
                <a:latin typeface="Liberation Mono"/>
              </a:rPr>
              <a:t>"sharmin"</a:t>
            </a:r>
            <a:r>
              <a:rPr lang="en-IN" dirty="0">
                <a:latin typeface="Liberation Mono"/>
                <a:ea typeface="Times New Roman" panose="02020603050405020304" pitchFamily="18" charset="0"/>
              </a:rPr>
              <a:t>, "mob" : "</a:t>
            </a:r>
            <a:r>
              <a:rPr lang="en-IN" dirty="0">
                <a:solidFill>
                  <a:srgbClr val="990055"/>
                </a:solidFill>
                <a:latin typeface="Liberation Mono"/>
              </a:rPr>
              <a:t>12345</a:t>
            </a:r>
            <a:r>
              <a:rPr lang="en-IN" dirty="0">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DD4A68"/>
                </a:solidFill>
                <a:latin typeface="Liberation Mono"/>
                <a:ea typeface="Times New Roman" panose="02020603050405020304" pitchFamily="18" charset="0"/>
              </a:rPr>
              <a:t> </a:t>
            </a:r>
            <a:r>
              <a:rPr lang="en-IN" dirty="0">
                <a:solidFill>
                  <a:srgbClr val="DD4A68"/>
                </a:solidFill>
                <a:latin typeface="Liberation Mono"/>
              </a:rPr>
              <a:t>JSON_EXTRACT </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{"id" : "1001" ,"ename" : </a:t>
            </a:r>
            <a:r>
              <a:rPr lang="en-IN" dirty="0">
                <a:solidFill>
                  <a:srgbClr val="669900"/>
                </a:solidFill>
                <a:latin typeface="Liberation Mono"/>
              </a:rPr>
              <a:t>"saleel"</a:t>
            </a:r>
            <a:r>
              <a:rPr lang="en-IN" dirty="0">
                <a:latin typeface="Liberation Mono"/>
                <a:ea typeface="Times New Roman" panose="02020603050405020304" pitchFamily="18" charset="0"/>
              </a:rPr>
              <a:t>}, {"id" : "1002", "ename" : </a:t>
            </a:r>
            <a:r>
              <a:rPr lang="en-IN" dirty="0">
                <a:solidFill>
                  <a:srgbClr val="669900"/>
                </a:solidFill>
                <a:latin typeface="Liberation Mono"/>
              </a:rPr>
              <a:t>"sharmin"</a:t>
            </a:r>
            <a:r>
              <a:rPr lang="en-IN" dirty="0">
                <a:latin typeface="Liberation Mono"/>
                <a:ea typeface="Times New Roman" panose="02020603050405020304" pitchFamily="18" charset="0"/>
              </a:rPr>
              <a:t>, "mob" : "12345"} ]', '$[0].id'</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285750" indent="-285750">
              <a:buFont typeface="Arial" panose="020B0604020202020204" pitchFamily="34" charset="0"/>
              <a:buChar char="•"/>
            </a:pPr>
            <a:endParaRPr lang="en-IN"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'{"id" : "1001", "ename" : </a:t>
            </a:r>
            <a:r>
              <a:rPr lang="en-IN" dirty="0">
                <a:solidFill>
                  <a:srgbClr val="669900"/>
                </a:solidFill>
                <a:latin typeface="Liberation Mono"/>
              </a:rPr>
              <a:t>"saleel"</a:t>
            </a:r>
            <a:r>
              <a:rPr lang="en-IN" dirty="0">
                <a:latin typeface="Liberation Mono"/>
                <a:ea typeface="Times New Roman" panose="02020603050405020304" pitchFamily="18" charset="0"/>
              </a:rPr>
              <a:t>}', '$.ename'</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p:txBody>
      </p:sp>
      <p:sp>
        <p:nvSpPr>
          <p:cNvPr id="5" name="Rectangle 4"/>
          <p:cNvSpPr/>
          <p:nvPr/>
        </p:nvSpPr>
        <p:spPr>
          <a:xfrm>
            <a:off x="204379" y="609601"/>
            <a:ext cx="11635855" cy="923330"/>
          </a:xfrm>
          <a:prstGeom prst="rect">
            <a:avLst/>
          </a:prstGeom>
        </p:spPr>
        <p:txBody>
          <a:bodyPr wrap="square">
            <a:spAutoFit/>
          </a:bodyPr>
          <a:lstStyle/>
          <a:p>
            <a:pPr algn="just"/>
            <a:r>
              <a:rPr lang="en-IN" dirty="0"/>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p>
        </p:txBody>
      </p:sp>
      <p:sp>
        <p:nvSpPr>
          <p:cNvPr id="6" name="Rectangle 5"/>
          <p:cNvSpPr/>
          <p:nvPr/>
        </p:nvSpPr>
        <p:spPr>
          <a:xfrm>
            <a:off x="432000" y="1705993"/>
            <a:ext cx="11635855" cy="400110"/>
          </a:xfrm>
          <a:prstGeom prst="rect">
            <a:avLst/>
          </a:prstGeom>
        </p:spPr>
        <p:txBody>
          <a:bodyPr wrap="square">
            <a:spAutoFit/>
          </a:bodyPr>
          <a:lstStyle/>
          <a:p>
            <a:r>
              <a:rPr lang="en-IN" sz="2000" dirty="0">
                <a:solidFill>
                  <a:srgbClr val="DD4A68"/>
                </a:solidFill>
                <a:latin typeface="Liberation Mono"/>
              </a:rPr>
              <a:t>JSON_EXTRACT</a:t>
            </a:r>
            <a:r>
              <a:rPr lang="en-IN" sz="2000" dirty="0">
                <a:solidFill>
                  <a:srgbClr val="298AE5"/>
                </a:solidFill>
                <a:latin typeface="Liberation Mono"/>
                <a:cs typeface="Arial" panose="020B0604020202020204" pitchFamily="34" charset="0"/>
              </a:rPr>
              <a:t>(json_doc, path[, path] </a:t>
            </a:r>
            <a:r>
              <a:rPr lang="en-US" sz="2000" dirty="0">
                <a:solidFill>
                  <a:srgbClr val="0077AA"/>
                </a:solidFill>
                <a:latin typeface="Liberation Mono"/>
              </a:rPr>
              <a:t>. . .</a:t>
            </a:r>
            <a:endParaRPr lang="en-IN" sz="2000" dirty="0">
              <a:solidFill>
                <a:srgbClr val="298AE5"/>
              </a:solidFill>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xmlns="" id="{46A9D945-92CB-4FC7-8EB0-F64C7C4F3E57}"/>
              </a:ext>
            </a:extLst>
          </p:cNvPr>
          <p:cNvSpPr/>
          <p:nvPr/>
        </p:nvSpPr>
        <p:spPr>
          <a:xfrm>
            <a:off x="586596" y="167661"/>
            <a:ext cx="11278159" cy="400110"/>
          </a:xfrm>
          <a:prstGeom prst="rect">
            <a:avLst/>
          </a:prstGeom>
        </p:spPr>
        <p:txBody>
          <a:bodyPr wrap="square">
            <a:spAutoFit/>
          </a:bodyPr>
          <a:lstStyle/>
          <a:p>
            <a:r>
              <a:rPr lang="en-US" sz="2000" b="0" i="0" dirty="0">
                <a:solidFill>
                  <a:srgbClr val="DD4A68"/>
                </a:solidFill>
                <a:effectLst/>
                <a:latin typeface="Liberation Mono"/>
              </a:rPr>
              <a:t>JSON_SET</a:t>
            </a:r>
            <a:r>
              <a:rPr lang="en-US" sz="2000" b="0" i="0" dirty="0">
                <a:solidFill>
                  <a:srgbClr val="999999"/>
                </a:solidFill>
                <a:effectLst/>
                <a:latin typeface="Liberation Mono"/>
              </a:rPr>
              <a:t>(</a:t>
            </a:r>
            <a:r>
              <a:rPr lang="en-US" sz="2000" dirty="0">
                <a:latin typeface="Liberation Mono"/>
              </a:rPr>
              <a:t>json_doc, path, value1[, path, value2] ,</a:t>
            </a:r>
            <a:r>
              <a:rPr lang="en-US" sz="2000" dirty="0">
                <a:solidFill>
                  <a:srgbClr val="DD4A68"/>
                </a:solidFill>
                <a:latin typeface="Liberation Mono"/>
              </a:rPr>
              <a:t>  </a:t>
            </a:r>
            <a:r>
              <a:rPr lang="en-US" sz="2000" b="0" i="0" dirty="0">
                <a:effectLst/>
                <a:latin typeface="Liberation Mono"/>
              </a:rPr>
              <a:t>. . .</a:t>
            </a:r>
            <a:r>
              <a:rPr lang="en-US" sz="2000" b="0" i="0" dirty="0">
                <a:solidFill>
                  <a:srgbClr val="669900"/>
                </a:solidFill>
                <a:effectLst/>
                <a:latin typeface="Liberation Mono"/>
              </a:rPr>
              <a:t> </a:t>
            </a:r>
            <a:r>
              <a:rPr lang="en-US" sz="2000" b="0" i="0" dirty="0">
                <a:solidFill>
                  <a:srgbClr val="999999"/>
                </a:solidFill>
                <a:effectLst/>
                <a:latin typeface="Liberation Mono"/>
              </a:rPr>
              <a:t>)</a:t>
            </a:r>
            <a:r>
              <a:rPr lang="en-US" sz="2000" b="0" i="0" dirty="0">
                <a:effectLst/>
                <a:latin typeface="Liberation Mono"/>
              </a:rPr>
              <a:t>;</a:t>
            </a:r>
          </a:p>
        </p:txBody>
      </p:sp>
    </p:spTree>
    <p:extLst>
      <p:ext uri="{BB962C8B-B14F-4D97-AF65-F5344CB8AC3E}">
        <p14:creationId xmlns:p14="http://schemas.microsoft.com/office/powerpoint/2010/main" xmlns="" val="125680399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(insert)</a:t>
            </a:r>
          </a:p>
        </p:txBody>
      </p:sp>
      <p:sp>
        <p:nvSpPr>
          <p:cNvPr id="5" name="Rectangle 4"/>
          <p:cNvSpPr/>
          <p:nvPr/>
        </p:nvSpPr>
        <p:spPr>
          <a:xfrm>
            <a:off x="335360" y="838201"/>
            <a:ext cx="1152128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998" y="1600200"/>
            <a:ext cx="11326004" cy="400110"/>
          </a:xfrm>
          <a:prstGeom prst="rect">
            <a:avLst/>
          </a:prstGeom>
        </p:spPr>
        <p:txBody>
          <a:bodyPr wrap="square">
            <a:spAutoFit/>
          </a:bodyPr>
          <a:lstStyle/>
          <a:p>
            <a:r>
              <a:rPr lang="en-IN" sz="2000" dirty="0">
                <a:solidFill>
                  <a:srgbClr val="0077AA"/>
                </a:solidFill>
                <a:latin typeface="Liberation Mono"/>
              </a:rPr>
              <a:t>CREATE TABLE </a:t>
            </a:r>
            <a:r>
              <a:rPr lang="en-IN" sz="2000" dirty="0">
                <a:latin typeface="Liberation Mono"/>
              </a:rPr>
              <a:t>e</a:t>
            </a:r>
            <a:r>
              <a:rPr lang="en-IN" sz="2000" dirty="0">
                <a:solidFill>
                  <a:srgbClr val="0077AA"/>
                </a:solidFill>
                <a:latin typeface="Liberation Mono"/>
              </a:rPr>
              <a:t> </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cs typeface="Arial" panose="020B0604020202020204" pitchFamily="34" charset="0"/>
              </a:rPr>
              <a:t>data</a:t>
            </a:r>
            <a:r>
              <a:rPr lang="en-IN" sz="2000" dirty="0">
                <a:solidFill>
                  <a:srgbClr val="0077AA"/>
                </a:solidFill>
                <a:latin typeface="Liberation Mono"/>
              </a:rPr>
              <a:t> </a:t>
            </a:r>
            <a:r>
              <a:rPr lang="en-IN" sz="2000" dirty="0">
                <a:solidFill>
                  <a:srgbClr val="834689"/>
                </a:solidFill>
                <a:latin typeface="Liberation Mono"/>
                <a:cs typeface="Arial" panose="020B0604020202020204" pitchFamily="34" charset="0"/>
              </a:rPr>
              <a:t>JSON</a:t>
            </a:r>
            <a:r>
              <a:rPr lang="en-IN" sz="2000" dirty="0">
                <a:solidFill>
                  <a:schemeClr val="bg1">
                    <a:lumMod val="65000"/>
                  </a:schemeClr>
                </a:solidFill>
                <a:latin typeface="Liberation Mono"/>
                <a:cs typeface="Arial" panose="020B0604020202020204" pitchFamily="34" charset="0"/>
              </a:rPr>
              <a:t>)</a:t>
            </a:r>
            <a:r>
              <a:rPr lang="en-IN" sz="2000" dirty="0">
                <a:latin typeface="Liberation Mono"/>
              </a:rPr>
              <a:t>;</a:t>
            </a:r>
            <a:endParaRPr lang="en-US" sz="2000" dirty="0">
              <a:latin typeface="Liberation Mono"/>
            </a:endParaRPr>
          </a:p>
        </p:txBody>
      </p:sp>
      <p:sp>
        <p:nvSpPr>
          <p:cNvPr id="7" name="Rectangle 6"/>
          <p:cNvSpPr/>
          <p:nvPr/>
        </p:nvSpPr>
        <p:spPr>
          <a:xfrm>
            <a:off x="263352" y="2134612"/>
            <a:ext cx="11593288" cy="3139321"/>
          </a:xfrm>
          <a:prstGeom prst="rect">
            <a:avLst/>
          </a:prstGeom>
        </p:spPr>
        <p:txBody>
          <a:bodyPr wrap="square">
            <a:spAutoFit/>
          </a:bodyPr>
          <a:lstStyle/>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1001</a:t>
            </a:r>
            <a:r>
              <a:rPr lang="en-US" dirty="0">
                <a:latin typeface="Liberation Mono"/>
                <a:ea typeface="Times New Roman" panose="02020603050405020304" pitchFamily="18" charset="0"/>
              </a:rPr>
              <a:t>", "ename" : </a:t>
            </a:r>
            <a:r>
              <a:rPr lang="en-US" dirty="0">
                <a:solidFill>
                  <a:srgbClr val="669900"/>
                </a:solidFill>
                <a:latin typeface="Liberation Mono"/>
              </a:rPr>
              <a:t>"saleel"</a:t>
            </a:r>
            <a:r>
              <a:rPr lang="en-US" dirty="0">
                <a:latin typeface="Liberation Mono"/>
                <a:ea typeface="Times New Roman" panose="02020603050405020304" pitchFamily="18" charset="0"/>
              </a:rPr>
              <a:t>, "phone" : [</a:t>
            </a:r>
            <a:r>
              <a:rPr lang="en-US" dirty="0">
                <a:solidFill>
                  <a:srgbClr val="990055"/>
                </a:solidFill>
                <a:latin typeface="Liberation Mono"/>
              </a:rPr>
              <a:t>123</a:t>
            </a:r>
            <a:r>
              <a:rPr lang="en-US" dirty="0">
                <a:latin typeface="Liberation Mono"/>
                <a:ea typeface="Times New Roman" panose="02020603050405020304" pitchFamily="18" charset="0"/>
              </a:rPr>
              <a:t>, </a:t>
            </a:r>
            <a:r>
              <a:rPr lang="en-US" dirty="0">
                <a:solidFill>
                  <a:srgbClr val="990055"/>
                </a:solidFill>
                <a:latin typeface="Liberation Mono"/>
              </a:rPr>
              <a:t>456</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1002</a:t>
            </a:r>
            <a:r>
              <a:rPr lang="en-US" dirty="0">
                <a:latin typeface="Liberation Mono"/>
                <a:ea typeface="Times New Roman" panose="02020603050405020304" pitchFamily="18" charset="0"/>
              </a:rPr>
              <a:t>", "ename" : </a:t>
            </a:r>
            <a:r>
              <a:rPr lang="en-US" dirty="0">
                <a:solidFill>
                  <a:srgbClr val="669900"/>
                </a:solidFill>
                <a:latin typeface="Liberation Mono"/>
              </a:rPr>
              <a:t>"sharmin"</a:t>
            </a:r>
            <a:r>
              <a:rPr lang="en-US" dirty="0">
                <a:latin typeface="Liberation Mono"/>
                <a:ea typeface="Times New Roman" panose="02020603050405020304" pitchFamily="18" charset="0"/>
              </a:rPr>
              <a:t> ,"phone" : [</a:t>
            </a:r>
            <a:r>
              <a:rPr lang="en-US" dirty="0">
                <a:solidFill>
                  <a:srgbClr val="990055"/>
                </a:solidFill>
                <a:latin typeface="Liberation Mono"/>
              </a:rPr>
              <a:t>9922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latin typeface="Liberation Mono"/>
                <a:ea typeface="Times New Roman" panose="02020603050405020304" pitchFamily="18" charset="0"/>
              </a:rPr>
              <a:t>{"empno" : "</a:t>
            </a:r>
            <a:r>
              <a:rPr lang="en-US" dirty="0">
                <a:solidFill>
                  <a:srgbClr val="990055"/>
                </a:solidFill>
                <a:latin typeface="Liberation Mono"/>
              </a:rPr>
              <a:t>1003</a:t>
            </a:r>
            <a:r>
              <a:rPr lang="en-US" dirty="0">
                <a:latin typeface="Liberation Mono"/>
                <a:ea typeface="Times New Roman" panose="02020603050405020304" pitchFamily="18" charset="0"/>
              </a:rPr>
              <a:t>", "ename" : </a:t>
            </a:r>
            <a:r>
              <a:rPr lang="en-US" dirty="0">
                <a:solidFill>
                  <a:srgbClr val="669900"/>
                </a:solidFill>
                <a:latin typeface="Liberation Mono"/>
              </a:rPr>
              <a:t>"vrushali"</a:t>
            </a:r>
            <a:r>
              <a:rPr lang="en-US" dirty="0">
                <a:latin typeface="Liberation Mono"/>
                <a:ea typeface="Times New Roman" panose="02020603050405020304" pitchFamily="18" charset="0"/>
              </a:rPr>
              <a:t>, "phone" : [</a:t>
            </a:r>
            <a:r>
              <a:rPr lang="en-US" dirty="0">
                <a:solidFill>
                  <a:srgbClr val="990055"/>
                </a:solidFill>
                <a:latin typeface="Liberation Mono"/>
              </a:rPr>
              <a:t>7788</a:t>
            </a:r>
            <a:r>
              <a:rPr lang="en-US" dirty="0">
                <a:latin typeface="Liberation Mono"/>
                <a:ea typeface="Times New Roman" panose="02020603050405020304" pitchFamily="18" charset="0"/>
              </a:rPr>
              <a:t>, </a:t>
            </a:r>
            <a:r>
              <a:rPr lang="en-US" dirty="0">
                <a:solidFill>
                  <a:srgbClr val="990055"/>
                </a:solidFill>
                <a:latin typeface="Liberation Mono"/>
              </a:rPr>
              <a:t>9977</a:t>
            </a:r>
            <a:r>
              <a:rPr lang="en-US" dirty="0">
                <a:latin typeface="Liberation Mono"/>
                <a:ea typeface="Times New Roman" panose="02020603050405020304" pitchFamily="18" charset="0"/>
              </a:rPr>
              <a:t>], "address" : {"city" : </a:t>
            </a:r>
            <a:r>
              <a:rPr lang="en-US" dirty="0">
                <a:solidFill>
                  <a:srgbClr val="669900"/>
                </a:solidFill>
                <a:latin typeface="Liberation Mono"/>
              </a:rPr>
              <a:t>"Pune"</a:t>
            </a:r>
            <a:r>
              <a:rPr lang="en-US" dirty="0">
                <a:latin typeface="Liberation Mono"/>
                <a:ea typeface="Times New Roman" panose="02020603050405020304" pitchFamily="18" charset="0"/>
              </a:rPr>
              <a:t>, "state" : "MH"}}</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342900" indent="-342900">
              <a:buFont typeface="Arial" panose="020B0604020202020204" pitchFamily="34" charset="0"/>
              <a:buChar char="•"/>
            </a:pPr>
            <a:endParaRPr lang="en-US"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ea typeface="Times New Roman" panose="02020603050405020304" pitchFamily="18" charset="0"/>
              </a:rPr>
              <a:t>INSERT INTO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rPr>
              <a:t>VALUES</a:t>
            </a:r>
            <a:r>
              <a:rPr lang="en-US" dirty="0">
                <a:latin typeface="Liberation Mono"/>
                <a:cs typeface="Arial" panose="020B0604020202020204" pitchFamily="34" charset="0"/>
              </a:rPr>
              <a:t> (' [</a:t>
            </a:r>
            <a:r>
              <a:rPr lang="en-US" dirty="0">
                <a:latin typeface="Liberation Mono"/>
                <a:ea typeface="Times New Roman" panose="02020603050405020304" pitchFamily="18" charset="0"/>
              </a:rPr>
              <a:t>{"empno" : "</a:t>
            </a:r>
            <a:r>
              <a:rPr lang="en-US" dirty="0">
                <a:solidFill>
                  <a:srgbClr val="990055"/>
                </a:solidFill>
                <a:latin typeface="Liberation Mono"/>
              </a:rPr>
              <a:t>1004</a:t>
            </a:r>
            <a:r>
              <a:rPr lang="en-US" dirty="0">
                <a:latin typeface="Liberation Mono"/>
                <a:ea typeface="Times New Roman" panose="02020603050405020304" pitchFamily="18" charset="0"/>
              </a:rPr>
              <a:t>", "ename" : </a:t>
            </a:r>
            <a:r>
              <a:rPr lang="en-US" dirty="0">
                <a:solidFill>
                  <a:srgbClr val="669900"/>
                </a:solidFill>
                <a:latin typeface="Liberation Mono"/>
              </a:rPr>
              <a:t>"ram"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8811</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{"empno" : "</a:t>
            </a:r>
            <a:r>
              <a:rPr lang="en-US" dirty="0">
                <a:solidFill>
                  <a:srgbClr val="990055"/>
                </a:solidFill>
                <a:latin typeface="Liberation Mono"/>
              </a:rPr>
              <a:t>1005</a:t>
            </a:r>
            <a:r>
              <a:rPr lang="en-US" dirty="0">
                <a:latin typeface="Liberation Mono"/>
                <a:ea typeface="Times New Roman" panose="02020603050405020304" pitchFamily="18" charset="0"/>
              </a:rPr>
              <a:t>", "ename" : </a:t>
            </a:r>
            <a:r>
              <a:rPr lang="en-US" dirty="0">
                <a:solidFill>
                  <a:srgbClr val="669900"/>
                </a:solidFill>
                <a:latin typeface="Liberation Mono"/>
              </a:rPr>
              <a:t>"sham"</a:t>
            </a:r>
            <a:r>
              <a:rPr lang="en-US" dirty="0">
                <a:latin typeface="Liberation Mono"/>
                <a:ea typeface="Times New Roman" panose="02020603050405020304" pitchFamily="18" charset="0"/>
              </a:rPr>
              <a:t> ,"phone" : [</a:t>
            </a:r>
            <a:r>
              <a:rPr lang="en-US" dirty="0">
                <a:solidFill>
                  <a:srgbClr val="990055"/>
                </a:solidFill>
                <a:latin typeface="Liberation Mono"/>
              </a:rPr>
              <a:t>6672</a:t>
            </a:r>
            <a:r>
              <a:rPr lang="en-US" dirty="0">
                <a:latin typeface="Liberation Mono"/>
                <a:ea typeface="Times New Roman" panose="02020603050405020304" pitchFamily="18" charset="0"/>
              </a:rPr>
              <a:t>, </a:t>
            </a:r>
            <a:r>
              <a:rPr lang="en-US" dirty="0">
                <a:solidFill>
                  <a:srgbClr val="990055"/>
                </a:solidFill>
                <a:latin typeface="Liberation Mono"/>
              </a:rPr>
              <a:t>8843</a:t>
            </a:r>
            <a:r>
              <a:rPr lang="en-US" dirty="0">
                <a:latin typeface="Liberation Mono"/>
                <a:ea typeface="Times New Roman" panose="02020603050405020304" pitchFamily="18" charset="0"/>
              </a:rPr>
              <a:t>], "address" : </a:t>
            </a:r>
            <a:r>
              <a:rPr lang="en-US" dirty="0">
                <a:solidFill>
                  <a:srgbClr val="669900"/>
                </a:solidFill>
                <a:latin typeface="Liberation Mono"/>
              </a:rPr>
              <a:t>"Paud Road"</a:t>
            </a:r>
            <a:r>
              <a:rPr lang="en-US" dirty="0">
                <a:latin typeface="Liberation Mono"/>
                <a:ea typeface="Times New Roman" panose="02020603050405020304" pitchFamily="18" charset="0"/>
              </a:rPr>
              <a:t>} </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Tree>
    <p:extLst>
      <p:ext uri="{BB962C8B-B14F-4D97-AF65-F5344CB8AC3E}">
        <p14:creationId xmlns:p14="http://schemas.microsoft.com/office/powerpoint/2010/main" xmlns="" val="370087017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334800"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32000" y="2060848"/>
            <a:ext cx="11467580" cy="369332"/>
          </a:xfrm>
          <a:prstGeom prst="rect">
            <a:avLst/>
          </a:prstGeom>
        </p:spPr>
        <p:txBody>
          <a:bodyPr wrap="square">
            <a:spAutoFit/>
          </a:bodyPr>
          <a:lstStyle/>
          <a:p>
            <a:r>
              <a:rPr lang="en-IN" dirty="0">
                <a:solidFill>
                  <a:srgbClr val="0077AA"/>
                </a:solidFill>
                <a:latin typeface="Liberation Mono"/>
              </a:rPr>
              <a:t>CREATE TABLE </a:t>
            </a:r>
            <a:r>
              <a:rPr lang="en-IN" dirty="0">
                <a:latin typeface="Liberation Mono"/>
                <a:cs typeface="Arial" panose="020B0604020202020204" pitchFamily="34" charset="0"/>
              </a:rPr>
              <a:t>e</a:t>
            </a:r>
            <a:r>
              <a:rPr lang="en-IN" dirty="0">
                <a:solidFill>
                  <a:srgbClr val="0077AA"/>
                </a:solidFill>
                <a:latin typeface="Liberation Mono"/>
              </a:rPr>
              <a:t> </a:t>
            </a:r>
            <a:r>
              <a:rPr lang="en-IN" dirty="0">
                <a:solidFill>
                  <a:schemeClr val="bg1">
                    <a:lumMod val="65000"/>
                  </a:schemeClr>
                </a:solidFill>
                <a:latin typeface="Liberation Mono"/>
              </a:rPr>
              <a:t>(</a:t>
            </a:r>
            <a:r>
              <a:rPr lang="en-IN" dirty="0">
                <a:latin typeface="Liberation Mono"/>
                <a:cs typeface="Arial" panose="020B0604020202020204" pitchFamily="34" charset="0"/>
              </a:rPr>
              <a:t>data</a:t>
            </a:r>
            <a:r>
              <a:rPr lang="en-IN" dirty="0">
                <a:solidFill>
                  <a:srgbClr val="0077AA"/>
                </a:solidFill>
                <a:latin typeface="Liberation Mono"/>
              </a:rPr>
              <a:t>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endParaRPr lang="en-US" dirty="0">
              <a:latin typeface="Liberation Mono"/>
            </a:endParaRPr>
          </a:p>
        </p:txBody>
      </p:sp>
      <p:sp>
        <p:nvSpPr>
          <p:cNvPr id="7" name="Rectangle 6"/>
          <p:cNvSpPr/>
          <p:nvPr/>
        </p:nvSpPr>
        <p:spPr>
          <a:xfrm>
            <a:off x="263352" y="244732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solidFill>
                  <a:srgbClr val="A67F59"/>
                </a:solidFill>
                <a:latin typeface="Liberation Mono"/>
              </a:rPr>
              <a:t>*</a:t>
            </a:r>
            <a:r>
              <a:rPr lang="en-IN" dirty="0">
                <a:solidFill>
                  <a:srgbClr val="DD4A68"/>
                </a:solidFill>
                <a:latin typeface="Liberation Mono"/>
              </a:rPr>
              <a:t>'</a:t>
            </a:r>
            <a:r>
              <a:rPr lang="en-IN" dirty="0">
                <a:solidFill>
                  <a:schemeClr val="bg1">
                    <a:lumMod val="65000"/>
                  </a:schemeClr>
                </a:solidFill>
                <a:latin typeface="Liberation Mono"/>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phone[1]</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address.city</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DD4A68"/>
                </a:solidFill>
                <a:latin typeface="Liberation Mono"/>
              </a:rPr>
              <a:t>JSON_EXTRACT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data, </a:t>
            </a:r>
            <a:r>
              <a:rPr lang="en-IN" dirty="0">
                <a:solidFill>
                  <a:srgbClr val="DD4A68"/>
                </a:solidFill>
                <a:latin typeface="Liberation Mono"/>
              </a:rPr>
              <a:t>"$.</a:t>
            </a:r>
            <a:r>
              <a:rPr lang="en-IN" dirty="0">
                <a:latin typeface="Liberation Mono"/>
                <a:ea typeface="Times New Roman" panose="02020603050405020304" pitchFamily="18" charset="0"/>
              </a:rPr>
              <a:t>empno</a:t>
            </a:r>
            <a:r>
              <a:rPr lang="en-IN" dirty="0">
                <a:solidFill>
                  <a:srgbClr val="DD4A68"/>
                </a:solidFill>
                <a:latin typeface="Liberation Mono"/>
              </a:rPr>
              <a:t>"</a:t>
            </a:r>
            <a:r>
              <a:rPr lang="en-IN" dirty="0">
                <a:latin typeface="Liberation Mono"/>
                <a:ea typeface="Times New Roman" panose="02020603050405020304" pitchFamily="18" charset="0"/>
              </a:rPr>
              <a:t>, </a:t>
            </a:r>
            <a:r>
              <a:rPr lang="en-IN" dirty="0">
                <a:solidFill>
                  <a:srgbClr val="DD4A68"/>
                </a:solidFill>
                <a:latin typeface="Liberation Mono"/>
              </a:rPr>
              <a:t>"$.</a:t>
            </a:r>
            <a:r>
              <a:rPr lang="en-IN" dirty="0">
                <a:latin typeface="Liberation Mono"/>
                <a:ea typeface="Times New Roman" panose="02020603050405020304" pitchFamily="18" charset="0"/>
              </a:rPr>
              <a:t>ename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a:t>
            </a:r>
          </a:p>
        </p:txBody>
      </p:sp>
      <p:pic>
        <p:nvPicPr>
          <p:cNvPr id="2" name="Picture 1"/>
          <p:cNvPicPr>
            <a:picLocks noChangeAspect="1"/>
          </p:cNvPicPr>
          <p:nvPr/>
        </p:nvPicPr>
        <p:blipFill>
          <a:blip r:embed="rId3" cstate="print"/>
          <a:stretch>
            <a:fillRect/>
          </a:stretch>
        </p:blipFill>
        <p:spPr>
          <a:xfrm>
            <a:off x="362210" y="5017340"/>
            <a:ext cx="7795260" cy="1868044"/>
          </a:xfrm>
          <a:prstGeom prst="rect">
            <a:avLst/>
          </a:prstGeom>
        </p:spPr>
      </p:pic>
      <p:sp>
        <p:nvSpPr>
          <p:cNvPr id="9" name="Rectangle 8">
            <a:extLst>
              <a:ext uri="{FF2B5EF4-FFF2-40B4-BE49-F238E27FC236}">
                <a16:creationId xmlns:a16="http://schemas.microsoft.com/office/drawing/2014/main" xmlns="" id="{927F6A87-17D0-46FF-989B-B5F99B9421A8}"/>
              </a:ext>
            </a:extLst>
          </p:cNvPr>
          <p:cNvSpPr/>
          <p:nvPr/>
        </p:nvSpPr>
        <p:spPr>
          <a:xfrm>
            <a:off x="432000" y="1556792"/>
            <a:ext cx="11635855" cy="400110"/>
          </a:xfrm>
          <a:prstGeom prst="rect">
            <a:avLst/>
          </a:prstGeom>
        </p:spPr>
        <p:txBody>
          <a:bodyPr wrap="square">
            <a:spAutoFit/>
          </a:bodyPr>
          <a:lstStyle/>
          <a:p>
            <a:r>
              <a:rPr lang="en-IN" sz="2000" dirty="0">
                <a:solidFill>
                  <a:srgbClr val="298AE5"/>
                </a:solidFill>
                <a:latin typeface="Liberation Mono"/>
                <a:cs typeface="Arial" panose="020B0604020202020204" pitchFamily="34" charset="0"/>
              </a:rPr>
              <a:t>JSON_EXTRACT(</a:t>
            </a:r>
            <a:r>
              <a:rPr lang="en-IN" sz="2000" dirty="0">
                <a:latin typeface="Liberation Mono"/>
                <a:cs typeface="Arial" panose="020B0604020202020204" pitchFamily="34" charset="0"/>
              </a:rPr>
              <a:t>json_doc, path[, path</a:t>
            </a:r>
            <a:r>
              <a:rPr lang="en-IN" sz="2000" dirty="0">
                <a:solidFill>
                  <a:srgbClr val="298AE5"/>
                </a:solidFill>
                <a:latin typeface="Liberation Mono"/>
                <a:cs typeface="Arial" panose="020B0604020202020204" pitchFamily="34" charset="0"/>
              </a:rPr>
              <a:t>] </a:t>
            </a:r>
            <a:r>
              <a:rPr lang="en-US" sz="2000" dirty="0">
                <a:latin typeface="Liberation Mono"/>
                <a:cs typeface="Arial" panose="020B0604020202020204" pitchFamily="34" charset="0"/>
              </a:rPr>
              <a:t>. . .</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xmlns="" val="172134643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datatype – json … (select)</a:t>
            </a:r>
          </a:p>
        </p:txBody>
      </p:sp>
      <p:sp>
        <p:nvSpPr>
          <p:cNvPr id="5" name="Rectangle 4"/>
          <p:cNvSpPr/>
          <p:nvPr/>
        </p:nvSpPr>
        <p:spPr>
          <a:xfrm>
            <a:off x="263352" y="838201"/>
            <a:ext cx="1166529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MySQL supports a native JSON data type that enables efficient access to data in JSON (JavaScript Object Notation) documents.</a:t>
            </a:r>
          </a:p>
        </p:txBody>
      </p:sp>
      <p:sp>
        <p:nvSpPr>
          <p:cNvPr id="8" name="TextBox 7">
            <a:extLst>
              <a:ext uri="{FF2B5EF4-FFF2-40B4-BE49-F238E27FC236}">
                <a16:creationId xmlns:a16="http://schemas.microsoft.com/office/drawing/2014/main" xmlns="" id="{9A8BB8B8-A5C9-4930-9E3D-164A9E92D443}"/>
              </a:ext>
            </a:extLst>
          </p:cNvPr>
          <p:cNvSpPr txBox="1"/>
          <p:nvPr/>
        </p:nvSpPr>
        <p:spPr>
          <a:xfrm>
            <a:off x="263352" y="1916832"/>
            <a:ext cx="11665296" cy="2800767"/>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id, document</a:t>
            </a:r>
            <a:r>
              <a:rPr lang="en-IN" dirty="0">
                <a:solidFill>
                  <a:srgbClr val="DD4A68"/>
                </a:solidFill>
                <a:latin typeface="Liberation Mono"/>
              </a:rPr>
              <a:t>-&gt;'$.</a:t>
            </a:r>
            <a:r>
              <a:rPr lang="en-IN" dirty="0">
                <a:latin typeface="Liberation Mono"/>
              </a:rPr>
              <a:t>ename</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sal</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 </a:t>
            </a:r>
            <a:r>
              <a:rPr lang="en-IN" dirty="0">
                <a:latin typeface="Liberation Mono"/>
              </a:rPr>
              <a:t>document</a:t>
            </a:r>
            <a:r>
              <a:rPr lang="en-IN" dirty="0">
                <a:solidFill>
                  <a:srgbClr val="DD4A68"/>
                </a:solidFill>
                <a:latin typeface="Liberation Mono"/>
              </a:rPr>
              <a:t> -&gt;'$.</a:t>
            </a:r>
            <a:r>
              <a:rPr lang="en-IN" dirty="0">
                <a:latin typeface="Liberation Mono"/>
              </a:rPr>
              <a:t>sal</a:t>
            </a:r>
            <a:r>
              <a:rPr lang="en-IN" dirty="0">
                <a:solidFill>
                  <a:srgbClr val="DD4A68"/>
                </a:solidFill>
                <a:latin typeface="Liberation Mono"/>
              </a:rPr>
              <a:t>' + </a:t>
            </a:r>
            <a:r>
              <a:rPr lang="en-IN" dirty="0">
                <a:latin typeface="Liberation Mono"/>
              </a:rPr>
              <a:t>document-</a:t>
            </a:r>
            <a:r>
              <a:rPr lang="en-IN" dirty="0">
                <a:solidFill>
                  <a:srgbClr val="DD4A68"/>
                </a:solidFill>
                <a:latin typeface="Liberation Mono"/>
              </a:rPr>
              <a:t>&gt;'$.</a:t>
            </a:r>
            <a:r>
              <a:rPr lang="en-IN" dirty="0">
                <a:latin typeface="Liberation Mono"/>
              </a:rPr>
              <a:t>comm</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a:t>
            </a:r>
            <a:r>
              <a:rPr lang="en-US" dirty="0">
                <a:latin typeface="Liberation Mono"/>
              </a:rPr>
              <a:t>empJ</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address.coord[</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990055"/>
                </a:solidFill>
                <a:latin typeface="Liberation Mono"/>
              </a:rPr>
              <a:t>0</a:t>
            </a:r>
            <a:r>
              <a:rPr lang="en-US" dirty="0">
                <a:latin typeface="Liberation Mono"/>
              </a:rPr>
              <a:t>]</a:t>
            </a:r>
            <a:r>
              <a:rPr lang="en-US" dirty="0">
                <a:solidFill>
                  <a:srgbClr val="DD4A68"/>
                </a:solidFill>
                <a:latin typeface="Liberation Mono"/>
              </a:rPr>
              <a:t>' </a:t>
            </a:r>
            <a:r>
              <a:rPr lang="en-US" dirty="0">
                <a:solidFill>
                  <a:srgbClr val="0077AA"/>
                </a:solidFill>
                <a:latin typeface="Liberation Mono"/>
              </a:rPr>
              <a:t>FROM</a:t>
            </a:r>
            <a:r>
              <a:rPr lang="en-US" dirty="0">
                <a:latin typeface="Liberation Mono"/>
              </a:rPr>
              <a:t> empJ;</a:t>
            </a:r>
          </a:p>
          <a:p>
            <a:pPr marL="285750" indent="-285750">
              <a:buFont typeface="Arial" panose="020B0604020202020204" pitchFamily="34" charset="0"/>
              <a:buChar char="•"/>
            </a:pPr>
            <a:endParaRPr lang="en-US"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document</a:t>
            </a:r>
            <a:r>
              <a:rPr lang="en-US" dirty="0">
                <a:solidFill>
                  <a:srgbClr val="DD4A68"/>
                </a:solidFill>
                <a:latin typeface="Liberation Mono"/>
              </a:rPr>
              <a:t>-&gt;"$.</a:t>
            </a:r>
            <a:r>
              <a:rPr lang="en-US" dirty="0">
                <a:latin typeface="Liberation Mono"/>
              </a:rPr>
              <a:t>phone</a:t>
            </a:r>
            <a:r>
              <a:rPr lang="en-US" dirty="0">
                <a:solidFill>
                  <a:srgbClr val="DD4A68"/>
                </a:solidFill>
                <a:latin typeface="Liberation Mono"/>
              </a:rPr>
              <a:t>"</a:t>
            </a:r>
            <a:r>
              <a:rPr lang="en-US" dirty="0">
                <a:latin typeface="Liberation Mono"/>
              </a:rPr>
              <a:t>, </a:t>
            </a:r>
            <a:r>
              <a:rPr lang="en-US" dirty="0">
                <a:solidFill>
                  <a:srgbClr val="DD4A68"/>
                </a:solidFill>
                <a:latin typeface="Liberation Mono"/>
              </a:rPr>
              <a:t>JSON_LENGTH</a:t>
            </a:r>
            <a:r>
              <a:rPr lang="en-US" dirty="0">
                <a:solidFill>
                  <a:schemeClr val="bg1">
                    <a:lumMod val="65000"/>
                  </a:schemeClr>
                </a:solidFill>
                <a:latin typeface="Liberation Mono"/>
              </a:rPr>
              <a:t>(</a:t>
            </a:r>
            <a:r>
              <a:rPr lang="en-US" dirty="0">
                <a:latin typeface="Liberation Mono"/>
              </a:rPr>
              <a:t>document</a:t>
            </a:r>
            <a:r>
              <a:rPr lang="en-US" dirty="0">
                <a:solidFill>
                  <a:srgbClr val="DD4A68"/>
                </a:solidFill>
                <a:latin typeface="Liberation Mono"/>
              </a:rPr>
              <a:t>, "$.</a:t>
            </a:r>
            <a:r>
              <a:rPr lang="en-US" dirty="0">
                <a:latin typeface="Liberation Mono"/>
              </a:rPr>
              <a:t>phone</a:t>
            </a:r>
            <a:r>
              <a:rPr lang="en-US" dirty="0">
                <a:solidFill>
                  <a:srgbClr val="C00000"/>
                </a:solidFill>
                <a:latin typeface="Liberation Mono"/>
              </a:rPr>
              <a:t>"</a:t>
            </a:r>
            <a:r>
              <a:rPr lang="en-US" dirty="0">
                <a:solidFill>
                  <a:schemeClr val="bg1">
                    <a:lumMod val="65000"/>
                  </a:schemeClr>
                </a:solidFill>
                <a:latin typeface="Liberation Mono"/>
              </a:rPr>
              <a:t>)</a:t>
            </a:r>
            <a:r>
              <a:rPr lang="en-US" dirty="0">
                <a:latin typeface="Liberation Mono"/>
              </a:rPr>
              <a:t> </a:t>
            </a:r>
            <a:r>
              <a:rPr lang="en-US" dirty="0">
                <a:solidFill>
                  <a:srgbClr val="0077AA"/>
                </a:solidFill>
                <a:latin typeface="Liberation Mono"/>
              </a:rPr>
              <a:t>FROM</a:t>
            </a:r>
            <a:r>
              <a:rPr lang="en-US" dirty="0">
                <a:latin typeface="Liberation Mono"/>
              </a:rPr>
              <a:t> empJ;</a:t>
            </a:r>
            <a:endParaRPr lang="en-IN" dirty="0">
              <a:latin typeface="Liberation Mono"/>
            </a:endParaRPr>
          </a:p>
        </p:txBody>
      </p:sp>
    </p:spTree>
    <p:extLst>
      <p:ext uri="{BB962C8B-B14F-4D97-AF65-F5344CB8AC3E}">
        <p14:creationId xmlns:p14="http://schemas.microsoft.com/office/powerpoint/2010/main" xmlns="" val="16840721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a:t>
            </a:r>
          </a:p>
        </p:txBody>
      </p:sp>
      <p:sp>
        <p:nvSpPr>
          <p:cNvPr id="5" name="Rectangle 4"/>
          <p:cNvSpPr/>
          <p:nvPr/>
        </p:nvSpPr>
        <p:spPr>
          <a:xfrm>
            <a:off x="1676400" y="76201"/>
            <a:ext cx="8839200" cy="430887"/>
          </a:xfrm>
          <a:prstGeom prst="rect">
            <a:avLst/>
          </a:prstGeom>
          <a:solidFill>
            <a:srgbClr val="E5EAC8"/>
          </a:solidFill>
        </p:spPr>
        <p:txBody>
          <a:bodyPr wrap="square">
            <a:spAutoFit/>
          </a:bodyPr>
          <a:lstStyle/>
          <a:p>
            <a:r>
              <a:rPr lang="en-IN" sz="2200" dirty="0">
                <a:latin typeface="Segoe UI Light" panose="020B0502040204020203" pitchFamily="34" charset="0"/>
                <a:cs typeface="Segoe UI Light" panose="020B0502040204020203" pitchFamily="34" charset="0"/>
              </a:rPr>
              <a:t>Use a CREATE TABLE statement to specify the layout of your table.</a:t>
            </a:r>
          </a:p>
        </p:txBody>
      </p:sp>
      <p:sp>
        <p:nvSpPr>
          <p:cNvPr id="3" name="Rectangle 2">
            <a:extLst>
              <a:ext uri="{FF2B5EF4-FFF2-40B4-BE49-F238E27FC236}">
                <a16:creationId xmlns:a16="http://schemas.microsoft.com/office/drawing/2014/main" xmlns="" id="{70952861-E6C5-47C2-93FA-DA6AAD9E7DAD}"/>
              </a:ext>
            </a:extLst>
          </p:cNvPr>
          <p:cNvSpPr/>
          <p:nvPr/>
        </p:nvSpPr>
        <p:spPr>
          <a:xfrm>
            <a:off x="1676400" y="692696"/>
            <a:ext cx="4511428" cy="369332"/>
          </a:xfrm>
          <a:prstGeom prst="rect">
            <a:avLst/>
          </a:prstGeom>
        </p:spPr>
        <p:txBody>
          <a:bodyPr wrap="non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t>
            </a:r>
            <a:r>
              <a:rPr lang="en-IN" dirty="0">
                <a:solidFill>
                  <a:srgbClr val="E12F2B"/>
                </a:solidFill>
                <a:latin typeface="Liberation Mono"/>
                <a:cs typeface="Arial" panose="020B0604020202020204" pitchFamily="34" charset="0"/>
              </a:rPr>
              <a:t>`123`</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c1 </a:t>
            </a:r>
            <a:r>
              <a:rPr lang="en-IN" dirty="0">
                <a:solidFill>
                  <a:srgbClr val="834689"/>
                </a:solidFill>
                <a:latin typeface="Liberation Mono"/>
              </a:rPr>
              <a:t>INT</a:t>
            </a:r>
            <a:r>
              <a:rPr lang="en-IN" dirty="0">
                <a:latin typeface="Liberation Mono"/>
                <a:cs typeface="Arial" panose="020B0604020202020204" pitchFamily="34" charset="0"/>
              </a:rPr>
              <a:t>, c2 </a:t>
            </a:r>
            <a:r>
              <a:rPr lang="en-IN" dirty="0">
                <a:solidFill>
                  <a:srgbClr val="834689"/>
                </a:solidFill>
                <a:latin typeface="Liberation Mono"/>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xmlns="" id="{D05C45AA-4344-457B-946D-7E2D8508B28A}"/>
              </a:ext>
            </a:extLst>
          </p:cNvPr>
          <p:cNvSpPr/>
          <p:nvPr/>
        </p:nvSpPr>
        <p:spPr>
          <a:xfrm>
            <a:off x="478582" y="4196903"/>
            <a:ext cx="9534091" cy="1692771"/>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table exists.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there is no default database.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error occurs if the database does not exist.</a:t>
            </a:r>
          </a:p>
        </p:txBody>
      </p:sp>
      <p:sp>
        <p:nvSpPr>
          <p:cNvPr id="7" name="Rectangle 6">
            <a:extLst>
              <a:ext uri="{FF2B5EF4-FFF2-40B4-BE49-F238E27FC236}">
                <a16:creationId xmlns:a16="http://schemas.microsoft.com/office/drawing/2014/main" xmlns="" id="{6A1337E7-EA2D-4FF4-8F1A-0FD70109FB9D}"/>
              </a:ext>
            </a:extLst>
          </p:cNvPr>
          <p:cNvSpPr/>
          <p:nvPr/>
        </p:nvSpPr>
        <p:spPr>
          <a:xfrm>
            <a:off x="2166300" y="3181291"/>
            <a:ext cx="7846373" cy="400110"/>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Use a </a:t>
            </a:r>
            <a:r>
              <a:rPr lang="en-IN" sz="2000" b="1" dirty="0">
                <a:latin typeface="Palatino Linotype" panose="02040502050505030304" pitchFamily="18" charset="0"/>
                <a:cs typeface="Segoe UI Light" panose="020B0502040204020203" pitchFamily="34" charset="0"/>
              </a:rPr>
              <a:t>CREATE TABLE </a:t>
            </a:r>
            <a:r>
              <a:rPr lang="en-IN" sz="2000" dirty="0">
                <a:latin typeface="Palatino Linotype" panose="02040502050505030304" pitchFamily="18" charset="0"/>
                <a:cs typeface="Segoe UI Light" panose="020B0502040204020203" pitchFamily="34" charset="0"/>
              </a:rPr>
              <a:t>statement to specify the layout of your table.</a:t>
            </a:r>
          </a:p>
        </p:txBody>
      </p:sp>
    </p:spTree>
    <p:extLst>
      <p:ext uri="{BB962C8B-B14F-4D97-AF65-F5344CB8AC3E}">
        <p14:creationId xmlns:p14="http://schemas.microsoft.com/office/powerpoint/2010/main" xmlns="" val="1389362953"/>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xmlns="" id="{FB0BB18C-8E26-4C89-9176-D2A64173C529}"/>
              </a:ext>
            </a:extLst>
          </p:cNvPr>
          <p:cNvSpPr/>
          <p:nvPr/>
        </p:nvSpPr>
        <p:spPr>
          <a:xfrm>
            <a:off x="190550" y="901164"/>
            <a:ext cx="11810106" cy="5324535"/>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1">
                    <a:lumMod val="75000"/>
                    <a:lumOff val="25000"/>
                  </a:schemeClr>
                </a:solidFill>
                <a:latin typeface="Liberation Mono"/>
              </a:rPr>
              <a:t>tbl_name</a:t>
            </a:r>
          </a:p>
          <a:p>
            <a:r>
              <a:rPr lang="en-IN" sz="2000" dirty="0">
                <a:solidFill>
                  <a:srgbClr val="0077AA"/>
                </a:solidFill>
                <a:latin typeface="Liberation Mono"/>
              </a:rPr>
              <a:t>    </a:t>
            </a:r>
            <a:r>
              <a:rPr lang="en-IN" sz="2000" dirty="0">
                <a:solidFill>
                  <a:schemeClr val="tx1">
                    <a:lumMod val="75000"/>
                    <a:lumOff val="25000"/>
                  </a:schemeClr>
                </a:solidFill>
                <a:latin typeface="Liberation Mono"/>
              </a:rPr>
              <a:t>(create_defineation, . . .)</a:t>
            </a:r>
          </a:p>
          <a:p>
            <a:r>
              <a:rPr lang="en-IN" sz="2000" dirty="0">
                <a:solidFill>
                  <a:schemeClr val="tx1">
                    <a:lumMod val="75000"/>
                    <a:lumOff val="25000"/>
                  </a:schemeClr>
                </a:solidFill>
                <a:latin typeface="Liberation Mono"/>
              </a:rPr>
              <a:t>    [table_options]</a:t>
            </a:r>
          </a:p>
          <a:p>
            <a:r>
              <a:rPr lang="en-IN" sz="2000" dirty="0">
                <a:solidFill>
                  <a:schemeClr val="tx1">
                    <a:lumMod val="75000"/>
                    <a:lumOff val="25000"/>
                  </a:schemeClr>
                </a:solidFill>
                <a:latin typeface="Liberation Mono"/>
              </a:rPr>
              <a:t>    [partition_options]</a:t>
            </a:r>
          </a:p>
          <a:p>
            <a:endParaRPr lang="en-IN" sz="2000" dirty="0">
              <a:solidFill>
                <a:srgbClr val="0077AA"/>
              </a:solidFill>
              <a:latin typeface="Liberation Mono"/>
            </a:endParaRPr>
          </a:p>
          <a:p>
            <a:r>
              <a:rPr lang="en-US" sz="2000" dirty="0">
                <a:solidFill>
                  <a:schemeClr val="tx1">
                    <a:lumMod val="75000"/>
                    <a:lumOff val="25000"/>
                  </a:schemeClr>
                </a:solidFill>
                <a:latin typeface="Liberation Mono"/>
              </a:rPr>
              <a:t>create_definition:</a:t>
            </a:r>
          </a:p>
          <a:p>
            <a:r>
              <a:rPr lang="en-US" sz="2000" dirty="0">
                <a:solidFill>
                  <a:schemeClr val="tx1">
                    <a:lumMod val="75000"/>
                    <a:lumOff val="25000"/>
                  </a:schemeClr>
                </a:solidFill>
                <a:latin typeface="Liberation Mono"/>
              </a:rPr>
              <a:t>    col_name column_definition</a:t>
            </a:r>
          </a:p>
          <a:p>
            <a:endParaRPr lang="en-US" sz="2000" dirty="0">
              <a:solidFill>
                <a:srgbClr val="0077AA"/>
              </a:solidFill>
              <a:latin typeface="Liberation Mono"/>
            </a:endParaRPr>
          </a:p>
          <a:p>
            <a:r>
              <a:rPr lang="en-US" sz="2000" dirty="0">
                <a:solidFill>
                  <a:schemeClr val="tx1">
                    <a:lumMod val="75000"/>
                    <a:lumOff val="25000"/>
                  </a:schemeClr>
                </a:solidFill>
                <a:latin typeface="Liberation Mono"/>
              </a:rPr>
              <a:t>column_definition:</a:t>
            </a:r>
          </a:p>
          <a:p>
            <a:r>
              <a:rPr lang="en-US" sz="2000" dirty="0">
                <a:solidFill>
                  <a:schemeClr val="tx1">
                    <a:lumMod val="75000"/>
                    <a:lumOff val="25000"/>
                  </a:schemeClr>
                </a:solidFill>
                <a:latin typeface="Liberation Mono"/>
              </a:rPr>
              <a:t>    data_type [NOT NULL | NULL] [DEFAULT default_value]</a:t>
            </a:r>
          </a:p>
          <a:p>
            <a:r>
              <a:rPr lang="en-US" sz="2000" dirty="0">
                <a:solidFill>
                  <a:schemeClr val="tx1">
                    <a:lumMod val="75000"/>
                    <a:lumOff val="25000"/>
                  </a:schemeClr>
                </a:solidFill>
                <a:latin typeface="Liberation Mono"/>
              </a:rPr>
              <a:t>      [AUTO_INCREMENT] [UNIQUE [KEY] | [PRIMARY] KEY]</a:t>
            </a:r>
          </a:p>
          <a:p>
            <a:r>
              <a:rPr lang="en-US" sz="2000" dirty="0">
                <a:solidFill>
                  <a:schemeClr val="tx1">
                    <a:lumMod val="75000"/>
                    <a:lumOff val="25000"/>
                  </a:schemeClr>
                </a:solidFill>
                <a:latin typeface="Liberation Mono"/>
              </a:rPr>
              <a:t>      [reference_definition]</a:t>
            </a:r>
          </a:p>
          <a:p>
            <a:r>
              <a:rPr lang="en-US" sz="2000" dirty="0">
                <a:solidFill>
                  <a:schemeClr val="tx1">
                    <a:lumMod val="75000"/>
                    <a:lumOff val="25000"/>
                  </a:schemeClr>
                </a:solidFill>
                <a:latin typeface="Liberation Mono"/>
              </a:rPr>
              <a:t>  | data_type [GENERATED ALWAYS] AS (expression)  [VIRTUAL] </a:t>
            </a:r>
          </a:p>
          <a:p>
            <a:r>
              <a:rPr lang="en-US" sz="2000" dirty="0">
                <a:solidFill>
                  <a:schemeClr val="tx1">
                    <a:lumMod val="75000"/>
                    <a:lumOff val="25000"/>
                  </a:schemeClr>
                </a:solidFill>
                <a:latin typeface="Liberation Mono"/>
              </a:rPr>
              <a:t>     </a:t>
            </a:r>
            <a:r>
              <a:rPr lang="en-IN" sz="2000" dirty="0">
                <a:solidFill>
                  <a:schemeClr val="tx1">
                    <a:lumMod val="75000"/>
                    <a:lumOff val="25000"/>
                  </a:schemeClr>
                </a:solidFill>
                <a:latin typeface="Liberation Mono"/>
              </a:rPr>
              <a:t>[VISIBLE | INVISIBLE]</a:t>
            </a:r>
            <a:endParaRPr lang="en-US" sz="2000" dirty="0">
              <a:solidFill>
                <a:schemeClr val="tx1">
                  <a:lumMod val="75000"/>
                  <a:lumOff val="25000"/>
                </a:schemeClr>
              </a:solidFill>
              <a:latin typeface="Liberation Mono"/>
            </a:endParaRPr>
          </a:p>
          <a:p>
            <a:r>
              <a:rPr lang="en-US" sz="2000" dirty="0">
                <a:solidFill>
                  <a:srgbClr val="0077AA"/>
                </a:solidFill>
                <a:latin typeface="Liberation Mono"/>
              </a:rPr>
              <a:t>    </a:t>
            </a:r>
          </a:p>
          <a:p>
            <a:r>
              <a:rPr lang="en-IN" sz="2000" dirty="0">
                <a:solidFill>
                  <a:schemeClr val="tx1">
                    <a:lumMod val="75000"/>
                    <a:lumOff val="25000"/>
                  </a:schemeClr>
                </a:solidFill>
                <a:latin typeface="Liberation Mono"/>
              </a:rPr>
              <a:t>table_options:</a:t>
            </a:r>
          </a:p>
          <a:p>
            <a:r>
              <a:rPr lang="en-IN" sz="2000" dirty="0">
                <a:solidFill>
                  <a:schemeClr val="tx1">
                    <a:lumMod val="75000"/>
                    <a:lumOff val="25000"/>
                  </a:schemeClr>
                </a:solidFill>
                <a:latin typeface="Liberation Mono"/>
              </a:rPr>
              <a:t>ENGINE [=] engine_name</a:t>
            </a:r>
          </a:p>
        </p:txBody>
      </p:sp>
      <p:sp>
        <p:nvSpPr>
          <p:cNvPr id="6" name="Rectangle 5">
            <a:extLst>
              <a:ext uri="{FF2B5EF4-FFF2-40B4-BE49-F238E27FC236}">
                <a16:creationId xmlns:a16="http://schemas.microsoft.com/office/drawing/2014/main" xmlns="" id="{F689B470-43DD-4AB2-BFBD-B57A34ABD5C0}"/>
              </a:ext>
            </a:extLst>
          </p:cNvPr>
          <p:cNvSpPr/>
          <p:nvPr/>
        </p:nvSpPr>
        <p:spPr>
          <a:xfrm>
            <a:off x="190550" y="332656"/>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xmlns="" id="{46337DAA-CC31-4589-95A2-1FD2B55B7FF4}"/>
              </a:ext>
            </a:extLst>
          </p:cNvPr>
          <p:cNvSpPr/>
          <p:nvPr/>
        </p:nvSpPr>
        <p:spPr>
          <a:xfrm>
            <a:off x="7142712" y="5817479"/>
            <a:ext cx="4617354" cy="769441"/>
          </a:xfrm>
          <a:prstGeom prst="rect">
            <a:avLst/>
          </a:prstGeom>
        </p:spPr>
        <p:txBody>
          <a:bodyPr wrap="none">
            <a:spAutoFit/>
          </a:bodyPr>
          <a:lstStyle/>
          <a:p>
            <a:r>
              <a:rPr lang="en-US" sz="2200" dirty="0">
                <a:solidFill>
                  <a:srgbClr val="00B0F0"/>
                </a:solidFill>
                <a:latin typeface="Gill Sans MT (Body)"/>
              </a:rPr>
              <a:t>show engines;</a:t>
            </a:r>
          </a:p>
          <a:p>
            <a:r>
              <a:rPr lang="en-US" sz="2200" dirty="0">
                <a:solidFill>
                  <a:srgbClr val="00B0F0"/>
                </a:solidFill>
                <a:latin typeface="Gill Sans MT (Body)"/>
              </a:rPr>
              <a:t>set default_storage_engine = memory;</a:t>
            </a:r>
          </a:p>
        </p:txBody>
      </p:sp>
      <p:sp>
        <p:nvSpPr>
          <p:cNvPr id="7" name="Rectangle 6">
            <a:extLst>
              <a:ext uri="{FF2B5EF4-FFF2-40B4-BE49-F238E27FC236}">
                <a16:creationId xmlns:a16="http://schemas.microsoft.com/office/drawing/2014/main" xmlns="" id="{DDE89875-348C-4254-B27A-CE191D2ACD2B}"/>
              </a:ext>
            </a:extLst>
          </p:cNvPr>
          <p:cNvSpPr/>
          <p:nvPr/>
        </p:nvSpPr>
        <p:spPr>
          <a:xfrm>
            <a:off x="7850790" y="1314048"/>
            <a:ext cx="3717023" cy="2431435"/>
          </a:xfrm>
          <a:prstGeom prst="rect">
            <a:avLst/>
          </a:prstGeom>
        </p:spPr>
        <p:txBody>
          <a:bodyPr wrap="square">
            <a:spAutoFit/>
          </a:bodyPr>
          <a:lstStyle/>
          <a:p>
            <a:r>
              <a:rPr lang="en-IN" dirty="0">
                <a:solidFill>
                  <a:srgbClr val="FF0000"/>
                </a:solidFill>
                <a:latin typeface="Liberation Mono"/>
                <a:ea typeface="Times New Roman" panose="02020603050405020304" pitchFamily="18" charset="0"/>
              </a:rPr>
              <a:t>e.g.</a:t>
            </a:r>
          </a:p>
          <a:p>
            <a:endParaRPr lang="en-IN" sz="800" dirty="0">
              <a:solidFill>
                <a:srgbClr val="FF0000"/>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pPr marL="177800"/>
            <a:r>
              <a:rPr lang="en-IN" dirty="0">
                <a:solidFill>
                  <a:schemeClr val="tx1">
                    <a:lumMod val="95000"/>
                    <a:lumOff val="5000"/>
                  </a:schemeClr>
                </a:solidFill>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p>
          <a:p>
            <a:pPr marL="177800"/>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pPr marL="177800"/>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Tree>
    <p:extLst>
      <p:ext uri="{BB962C8B-B14F-4D97-AF65-F5344CB8AC3E}">
        <p14:creationId xmlns:p14="http://schemas.microsoft.com/office/powerpoint/2010/main" xmlns="" val="2350439288"/>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A3121744-74F9-4F8A-881D-2AFB67498824}"/>
              </a:ext>
            </a:extLst>
          </p:cNvPr>
          <p:cNvSpPr txBox="1"/>
          <p:nvPr/>
        </p:nvSpPr>
        <p:spPr>
          <a:xfrm>
            <a:off x="99029" y="803612"/>
            <a:ext cx="6068979" cy="3077766"/>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MEMORY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is stored and rows will be removed, after </a:t>
            </a:r>
            <a:r>
              <a:rPr lang="en-US" sz="2000" dirty="0">
                <a:solidFill>
                  <a:schemeClr val="bg2">
                    <a:lumMod val="25000"/>
                  </a:schemeClr>
                </a:solidFill>
                <a:latin typeface="Liberation Mono"/>
              </a:rPr>
              <a:t>re-starting mysql server (MYSQL80) from Services.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b="0" i="0" dirty="0">
                <a:solidFill>
                  <a:srgbClr val="C00000"/>
                </a:solidFill>
                <a:effectLst/>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MEMORY</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algn="just"/>
            <a:r>
              <a:rPr lang="en-US" b="0" i="0" dirty="0">
                <a:solidFill>
                  <a:srgbClr val="00B050"/>
                </a:solidFill>
                <a:effectLst/>
                <a:latin typeface="Liberation Mono"/>
              </a:rPr>
              <a:t>        </a:t>
            </a:r>
            <a:r>
              <a:rPr lang="en-US" sz="2000" dirty="0">
                <a:solidFill>
                  <a:srgbClr val="669900"/>
                </a:solidFill>
                <a:latin typeface="Liberation Mono"/>
              </a:rPr>
              <a:t>re-start mysql server.</a:t>
            </a:r>
            <a:endParaRPr lang="en-IN" sz="2000" dirty="0">
              <a:solidFill>
                <a:srgbClr val="669900"/>
              </a:solidFill>
              <a:latin typeface="Liberation Mono"/>
            </a:endParaRPr>
          </a:p>
          <a:p>
            <a:pPr algn="just"/>
            <a:r>
              <a:rPr lang="en-IN" dirty="0">
                <a:solidFill>
                  <a:srgbClr val="0077AA"/>
                </a:solidFill>
                <a:latin typeface="Liberation Mono"/>
              </a:rPr>
              <a:t>        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0" name="TextBox 9">
            <a:extLst>
              <a:ext uri="{FF2B5EF4-FFF2-40B4-BE49-F238E27FC236}">
                <a16:creationId xmlns:a16="http://schemas.microsoft.com/office/drawing/2014/main" xmlns="" id="{15FA0200-A67B-4772-81A8-66C5B1C3C747}"/>
              </a:ext>
            </a:extLst>
          </p:cNvPr>
          <p:cNvSpPr txBox="1"/>
          <p:nvPr/>
        </p:nvSpPr>
        <p:spPr>
          <a:xfrm>
            <a:off x="99029" y="3919115"/>
            <a:ext cx="5492915" cy="2462213"/>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TEMPORARY </a:t>
            </a:r>
            <a:r>
              <a:rPr lang="en-US" sz="2000" b="0" i="0" dirty="0">
                <a:solidFill>
                  <a:srgbClr val="555555"/>
                </a:solidFill>
                <a:effectLst/>
                <a:latin typeface="Open Sans" panose="020B0606030504020204" pitchFamily="34" charset="0"/>
              </a:rPr>
              <a:t>storage engine</a:t>
            </a:r>
            <a:r>
              <a:rPr lang="en-IN" sz="2000" dirty="0">
                <a:solidFill>
                  <a:schemeClr val="bg2">
                    <a:lumMod val="25000"/>
                  </a:schemeClr>
                </a:solidFill>
                <a:latin typeface="Liberation Mono"/>
              </a:rPr>
              <a:t> tables are not visible to another client.</a:t>
            </a:r>
          </a:p>
          <a:p>
            <a:pPr marL="342900" indent="-342900" algn="just">
              <a:buFont typeface="Arial" panose="020B0604020202020204" pitchFamily="34" charset="0"/>
              <a:buChar char="•"/>
            </a:pPr>
            <a:r>
              <a:rPr lang="en-IN" sz="2000" dirty="0">
                <a:solidFill>
                  <a:schemeClr val="bg2">
                    <a:lumMod val="25000"/>
                  </a:schemeClr>
                </a:solidFill>
                <a:latin typeface="Liberation Mono"/>
              </a:rPr>
              <a:t>Structure and rows is removed, after exit.</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IN" dirty="0">
                <a:solidFill>
                  <a:srgbClr val="C00000"/>
                </a:solidFill>
                <a:latin typeface="Liberation Mono"/>
              </a:rPr>
              <a:t>TEMPORARY</a:t>
            </a:r>
            <a:r>
              <a:rPr lang="en-IN" dirty="0">
                <a:solidFill>
                  <a:srgbClr val="0077AA"/>
                </a:solidFill>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10</a:t>
            </a:r>
            <a:r>
              <a:rPr lang="en-IN" dirty="0">
                <a:latin typeface="Liberation Mono"/>
              </a:rPr>
              <a:t>, </a:t>
            </a:r>
            <a:r>
              <a:rPr lang="en-IN" dirty="0">
                <a:solidFill>
                  <a:srgbClr val="990055"/>
                </a:solidFill>
                <a:latin typeface="Liberation Mono"/>
              </a:rPr>
              <a:t>10</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a:p>
            <a:pPr marL="363538" algn="just"/>
            <a:r>
              <a:rPr lang="en-IN" dirty="0">
                <a:solidFill>
                  <a:srgbClr val="4BACC6"/>
                </a:solidFill>
                <a:latin typeface="Liberation Mono"/>
              </a:rPr>
              <a:t> </a:t>
            </a:r>
            <a:r>
              <a:rPr lang="en-IN" dirty="0">
                <a:solidFill>
                  <a:srgbClr val="0077AA"/>
                </a:solidFill>
                <a:latin typeface="Liberation Mono"/>
              </a:rPr>
              <a:t>EXIT</a:t>
            </a:r>
          </a:p>
        </p:txBody>
      </p:sp>
      <p:sp>
        <p:nvSpPr>
          <p:cNvPr id="12" name="TextBox 11">
            <a:extLst>
              <a:ext uri="{FF2B5EF4-FFF2-40B4-BE49-F238E27FC236}">
                <a16:creationId xmlns:a16="http://schemas.microsoft.com/office/drawing/2014/main" xmlns="" id="{E15A2F8E-F83D-4F0E-A506-08A8364AA746}"/>
              </a:ext>
            </a:extLst>
          </p:cNvPr>
          <p:cNvSpPr txBox="1"/>
          <p:nvPr/>
        </p:nvSpPr>
        <p:spPr>
          <a:xfrm>
            <a:off x="6384032" y="2308805"/>
            <a:ext cx="5688632" cy="42165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CSV</a:t>
            </a:r>
            <a:r>
              <a:rPr lang="en-IN" sz="2000" dirty="0">
                <a:solidFill>
                  <a:schemeClr val="bg2">
                    <a:lumMod val="25000"/>
                  </a:schemeClr>
                </a:solidFill>
                <a:latin typeface="Liberation Mono"/>
              </a:rPr>
              <a:t> </a:t>
            </a:r>
            <a:r>
              <a:rPr lang="en-US" sz="2000" b="0" i="0" dirty="0">
                <a:solidFill>
                  <a:srgbClr val="555555"/>
                </a:solidFill>
                <a:effectLst/>
                <a:latin typeface="Open Sans" panose="020B0606030504020204" pitchFamily="34" charset="0"/>
              </a:rPr>
              <a:t>storage engine </a:t>
            </a:r>
            <a:r>
              <a:rPr lang="en-IN" sz="2000" dirty="0">
                <a:solidFill>
                  <a:schemeClr val="bg2">
                    <a:lumMod val="25000"/>
                  </a:schemeClr>
                </a:solidFill>
                <a:latin typeface="Liberation Mono"/>
              </a:rPr>
              <a:t>tables are visible to another client.</a:t>
            </a:r>
          </a:p>
          <a:p>
            <a:pPr marL="342900" indent="-342900" algn="just">
              <a:buFont typeface="Arial" panose="020B0604020202020204" pitchFamily="34" charset="0"/>
              <a:buChar char="•"/>
            </a:pPr>
            <a:r>
              <a:rPr lang="en-US" sz="2000" dirty="0">
                <a:solidFill>
                  <a:schemeClr val="bg2">
                    <a:lumMod val="25000"/>
                  </a:schemeClr>
                </a:solidFill>
                <a:latin typeface="Liberation Mono"/>
              </a:rPr>
              <a:t>The CSV storage engine stores data in text files using comma-separated values format.</a:t>
            </a:r>
          </a:p>
          <a:p>
            <a:pPr marL="342900" indent="-342900" algn="just">
              <a:buFont typeface="Arial" panose="020B0604020202020204" pitchFamily="34" charset="0"/>
              <a:buChar char="•"/>
            </a:pPr>
            <a:r>
              <a:rPr lang="en-IN" sz="2000" dirty="0">
                <a:solidFill>
                  <a:schemeClr val="bg2">
                    <a:lumMod val="25000"/>
                  </a:schemeClr>
                </a:solidFill>
                <a:latin typeface="Liberation Mono"/>
              </a:rPr>
              <a:t>The storage engine for the table doesn't support nullable (NULL) columns.</a:t>
            </a: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dirty="0">
                <a:solidFill>
                  <a:srgbClr val="0077AA"/>
                </a:solidFill>
                <a:latin typeface="Liberation Mono"/>
              </a:rPr>
              <a:t>CREATE TABLE </a:t>
            </a:r>
            <a:r>
              <a:rPr lang="en-US" dirty="0">
                <a:solidFill>
                  <a:schemeClr val="bg2">
                    <a:lumMod val="25000"/>
                  </a:schemeClr>
                </a:solidFill>
                <a:latin typeface="Liberation Mono"/>
              </a:rPr>
              <a:t>csv</a:t>
            </a:r>
            <a:r>
              <a:rPr lang="en-US" dirty="0">
                <a:solidFill>
                  <a:srgbClr val="999999"/>
                </a:solidFill>
                <a:latin typeface="Liberation Mono"/>
              </a:rPr>
              <a:t>(</a:t>
            </a:r>
          </a:p>
          <a:p>
            <a:pPr algn="just"/>
            <a:r>
              <a:rPr lang="en-US" dirty="0">
                <a:solidFill>
                  <a:srgbClr val="999999"/>
                </a:solidFill>
                <a:latin typeface="Liberation Mono"/>
              </a:rPr>
              <a:t>          </a:t>
            </a:r>
            <a:r>
              <a:rPr lang="en-US" dirty="0">
                <a:solidFill>
                  <a:schemeClr val="bg2">
                    <a:lumMod val="25000"/>
                  </a:schemeClr>
                </a:solidFill>
                <a:latin typeface="Liberation Mono"/>
              </a:rPr>
              <a:t>ID</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ename</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p>
          <a:p>
            <a:pPr algn="just"/>
            <a:r>
              <a:rPr lang="en-US" dirty="0">
                <a:solidFill>
                  <a:srgbClr val="0077AA"/>
                </a:solidFill>
                <a:latin typeface="Liberation Mono"/>
              </a:rPr>
              <a:t>          </a:t>
            </a:r>
            <a:r>
              <a:rPr lang="en-US" dirty="0">
                <a:solidFill>
                  <a:schemeClr val="bg2">
                    <a:lumMod val="25000"/>
                  </a:schemeClr>
                </a:solidFill>
                <a:latin typeface="Liberation Mono"/>
              </a:rPr>
              <a:t>job</a:t>
            </a:r>
            <a:r>
              <a:rPr lang="en-US" dirty="0">
                <a:solidFill>
                  <a:srgbClr val="0077AA"/>
                </a:solidFill>
                <a:latin typeface="Liberation Mono"/>
              </a:rPr>
              <a:t> </a:t>
            </a:r>
            <a:r>
              <a:rPr lang="en-US" dirty="0">
                <a:solidFill>
                  <a:srgbClr val="834689"/>
                </a:solidFill>
                <a:latin typeface="Liberation Mono"/>
              </a:rPr>
              <a:t>VARCHAR</a:t>
            </a:r>
            <a:r>
              <a:rPr lang="en-US" dirty="0">
                <a:solidFill>
                  <a:srgbClr val="999999"/>
                </a:solidFill>
                <a:latin typeface="Liberation Mono"/>
              </a:rPr>
              <a:t>(</a:t>
            </a:r>
            <a:r>
              <a:rPr lang="en-US" dirty="0">
                <a:latin typeface="Liberation Mono"/>
              </a:rPr>
              <a:t>10</a:t>
            </a:r>
            <a:r>
              <a:rPr lang="en-US" dirty="0">
                <a:solidFill>
                  <a:srgbClr val="999999"/>
                </a:solidFill>
                <a:latin typeface="Liberation Mono"/>
              </a:rPr>
              <a: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latin typeface="Liberation Mono"/>
              </a:rPr>
              <a:t>,</a:t>
            </a:r>
            <a:r>
              <a:rPr lang="en-US" dirty="0">
                <a:solidFill>
                  <a:srgbClr val="0077AA"/>
                </a:solidFill>
                <a:latin typeface="Liberation Mono"/>
              </a:rPr>
              <a:t> </a:t>
            </a:r>
          </a:p>
          <a:p>
            <a:pPr algn="just"/>
            <a:r>
              <a:rPr lang="en-US" dirty="0">
                <a:solidFill>
                  <a:schemeClr val="bg2">
                    <a:lumMod val="25000"/>
                  </a:schemeClr>
                </a:solidFill>
                <a:latin typeface="Liberation Mono"/>
              </a:rPr>
              <a:t>          sal</a:t>
            </a:r>
            <a:r>
              <a:rPr lang="en-US" dirty="0">
                <a:solidFill>
                  <a:srgbClr val="0077AA"/>
                </a:solidFill>
                <a:latin typeface="Liberation Mono"/>
              </a:rPr>
              <a:t> </a:t>
            </a:r>
            <a:r>
              <a:rPr lang="en-US" dirty="0">
                <a:solidFill>
                  <a:srgbClr val="834689"/>
                </a:solidFill>
                <a:latin typeface="Liberation Mono"/>
              </a:rPr>
              <a:t>INT</a:t>
            </a:r>
            <a:r>
              <a:rPr lang="en-US" dirty="0">
                <a:solidFill>
                  <a:srgbClr val="0077AA"/>
                </a:solidFill>
                <a:latin typeface="Liberation Mono"/>
              </a:rPr>
              <a:t> </a:t>
            </a:r>
            <a:r>
              <a:rPr lang="en-US" dirty="0">
                <a:solidFill>
                  <a:schemeClr val="bg2">
                    <a:lumMod val="25000"/>
                  </a:schemeClr>
                </a:solidFill>
                <a:latin typeface="Liberation Mono"/>
              </a:rPr>
              <a:t>not</a:t>
            </a:r>
            <a:r>
              <a:rPr lang="en-US" dirty="0">
                <a:solidFill>
                  <a:srgbClr val="0077AA"/>
                </a:solidFill>
                <a:latin typeface="Liberation Mono"/>
              </a:rPr>
              <a:t> </a:t>
            </a:r>
            <a:r>
              <a:rPr lang="en-US" dirty="0">
                <a:solidFill>
                  <a:schemeClr val="bg2">
                    <a:lumMod val="25000"/>
                  </a:schemeClr>
                </a:solidFill>
                <a:latin typeface="Liberation Mono"/>
              </a:rPr>
              <a:t>null</a:t>
            </a:r>
            <a:r>
              <a:rPr lang="en-US" dirty="0">
                <a:solidFill>
                  <a:srgbClr val="999999"/>
                </a:solidFill>
                <a:latin typeface="Liberation Mono"/>
              </a:rPr>
              <a:t>)</a:t>
            </a:r>
            <a:r>
              <a:rPr lang="en-US" dirty="0">
                <a:solidFill>
                  <a:srgbClr val="0077AA"/>
                </a:solidFill>
                <a:latin typeface="Liberation Mono"/>
              </a:rPr>
              <a:t> </a:t>
            </a:r>
            <a:r>
              <a:rPr lang="en-US" dirty="0">
                <a:solidFill>
                  <a:srgbClr val="C00000"/>
                </a:solidFill>
                <a:latin typeface="Liberation Mono"/>
              </a:rPr>
              <a:t>ENGINE</a:t>
            </a:r>
            <a:r>
              <a:rPr lang="en-US" dirty="0">
                <a:solidFill>
                  <a:srgbClr val="0077AA"/>
                </a:solidFill>
                <a:latin typeface="Liberation Mono"/>
              </a:rPr>
              <a:t> </a:t>
            </a:r>
            <a:r>
              <a:rPr lang="en-US" dirty="0">
                <a:solidFill>
                  <a:srgbClr val="A67F59"/>
                </a:solidFill>
                <a:latin typeface="Liberation Mono"/>
              </a:rPr>
              <a:t>=</a:t>
            </a:r>
            <a:r>
              <a:rPr lang="en-US" dirty="0">
                <a:solidFill>
                  <a:srgbClr val="0077AA"/>
                </a:solidFill>
                <a:latin typeface="Liberation Mono"/>
              </a:rPr>
              <a:t> </a:t>
            </a:r>
            <a:r>
              <a:rPr lang="en-US" dirty="0">
                <a:solidFill>
                  <a:srgbClr val="C00000"/>
                </a:solidFill>
                <a:latin typeface="Liberation Mono"/>
              </a:rPr>
              <a:t>CSV</a:t>
            </a:r>
            <a:r>
              <a:rPr lang="en-US" dirty="0">
                <a:latin typeface="Liberation Mono"/>
              </a:rPr>
              <a:t>;</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dirty="0">
                <a:solidFill>
                  <a:schemeClr val="bg2">
                    <a:lumMod val="25000"/>
                  </a:schemeClr>
                </a:solidFill>
                <a:latin typeface="Liberation Mono"/>
              </a:rPr>
              <a:t>csv</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'manager'</a:t>
            </a:r>
            <a:r>
              <a:rPr lang="en-IN" dirty="0">
                <a:latin typeface="Liberation Mono"/>
              </a:rPr>
              <a:t>, </a:t>
            </a:r>
            <a:r>
              <a:rPr lang="en-IN" dirty="0">
                <a:solidFill>
                  <a:srgbClr val="990055"/>
                </a:solidFill>
                <a:latin typeface="Liberation Mono"/>
              </a:rPr>
              <a:t>3400</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dirty="0">
                <a:solidFill>
                  <a:schemeClr val="bg2">
                    <a:lumMod val="25000"/>
                  </a:schemeClr>
                </a:solidFill>
                <a:latin typeface="Liberation Mono"/>
              </a:rPr>
              <a:t>csv</a:t>
            </a:r>
            <a:r>
              <a:rPr lang="en-IN" dirty="0">
                <a:latin typeface="Liberation Mono"/>
              </a:rPr>
              <a:t>; </a:t>
            </a:r>
          </a:p>
        </p:txBody>
      </p:sp>
      <p:sp>
        <p:nvSpPr>
          <p:cNvPr id="13" name="Rectangle 12">
            <a:extLst>
              <a:ext uri="{FF2B5EF4-FFF2-40B4-BE49-F238E27FC236}">
                <a16:creationId xmlns:a16="http://schemas.microsoft.com/office/drawing/2014/main" xmlns=""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90F3F62D-4DCA-478D-A65A-34FA1D0488CD}"/>
              </a:ext>
            </a:extLst>
          </p:cNvPr>
          <p:cNvSpPr/>
          <p:nvPr/>
        </p:nvSpPr>
        <p:spPr>
          <a:xfrm>
            <a:off x="7037614" y="814645"/>
            <a:ext cx="4617354" cy="769441"/>
          </a:xfrm>
          <a:prstGeom prst="rect">
            <a:avLst/>
          </a:prstGeom>
        </p:spPr>
        <p:txBody>
          <a:bodyPr wrap="none">
            <a:spAutoFit/>
          </a:bodyPr>
          <a:lstStyle/>
          <a:p>
            <a:r>
              <a:rPr lang="en-US" sz="2200" dirty="0">
                <a:solidFill>
                  <a:srgbClr val="002060"/>
                </a:solidFill>
              </a:rPr>
              <a:t>show engines;</a:t>
            </a:r>
          </a:p>
          <a:p>
            <a:r>
              <a:rPr lang="en-US" sz="2200" dirty="0">
                <a:solidFill>
                  <a:srgbClr val="002060"/>
                </a:solidFill>
              </a:rPr>
              <a:t>set default_storage_engine = memory;</a:t>
            </a:r>
          </a:p>
        </p:txBody>
      </p:sp>
    </p:spTree>
    <p:extLst>
      <p:ext uri="{BB962C8B-B14F-4D97-AF65-F5344CB8AC3E}">
        <p14:creationId xmlns:p14="http://schemas.microsoft.com/office/powerpoint/2010/main" xmlns="" val="626111163"/>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A3121744-74F9-4F8A-881D-2AFB67498824}"/>
              </a:ext>
            </a:extLst>
          </p:cNvPr>
          <p:cNvSpPr txBox="1"/>
          <p:nvPr/>
        </p:nvSpPr>
        <p:spPr>
          <a:xfrm>
            <a:off x="479376" y="836712"/>
            <a:ext cx="6480720" cy="2492990"/>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IN" sz="2400" b="1" dirty="0">
                <a:solidFill>
                  <a:schemeClr val="bg2">
                    <a:lumMod val="25000"/>
                  </a:schemeClr>
                </a:solidFill>
                <a:latin typeface="Liberation Mono"/>
              </a:rPr>
              <a:t>BLACKHOLE</a:t>
            </a:r>
            <a:r>
              <a:rPr lang="en-IN" sz="2000" dirty="0">
                <a:solidFill>
                  <a:schemeClr val="bg2">
                    <a:lumMod val="25000"/>
                  </a:schemeClr>
                </a:solidFill>
                <a:latin typeface="Liberation Mono"/>
              </a:rPr>
              <a:t> tables are visible to another client.</a:t>
            </a:r>
          </a:p>
          <a:p>
            <a:pPr marL="342900" indent="-342900" algn="just">
              <a:buFont typeface="Arial" panose="020B0604020202020204" pitchFamily="34" charset="0"/>
              <a:buChar char="•"/>
            </a:pPr>
            <a:r>
              <a:rPr lang="en-US" sz="2000" b="0" i="0" dirty="0">
                <a:solidFill>
                  <a:srgbClr val="555555"/>
                </a:solidFill>
                <a:effectLst/>
                <a:latin typeface="Open Sans" panose="020B0606030504020204" pitchFamily="34" charset="0"/>
              </a:rPr>
              <a:t>storage engine acts as a “</a:t>
            </a:r>
            <a:r>
              <a:rPr lang="en-US" sz="2000" b="0" i="0" dirty="0">
                <a:solidFill>
                  <a:srgbClr val="555555"/>
                </a:solidFill>
                <a:effectLst/>
                <a:latin typeface="inherit"/>
              </a:rPr>
              <a:t>black hole</a:t>
            </a:r>
            <a:r>
              <a:rPr lang="en-US" sz="2000" b="0" i="0" dirty="0">
                <a:solidFill>
                  <a:srgbClr val="555555"/>
                </a:solidFill>
                <a:effectLst/>
                <a:latin typeface="Open Sans" panose="020B0606030504020204" pitchFamily="34" charset="0"/>
              </a:rPr>
              <a:t>” that accepts data but throws it away and does not store it.</a:t>
            </a:r>
          </a:p>
          <a:p>
            <a:pPr marL="342900" indent="-342900" algn="just">
              <a:buFont typeface="Arial" panose="020B0604020202020204" pitchFamily="34" charset="0"/>
              <a:buChar char="•"/>
            </a:pPr>
            <a:r>
              <a:rPr lang="en-US" sz="2000" dirty="0">
                <a:solidFill>
                  <a:srgbClr val="555555"/>
                </a:solidFill>
                <a:latin typeface="Open Sans" panose="020B0606030504020204" pitchFamily="34" charset="0"/>
              </a:rPr>
              <a:t>Triggers can be written on this type of tables</a:t>
            </a:r>
            <a:endParaRPr lang="en-IN" sz="2000" dirty="0">
              <a:solidFill>
                <a:schemeClr val="bg2">
                  <a:lumMod val="25000"/>
                </a:schemeClr>
              </a:solidFill>
              <a:latin typeface="Liberation Mono"/>
            </a:endParaRPr>
          </a:p>
          <a:p>
            <a:pPr marL="342900" indent="-342900" algn="just">
              <a:buFont typeface="Arial" panose="020B0604020202020204" pitchFamily="34" charset="0"/>
              <a:buChar char="•"/>
            </a:pPr>
            <a:endParaRPr lang="en-IN" dirty="0">
              <a:solidFill>
                <a:srgbClr val="4BACC6"/>
              </a:solidFill>
              <a:latin typeface="Liberation Mono"/>
            </a:endParaRPr>
          </a:p>
          <a:p>
            <a:pPr algn="just"/>
            <a:r>
              <a:rPr lang="en-IN" dirty="0">
                <a:solidFill>
                  <a:srgbClr val="FF0000"/>
                </a:solidFill>
                <a:latin typeface="Liberation Mono"/>
              </a:rPr>
              <a:t>e.g. </a:t>
            </a: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temp</a:t>
            </a:r>
            <a:r>
              <a:rPr lang="en-US" b="0" i="0" dirty="0">
                <a:solidFill>
                  <a:srgbClr val="999999"/>
                </a:solidFill>
                <a:effectLst/>
                <a:latin typeface="Liberation Mono"/>
              </a:rPr>
              <a:t>(</a:t>
            </a:r>
            <a:r>
              <a:rPr lang="en-US" b="0" i="0" dirty="0">
                <a:solidFill>
                  <a:srgbClr val="000000"/>
                </a:solidFill>
                <a:effectLst/>
                <a:latin typeface="Liberation Mono"/>
              </a:rPr>
              <a:t>c1 </a:t>
            </a:r>
            <a:r>
              <a:rPr lang="en-US" b="0" i="0" dirty="0">
                <a:solidFill>
                  <a:srgbClr val="834689"/>
                </a:solidFill>
                <a:effectLst/>
                <a:latin typeface="Liberation Mono"/>
              </a:rPr>
              <a:t>INT,  </a:t>
            </a:r>
            <a:r>
              <a:rPr lang="en-US" b="0" i="0" dirty="0">
                <a:solidFill>
                  <a:srgbClr val="000000"/>
                </a:solidFill>
                <a:effectLst/>
                <a:latin typeface="Liberation Mono"/>
              </a:rPr>
              <a:t>c2 </a:t>
            </a:r>
            <a:r>
              <a:rPr lang="en-US" b="0" i="0" dirty="0">
                <a:solidFill>
                  <a:srgbClr val="834689"/>
                </a:solidFill>
                <a:effectLst/>
                <a:latin typeface="Liberation Mono"/>
              </a:rPr>
              <a:t>INT</a:t>
            </a:r>
            <a:r>
              <a:rPr lang="en-US" b="0" i="0" dirty="0">
                <a:solidFill>
                  <a:srgbClr val="99999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ENGINE</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dirty="0">
                <a:solidFill>
                  <a:srgbClr val="C00000"/>
                </a:solidFill>
                <a:latin typeface="Liberation Mono"/>
              </a:rPr>
              <a:t>BLACKHOLE</a:t>
            </a:r>
            <a:r>
              <a:rPr lang="en-US" b="0" i="0" dirty="0">
                <a:effectLst/>
                <a:latin typeface="Liberation Mono"/>
              </a:rPr>
              <a:t>;</a:t>
            </a:r>
            <a:r>
              <a:rPr lang="en-US" b="0" i="0" dirty="0">
                <a:solidFill>
                  <a:srgbClr val="999999"/>
                </a:solidFill>
                <a:effectLst/>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Liberation Mono"/>
              </a:rPr>
              <a:t> </a:t>
            </a:r>
            <a:r>
              <a:rPr lang="en-IN" dirty="0">
                <a:solidFill>
                  <a:srgbClr val="0077AA"/>
                </a:solidFill>
                <a:latin typeface="Liberation Mono"/>
              </a:rPr>
              <a:t>INTO</a:t>
            </a:r>
            <a:r>
              <a:rPr lang="en-IN" dirty="0">
                <a:solidFill>
                  <a:srgbClr val="FF0000"/>
                </a:solidFill>
                <a:latin typeface="Liberation Mono"/>
              </a:rPr>
              <a:t> </a:t>
            </a:r>
            <a:r>
              <a:rPr lang="en-US" b="0" i="0" dirty="0">
                <a:solidFill>
                  <a:srgbClr val="000000"/>
                </a:solidFill>
                <a:effectLst/>
                <a:latin typeface="Liberation Mono"/>
              </a:rPr>
              <a:t>temp</a:t>
            </a:r>
            <a:r>
              <a:rPr lang="en-IN" dirty="0">
                <a:solidFill>
                  <a:srgbClr val="FF0000"/>
                </a:solidFill>
                <a:latin typeface="Liberation Mono"/>
              </a:rPr>
              <a:t> </a:t>
            </a:r>
            <a:r>
              <a:rPr lang="en-IN" dirty="0">
                <a:solidFill>
                  <a:srgbClr val="0077AA"/>
                </a:solidFill>
                <a:latin typeface="Liberation Mono"/>
              </a:rPr>
              <a:t>VALUES</a:t>
            </a:r>
            <a:r>
              <a:rPr lang="en-IN" dirty="0">
                <a:solidFill>
                  <a:srgbClr val="999999"/>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990055"/>
                </a:solidFill>
                <a:latin typeface="Liberation Mono"/>
              </a:rPr>
              <a:t>1</a:t>
            </a:r>
            <a:r>
              <a:rPr lang="en-IN" dirty="0">
                <a:solidFill>
                  <a:srgbClr val="999999"/>
                </a:solidFill>
                <a:latin typeface="Liberation Mono"/>
              </a:rPr>
              <a:t>)</a:t>
            </a:r>
            <a:r>
              <a:rPr lang="en-IN" dirty="0">
                <a:latin typeface="Liberation Mono"/>
              </a:rPr>
              <a:t>;</a:t>
            </a:r>
          </a:p>
          <a:p>
            <a:pPr algn="just"/>
            <a:r>
              <a:rPr lang="en-IN" dirty="0">
                <a:latin typeface="Liberation Mono"/>
              </a:rPr>
              <a:t>        </a:t>
            </a:r>
            <a:r>
              <a:rPr lang="en-IN" dirty="0">
                <a:solidFill>
                  <a:srgbClr val="0077AA"/>
                </a:solidFill>
                <a:latin typeface="Liberation Mono"/>
              </a:rPr>
              <a:t>SELECT</a:t>
            </a:r>
            <a:r>
              <a:rPr lang="en-IN" dirty="0">
                <a:latin typeface="Liberation Mono"/>
              </a:rPr>
              <a:t> * </a:t>
            </a:r>
            <a:r>
              <a:rPr lang="en-IN" dirty="0">
                <a:solidFill>
                  <a:srgbClr val="0077AA"/>
                </a:solidFill>
                <a:latin typeface="Liberation Mono"/>
              </a:rPr>
              <a:t>FROM</a:t>
            </a:r>
            <a:r>
              <a:rPr lang="en-IN" dirty="0">
                <a:latin typeface="Liberation Mono"/>
              </a:rPr>
              <a:t> </a:t>
            </a:r>
            <a:r>
              <a:rPr lang="en-US" b="0" i="0" dirty="0">
                <a:solidFill>
                  <a:srgbClr val="000000"/>
                </a:solidFill>
                <a:effectLst/>
                <a:latin typeface="Liberation Mono"/>
              </a:rPr>
              <a:t>temp</a:t>
            </a:r>
            <a:r>
              <a:rPr lang="en-IN" dirty="0">
                <a:latin typeface="Liberation Mono"/>
              </a:rPr>
              <a:t>;</a:t>
            </a:r>
          </a:p>
        </p:txBody>
      </p:sp>
      <p:sp>
        <p:nvSpPr>
          <p:cNvPr id="13" name="Rectangle 12">
            <a:extLst>
              <a:ext uri="{FF2B5EF4-FFF2-40B4-BE49-F238E27FC236}">
                <a16:creationId xmlns:a16="http://schemas.microsoft.com/office/drawing/2014/main" xmlns="" id="{CF5B85F3-FDB7-4380-99A7-FB2A685D9DF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table with engine</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xmlns="" id="{D0D9E0D2-2256-4A83-9F9A-B2391AF9337C}"/>
              </a:ext>
            </a:extLst>
          </p:cNvPr>
          <p:cNvSpPr/>
          <p:nvPr/>
        </p:nvSpPr>
        <p:spPr>
          <a:xfrm>
            <a:off x="479376" y="4221088"/>
            <a:ext cx="10032032"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triggername;</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temp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   INSERT INTO temp1 VALUES </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NEW.c1, NEW.c2</a:t>
            </a:r>
            <a:r>
              <a:rPr lang="en-IN" dirty="0">
                <a:solidFill>
                  <a:schemeClr val="bg1">
                    <a:lumMod val="6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pPr marL="261938"/>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803292928"/>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CF5B85F3-FDB7-4380-99A7-FB2A685D9DF4}"/>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table partitioning</a:t>
            </a:r>
          </a:p>
        </p:txBody>
      </p:sp>
      <p:sp>
        <p:nvSpPr>
          <p:cNvPr id="8" name="TextBox 7">
            <a:extLst>
              <a:ext uri="{FF2B5EF4-FFF2-40B4-BE49-F238E27FC236}">
                <a16:creationId xmlns:a16="http://schemas.microsoft.com/office/drawing/2014/main" xmlns="" id="{161F3EA3-9F30-4056-913A-089FFBC7C6B3}"/>
              </a:ext>
            </a:extLst>
          </p:cNvPr>
          <p:cNvSpPr txBox="1"/>
          <p:nvPr/>
        </p:nvSpPr>
        <p:spPr>
          <a:xfrm>
            <a:off x="407368" y="332656"/>
            <a:ext cx="11377264" cy="1354217"/>
          </a:xfrm>
          <a:prstGeom prst="rect">
            <a:avLst/>
          </a:prstGeom>
          <a:noFill/>
        </p:spPr>
        <p:txBody>
          <a:bodyPr wrap="square">
            <a:spAutoFit/>
          </a:bodyPr>
          <a:lstStyle/>
          <a:p>
            <a:pPr algn="l" fontAlgn="base"/>
            <a:r>
              <a:rPr lang="en-US" sz="2000" b="0" i="0" dirty="0">
                <a:solidFill>
                  <a:srgbClr val="337AB7"/>
                </a:solidFill>
                <a:effectLst/>
                <a:latin typeface="Segoe UI" panose="020B0502040204020203" pitchFamily="34" charset="0"/>
              </a:rPr>
              <a:t>What is a database table partitioning?</a:t>
            </a:r>
          </a:p>
          <a:p>
            <a:pPr algn="l" fontAlgn="base"/>
            <a:endParaRPr lang="en-US" sz="800" dirty="0">
              <a:solidFill>
                <a:schemeClr val="tx1">
                  <a:lumMod val="75000"/>
                  <a:lumOff val="25000"/>
                </a:schemeClr>
              </a:solidFill>
              <a:latin typeface="Segoe UI" panose="020B0502040204020203" pitchFamily="34" charset="0"/>
            </a:endParaRPr>
          </a:p>
          <a:p>
            <a:pPr algn="l" fontAlgn="base"/>
            <a:r>
              <a:rPr lang="en-US" b="0" i="0" dirty="0">
                <a:solidFill>
                  <a:schemeClr val="tx1">
                    <a:lumMod val="75000"/>
                    <a:lumOff val="25000"/>
                  </a:schemeClr>
                </a:solidFill>
                <a:effectLst/>
                <a:latin typeface="Segoe UI" panose="020B0502040204020203" pitchFamily="34" charset="0"/>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p>
        </p:txBody>
      </p:sp>
      <p:grpSp>
        <p:nvGrpSpPr>
          <p:cNvPr id="5" name="Group 4">
            <a:extLst>
              <a:ext uri="{FF2B5EF4-FFF2-40B4-BE49-F238E27FC236}">
                <a16:creationId xmlns:a16="http://schemas.microsoft.com/office/drawing/2014/main" xmlns="" id="{CA0C6D47-24BA-4E75-96F4-745B28CC860D}"/>
              </a:ext>
            </a:extLst>
          </p:cNvPr>
          <p:cNvGrpSpPr/>
          <p:nvPr/>
        </p:nvGrpSpPr>
        <p:grpSpPr>
          <a:xfrm>
            <a:off x="407368" y="1772816"/>
            <a:ext cx="11429765" cy="2931399"/>
            <a:chOff x="407368" y="2276872"/>
            <a:chExt cx="11429765" cy="2931399"/>
          </a:xfrm>
        </p:grpSpPr>
        <p:sp>
          <p:nvSpPr>
            <p:cNvPr id="11" name="TextBox 10">
              <a:extLst>
                <a:ext uri="{FF2B5EF4-FFF2-40B4-BE49-F238E27FC236}">
                  <a16:creationId xmlns:a16="http://schemas.microsoft.com/office/drawing/2014/main" xmlns="" id="{E89319EA-68BD-4147-93AF-AEE7FCC1779D}"/>
                </a:ext>
              </a:extLst>
            </p:cNvPr>
            <p:cNvSpPr txBox="1"/>
            <p:nvPr/>
          </p:nvSpPr>
          <p:spPr>
            <a:xfrm>
              <a:off x="407368" y="2276872"/>
              <a:ext cx="5112568" cy="400110"/>
            </a:xfrm>
            <a:prstGeom prst="rect">
              <a:avLst/>
            </a:prstGeom>
            <a:noFill/>
          </p:spPr>
          <p:txBody>
            <a:bodyPr wrap="square">
              <a:spAutoFit/>
            </a:bodyPr>
            <a:lstStyle/>
            <a:p>
              <a:pPr algn="l" fontAlgn="base"/>
              <a:r>
                <a:rPr lang="en-IN" sz="2000" b="0" i="0" dirty="0">
                  <a:solidFill>
                    <a:srgbClr val="337AB7"/>
                  </a:solidFill>
                  <a:effectLst/>
                  <a:latin typeface="Segoe UI" panose="020B0502040204020203" pitchFamily="34" charset="0"/>
                </a:rPr>
                <a:t>Vertical Partitioning</a:t>
              </a:r>
            </a:p>
          </p:txBody>
        </p:sp>
        <p:pic>
          <p:nvPicPr>
            <p:cNvPr id="1026" name="Picture 2" descr="Vertical table partitioning">
              <a:extLst>
                <a:ext uri="{FF2B5EF4-FFF2-40B4-BE49-F238E27FC236}">
                  <a16:creationId xmlns:a16="http://schemas.microsoft.com/office/drawing/2014/main" xmlns="" id="{847250D6-0D1B-457B-B9BE-7B608A0F881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7368" y="2712135"/>
              <a:ext cx="5112568" cy="2496136"/>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a:extLst>
                <a:ext uri="{FF2B5EF4-FFF2-40B4-BE49-F238E27FC236}">
                  <a16:creationId xmlns:a16="http://schemas.microsoft.com/office/drawing/2014/main" xmlns="" id="{9B217F1A-167D-41CD-B5A1-42076834D082}"/>
                </a:ext>
              </a:extLst>
            </p:cNvPr>
            <p:cNvSpPr txBox="1"/>
            <p:nvPr/>
          </p:nvSpPr>
          <p:spPr>
            <a:xfrm>
              <a:off x="5917132" y="2276872"/>
              <a:ext cx="5867500" cy="400110"/>
            </a:xfrm>
            <a:prstGeom prst="rect">
              <a:avLst/>
            </a:prstGeom>
            <a:noFill/>
          </p:spPr>
          <p:txBody>
            <a:bodyPr wrap="square">
              <a:spAutoFit/>
            </a:bodyPr>
            <a:lstStyle/>
            <a:p>
              <a:pPr fontAlgn="base"/>
              <a:r>
                <a:rPr lang="en-IN" sz="2000" b="0" i="0" dirty="0">
                  <a:solidFill>
                    <a:srgbClr val="337AB7"/>
                  </a:solidFill>
                  <a:effectLst/>
                  <a:latin typeface="Segoe UI" panose="020B0502040204020203" pitchFamily="34" charset="0"/>
                </a:rPr>
                <a:t>Horizontal Partitioning</a:t>
              </a:r>
            </a:p>
          </p:txBody>
        </p:sp>
        <p:pic>
          <p:nvPicPr>
            <p:cNvPr id="1028" name="Picture 4" descr="Horizontal table partitioning">
              <a:extLst>
                <a:ext uri="{FF2B5EF4-FFF2-40B4-BE49-F238E27FC236}">
                  <a16:creationId xmlns:a16="http://schemas.microsoft.com/office/drawing/2014/main" xmlns="" id="{FFD774D8-43F7-4A04-9812-F0EB8290728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17133" y="2712134"/>
              <a:ext cx="5920000" cy="237304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 name="Group 6">
            <a:extLst>
              <a:ext uri="{FF2B5EF4-FFF2-40B4-BE49-F238E27FC236}">
                <a16:creationId xmlns:a16="http://schemas.microsoft.com/office/drawing/2014/main" xmlns="" id="{95407D94-0B6A-4400-813D-3DB45EAA449F}"/>
              </a:ext>
            </a:extLst>
          </p:cNvPr>
          <p:cNvGrpSpPr/>
          <p:nvPr/>
        </p:nvGrpSpPr>
        <p:grpSpPr>
          <a:xfrm>
            <a:off x="119336" y="4869160"/>
            <a:ext cx="5112569" cy="1655925"/>
            <a:chOff x="208769" y="4869160"/>
            <a:chExt cx="5112569" cy="1655925"/>
          </a:xfrm>
        </p:grpSpPr>
        <p:sp>
          <p:nvSpPr>
            <p:cNvPr id="15" name="TextBox 14">
              <a:extLst>
                <a:ext uri="{FF2B5EF4-FFF2-40B4-BE49-F238E27FC236}">
                  <a16:creationId xmlns:a16="http://schemas.microsoft.com/office/drawing/2014/main" xmlns="" id="{CC788CB7-2CE7-4BA2-8A21-02C9FFE070F6}"/>
                </a:ext>
              </a:extLst>
            </p:cNvPr>
            <p:cNvSpPr txBox="1"/>
            <p:nvPr/>
          </p:nvSpPr>
          <p:spPr>
            <a:xfrm>
              <a:off x="208769" y="4869160"/>
              <a:ext cx="5112569" cy="707886"/>
            </a:xfrm>
            <a:prstGeom prst="rect">
              <a:avLst/>
            </a:prstGeom>
            <a:noFill/>
          </p:spPr>
          <p:txBody>
            <a:bodyPr wrap="square">
              <a:spAutoFit/>
            </a:bodyPr>
            <a:lstStyle/>
            <a:p>
              <a:pPr algn="just"/>
              <a:r>
                <a:rPr lang="en-US" sz="2000" b="0" i="0" dirty="0">
                  <a:solidFill>
                    <a:srgbClr val="333333"/>
                  </a:solidFill>
                  <a:effectLst/>
                  <a:latin typeface="Inter-Regular"/>
                </a:rPr>
                <a:t>MySQL has mainly six types of partitioning, which are given below:</a:t>
              </a:r>
            </a:p>
          </p:txBody>
        </p:sp>
        <p:grpSp>
          <p:nvGrpSpPr>
            <p:cNvPr id="17" name="Group 16">
              <a:extLst>
                <a:ext uri="{FF2B5EF4-FFF2-40B4-BE49-F238E27FC236}">
                  <a16:creationId xmlns:a16="http://schemas.microsoft.com/office/drawing/2014/main" xmlns="" id="{FB3D5D9D-791C-445B-979C-399D98C4AF58}"/>
                </a:ext>
              </a:extLst>
            </p:cNvPr>
            <p:cNvGrpSpPr/>
            <p:nvPr/>
          </p:nvGrpSpPr>
          <p:grpSpPr>
            <a:xfrm>
              <a:off x="208769" y="5601755"/>
              <a:ext cx="5112569" cy="923330"/>
              <a:chOff x="354868" y="5353489"/>
              <a:chExt cx="5112569" cy="923330"/>
            </a:xfrm>
          </p:grpSpPr>
          <p:sp>
            <p:nvSpPr>
              <p:cNvPr id="18" name="TextBox 17">
                <a:extLst>
                  <a:ext uri="{FF2B5EF4-FFF2-40B4-BE49-F238E27FC236}">
                    <a16:creationId xmlns:a16="http://schemas.microsoft.com/office/drawing/2014/main" xmlns="" id="{BFAAFCD1-FD7F-4B33-AE63-ED05C474E5D6}"/>
                  </a:ext>
                </a:extLst>
              </p:cNvPr>
              <p:cNvSpPr txBox="1"/>
              <p:nvPr/>
            </p:nvSpPr>
            <p:spPr>
              <a:xfrm>
                <a:off x="354868" y="5353489"/>
                <a:ext cx="264478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RANGE Partitioning</a:t>
                </a:r>
              </a:p>
              <a:p>
                <a:pPr marL="285750" indent="-285750" algn="just">
                  <a:buFont typeface="Arial" panose="020B0604020202020204" pitchFamily="34" charset="0"/>
                  <a:buChar char="•"/>
                </a:pPr>
                <a:r>
                  <a:rPr lang="en-US" b="0" i="0" dirty="0">
                    <a:solidFill>
                      <a:srgbClr val="000000"/>
                    </a:solidFill>
                    <a:effectLst/>
                    <a:latin typeface="Inter-Regular"/>
                  </a:rPr>
                  <a:t>LIST Partitioning</a:t>
                </a:r>
              </a:p>
              <a:p>
                <a:pPr marL="285750" indent="-285750" algn="just">
                  <a:buFont typeface="Arial" panose="020B0604020202020204" pitchFamily="34" charset="0"/>
                  <a:buChar char="•"/>
                </a:pPr>
                <a:r>
                  <a:rPr lang="en-US" b="0" i="0" dirty="0">
                    <a:solidFill>
                      <a:srgbClr val="000000"/>
                    </a:solidFill>
                    <a:effectLst/>
                    <a:latin typeface="Inter-Regular"/>
                  </a:rPr>
                  <a:t>COLUMNS Partitioning</a:t>
                </a:r>
              </a:p>
            </p:txBody>
          </p:sp>
          <p:sp>
            <p:nvSpPr>
              <p:cNvPr id="20" name="TextBox 19">
                <a:extLst>
                  <a:ext uri="{FF2B5EF4-FFF2-40B4-BE49-F238E27FC236}">
                    <a16:creationId xmlns:a16="http://schemas.microsoft.com/office/drawing/2014/main" xmlns="" id="{5B78A70D-888E-434C-9276-F6D5171A3854}"/>
                  </a:ext>
                </a:extLst>
              </p:cNvPr>
              <p:cNvSpPr txBox="1"/>
              <p:nvPr/>
            </p:nvSpPr>
            <p:spPr>
              <a:xfrm>
                <a:off x="3118129" y="5353489"/>
                <a:ext cx="2349308"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Inter-Regular"/>
                  </a:rPr>
                  <a:t>HASH Partitioning</a:t>
                </a:r>
              </a:p>
              <a:p>
                <a:pPr marL="285750" indent="-285750" algn="just">
                  <a:buFont typeface="Arial" panose="020B0604020202020204" pitchFamily="34" charset="0"/>
                  <a:buChar char="•"/>
                </a:pPr>
                <a:r>
                  <a:rPr lang="en-US" b="0" i="0" dirty="0">
                    <a:solidFill>
                      <a:srgbClr val="000000"/>
                    </a:solidFill>
                    <a:effectLst/>
                    <a:latin typeface="Inter-Regular"/>
                  </a:rPr>
                  <a:t>KEY Partitioning</a:t>
                </a:r>
              </a:p>
              <a:p>
                <a:pPr marL="285750" indent="-285750" algn="just">
                  <a:buFont typeface="Arial" panose="020B0604020202020204" pitchFamily="34" charset="0"/>
                  <a:buChar char="•"/>
                </a:pPr>
                <a:r>
                  <a:rPr lang="en-US" b="0" i="0" dirty="0">
                    <a:solidFill>
                      <a:srgbClr val="000000"/>
                    </a:solidFill>
                    <a:effectLst/>
                    <a:latin typeface="Inter-Regular"/>
                  </a:rPr>
                  <a:t>Subpartitioning</a:t>
                </a:r>
              </a:p>
            </p:txBody>
          </p:sp>
        </p:grpSp>
      </p:grpSp>
      <p:grpSp>
        <p:nvGrpSpPr>
          <p:cNvPr id="9" name="Group 8">
            <a:extLst>
              <a:ext uri="{FF2B5EF4-FFF2-40B4-BE49-F238E27FC236}">
                <a16:creationId xmlns:a16="http://schemas.microsoft.com/office/drawing/2014/main" xmlns="" id="{E9C8EF2A-4C32-49B5-AECF-ABD7897DB6DA}"/>
              </a:ext>
            </a:extLst>
          </p:cNvPr>
          <p:cNvGrpSpPr/>
          <p:nvPr/>
        </p:nvGrpSpPr>
        <p:grpSpPr>
          <a:xfrm>
            <a:off x="5519936" y="4353686"/>
            <a:ext cx="4248742" cy="2027641"/>
            <a:chOff x="5519936" y="4353686"/>
            <a:chExt cx="4248742" cy="2027641"/>
          </a:xfrm>
        </p:grpSpPr>
        <p:pic>
          <p:nvPicPr>
            <p:cNvPr id="4" name="Picture 3">
              <a:extLst>
                <a:ext uri="{FF2B5EF4-FFF2-40B4-BE49-F238E27FC236}">
                  <a16:creationId xmlns:a16="http://schemas.microsoft.com/office/drawing/2014/main" xmlns="" id="{C5CF60D6-FF06-4954-9014-2D6B7BFE0721}"/>
                </a:ext>
              </a:extLst>
            </p:cNvPr>
            <p:cNvPicPr>
              <a:picLocks noChangeAspect="1"/>
            </p:cNvPicPr>
            <p:nvPr/>
          </p:nvPicPr>
          <p:blipFill>
            <a:blip r:embed="rId4"/>
            <a:stretch>
              <a:fillRect/>
            </a:stretch>
          </p:blipFill>
          <p:spPr>
            <a:xfrm>
              <a:off x="5519936" y="4353686"/>
              <a:ext cx="2808312" cy="2027641"/>
            </a:xfrm>
            <a:prstGeom prst="rect">
              <a:avLst/>
            </a:prstGeom>
          </p:spPr>
        </p:pic>
        <p:sp>
          <p:nvSpPr>
            <p:cNvPr id="19" name="TextBox 18">
              <a:extLst>
                <a:ext uri="{FF2B5EF4-FFF2-40B4-BE49-F238E27FC236}">
                  <a16:creationId xmlns:a16="http://schemas.microsoft.com/office/drawing/2014/main" xmlns="" id="{4889DF01-7208-4AC9-AFDD-B1BC8271FB1D}"/>
                </a:ext>
              </a:extLst>
            </p:cNvPr>
            <p:cNvSpPr txBox="1"/>
            <p:nvPr/>
          </p:nvSpPr>
          <p:spPr>
            <a:xfrm>
              <a:off x="7464152" y="5017765"/>
              <a:ext cx="2304526" cy="523220"/>
            </a:xfrm>
            <a:prstGeom prst="rect">
              <a:avLst/>
            </a:prstGeom>
            <a:noFill/>
          </p:spPr>
          <p:txBody>
            <a:bodyPr wrap="square">
              <a:spAutoFit/>
            </a:bodyPr>
            <a:lstStyle/>
            <a:p>
              <a:r>
                <a:rPr lang="en-IN" sz="2800" dirty="0">
                  <a:solidFill>
                    <a:srgbClr val="5E4C34"/>
                  </a:solidFill>
                </a:rPr>
                <a:t>partition skew</a:t>
              </a:r>
            </a:p>
          </p:txBody>
        </p:sp>
      </p:grpSp>
    </p:spTree>
    <p:extLst>
      <p:ext uri="{BB962C8B-B14F-4D97-AF65-F5344CB8AC3E}">
        <p14:creationId xmlns:p14="http://schemas.microsoft.com/office/powerpoint/2010/main" xmlns="" val="487850070"/>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241B634-1630-48B2-831A-F5EB1724F226}"/>
              </a:ext>
            </a:extLst>
          </p:cNvPr>
          <p:cNvSpPr txBox="1"/>
          <p:nvPr/>
        </p:nvSpPr>
        <p:spPr>
          <a:xfrm>
            <a:off x="407368" y="692696"/>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employee</a:t>
            </a:r>
            <a:r>
              <a:rPr lang="en-IN" dirty="0">
                <a:solidFill>
                  <a:schemeClr val="bg1">
                    <a:lumMod val="50000"/>
                  </a:schemeClr>
                </a:solidFill>
                <a:latin typeface="Liberation Mono"/>
              </a:rPr>
              <a:t>(</a:t>
            </a:r>
          </a:p>
          <a:p>
            <a:r>
              <a:rPr lang="en-IN" dirty="0">
                <a:latin typeface="Liberation Mono"/>
              </a:rPr>
              <a:t>            empno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ename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salary </a:t>
            </a:r>
            <a:r>
              <a:rPr lang="en-IN" dirty="0">
                <a:solidFill>
                  <a:srgbClr val="834689"/>
                </a:solidFill>
                <a:latin typeface="Liberation Mono"/>
                <a:cs typeface="Arial" panose="020B0604020202020204" pitchFamily="34" charset="0"/>
              </a:rPr>
              <a:t>INT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RANGE</a:t>
            </a:r>
            <a:r>
              <a:rPr lang="en-IN" dirty="0">
                <a:latin typeface="Liberation Mono"/>
              </a:rPr>
              <a:t> </a:t>
            </a:r>
            <a:r>
              <a:rPr lang="en-IN" dirty="0">
                <a:solidFill>
                  <a:schemeClr val="bg1">
                    <a:lumMod val="50000"/>
                  </a:schemeClr>
                </a:solidFill>
                <a:latin typeface="Liberation Mono"/>
              </a:rPr>
              <a:t>(</a:t>
            </a:r>
            <a:r>
              <a:rPr lang="en-IN" dirty="0">
                <a:latin typeface="Liberation Mono"/>
              </a:rPr>
              <a:t>salary</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2000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4000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chemeClr val="bg1">
                    <a:lumMod val="50000"/>
                  </a:schemeClr>
                </a:solidFill>
                <a:latin typeface="Liberation Mono"/>
              </a:rPr>
              <a:t>(</a:t>
            </a:r>
            <a:r>
              <a:rPr lang="en-IN" dirty="0">
                <a:solidFill>
                  <a:srgbClr val="990055"/>
                </a:solidFill>
                <a:latin typeface="Liberation Mono"/>
              </a:rPr>
              <a:t>6000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LESS</a:t>
            </a:r>
            <a:r>
              <a:rPr lang="en-IN" dirty="0">
                <a:latin typeface="Liberation Mono"/>
              </a:rPr>
              <a:t> </a:t>
            </a:r>
            <a:r>
              <a:rPr lang="en-IN" dirty="0">
                <a:solidFill>
                  <a:srgbClr val="0077AA"/>
                </a:solidFill>
                <a:latin typeface="Liberation Mono"/>
              </a:rPr>
              <a:t>THAN</a:t>
            </a:r>
            <a:r>
              <a:rPr lang="en-IN" dirty="0">
                <a:latin typeface="Liberation Mono"/>
              </a:rPr>
              <a:t> </a:t>
            </a:r>
            <a:r>
              <a:rPr lang="en-IN" dirty="0">
                <a:solidFill>
                  <a:srgbClr val="0077AA"/>
                </a:solidFill>
                <a:latin typeface="Liberation Mono"/>
              </a:rPr>
              <a:t>MAXVALUE</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0" name="TextBox 9">
            <a:extLst>
              <a:ext uri="{FF2B5EF4-FFF2-40B4-BE49-F238E27FC236}">
                <a16:creationId xmlns:a16="http://schemas.microsoft.com/office/drawing/2014/main" xmlns="" id="{BF2D0824-5F5C-40A0-B19B-48394F0ED588}"/>
              </a:ext>
            </a:extLst>
          </p:cNvPr>
          <p:cNvSpPr txBox="1"/>
          <p:nvPr/>
        </p:nvSpPr>
        <p:spPr>
          <a:xfrm>
            <a:off x="407368" y="188640"/>
            <a:ext cx="3312368" cy="430887"/>
          </a:xfrm>
          <a:prstGeom prst="rect">
            <a:avLst/>
          </a:prstGeom>
          <a:noFill/>
        </p:spPr>
        <p:txBody>
          <a:bodyPr wrap="square">
            <a:spAutoFit/>
          </a:bodyPr>
          <a:lstStyle/>
          <a:p>
            <a:pPr algn="just"/>
            <a:r>
              <a:rPr lang="en-US" sz="2200" b="0" i="0" dirty="0">
                <a:solidFill>
                  <a:srgbClr val="C00000"/>
                </a:solidFill>
                <a:effectLst/>
                <a:latin typeface="Inter-Regular"/>
              </a:rPr>
              <a:t>RANGE Partitioning</a:t>
            </a:r>
          </a:p>
        </p:txBody>
      </p:sp>
      <p:grpSp>
        <p:nvGrpSpPr>
          <p:cNvPr id="2" name="Group 1">
            <a:extLst>
              <a:ext uri="{FF2B5EF4-FFF2-40B4-BE49-F238E27FC236}">
                <a16:creationId xmlns:a16="http://schemas.microsoft.com/office/drawing/2014/main" xmlns="" id="{0ACB5D95-4399-4373-ABFB-39C1A7435854}"/>
              </a:ext>
            </a:extLst>
          </p:cNvPr>
          <p:cNvGrpSpPr/>
          <p:nvPr/>
        </p:nvGrpSpPr>
        <p:grpSpPr>
          <a:xfrm>
            <a:off x="7176120" y="2449919"/>
            <a:ext cx="4824536" cy="3643377"/>
            <a:chOff x="6672064" y="2449919"/>
            <a:chExt cx="5256584" cy="3643377"/>
          </a:xfrm>
        </p:grpSpPr>
        <p:sp>
          <p:nvSpPr>
            <p:cNvPr id="13" name="TextBox 12">
              <a:extLst>
                <a:ext uri="{FF2B5EF4-FFF2-40B4-BE49-F238E27FC236}">
                  <a16:creationId xmlns:a16="http://schemas.microsoft.com/office/drawing/2014/main" xmlns="" id="{4F9B653E-AEBB-406F-8BC4-7C9D819D5FE4}"/>
                </a:ext>
              </a:extLst>
            </p:cNvPr>
            <p:cNvSpPr txBox="1"/>
            <p:nvPr/>
          </p:nvSpPr>
          <p:spPr>
            <a:xfrm>
              <a:off x="6672064" y="2953975"/>
              <a:ext cx="5256584" cy="3139321"/>
            </a:xfrm>
            <a:prstGeom prst="rect">
              <a:avLst/>
            </a:prstGeom>
            <a:noFill/>
          </p:spPr>
          <p:txBody>
            <a:bodyPr wrap="square">
              <a:spAutoFit/>
            </a:bodyPr>
            <a:lstStyle/>
            <a:p>
              <a:r>
                <a:rPr lang="en-IN" dirty="0">
                  <a:solidFill>
                    <a:srgbClr val="FF0000"/>
                  </a:solidFill>
                  <a:latin typeface="Liberation Mono"/>
                </a:rPr>
                <a:t>e.g. </a:t>
              </a: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item</a:t>
              </a:r>
              <a:r>
                <a:rPr lang="en-IN" dirty="0">
                  <a:solidFill>
                    <a:schemeClr val="bg1">
                      <a:lumMod val="50000"/>
                    </a:schemeClr>
                  </a:solidFill>
                  <a:latin typeface="Liberation Mono"/>
                </a:rPr>
                <a:t>(</a:t>
              </a:r>
            </a:p>
            <a:p>
              <a:r>
                <a:rPr lang="en-IN" dirty="0">
                  <a:latin typeface="Liberation Mono"/>
                </a:rPr>
                <a:t>            itemID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itemDesc  </a:t>
              </a:r>
              <a:r>
                <a:rPr lang="en-IN" dirty="0">
                  <a:solidFill>
                    <a:srgbClr val="834689"/>
                  </a:solidFill>
                  <a:latin typeface="Liberation Mono"/>
                  <a:cs typeface="Arial" panose="020B0604020202020204" pitchFamily="34" charset="0"/>
                </a:rPr>
                <a:t>VARCHAR</a:t>
              </a:r>
              <a:r>
                <a:rPr lang="en-IN" dirty="0">
                  <a:solidFill>
                    <a:schemeClr val="bg1">
                      <a:lumMod val="50000"/>
                    </a:schemeClr>
                  </a:solidFill>
                  <a:latin typeface="Liberation Mono"/>
                </a:rPr>
                <a:t>(</a:t>
              </a:r>
              <a:r>
                <a:rPr lang="en-IN" dirty="0">
                  <a:latin typeface="Liberation Mono"/>
                </a:rPr>
                <a:t>10</a:t>
              </a:r>
              <a:r>
                <a:rPr lang="en-IN" dirty="0">
                  <a:solidFill>
                    <a:schemeClr val="bg1">
                      <a:lumMod val="50000"/>
                    </a:schemeClr>
                  </a:solidFill>
                  <a:latin typeface="Liberation Mono"/>
                </a:rPr>
                <a:t>)</a:t>
              </a:r>
              <a:r>
                <a:rPr lang="en-IN" dirty="0">
                  <a:latin typeface="Liberation Mono"/>
                </a:rPr>
                <a:t>,</a:t>
              </a:r>
            </a:p>
            <a:p>
              <a:r>
                <a:rPr lang="en-IN" dirty="0">
                  <a:latin typeface="Liberation Mono"/>
                </a:rPr>
                <a:t>            storeID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a:t>
              </a:r>
              <a:r>
                <a:rPr lang="en-IN" dirty="0">
                  <a:solidFill>
                    <a:schemeClr val="bg1">
                      <a:lumMod val="50000"/>
                    </a:schemeClr>
                  </a:solidFill>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rgbClr val="0077AA"/>
                  </a:solidFill>
                  <a:latin typeface="Liberation Mono"/>
                </a:rPr>
                <a:t>BY</a:t>
              </a:r>
              <a:r>
                <a:rPr lang="en-IN" dirty="0">
                  <a:latin typeface="Liberation Mono"/>
                </a:rPr>
                <a:t> </a:t>
              </a:r>
              <a:r>
                <a:rPr lang="en-IN" dirty="0">
                  <a:solidFill>
                    <a:srgbClr val="FD8603"/>
                  </a:solidFill>
                  <a:latin typeface="Liberation Mono"/>
                </a:rPr>
                <a:t>LIST</a:t>
              </a:r>
              <a:r>
                <a:rPr lang="en-IN" dirty="0">
                  <a:latin typeface="Liberation Mono"/>
                </a:rPr>
                <a:t> </a:t>
              </a:r>
              <a:r>
                <a:rPr lang="en-IN" dirty="0">
                  <a:solidFill>
                    <a:schemeClr val="bg1">
                      <a:lumMod val="50000"/>
                    </a:schemeClr>
                  </a:solidFill>
                  <a:latin typeface="Liberation Mono"/>
                </a:rPr>
                <a:t>(</a:t>
              </a:r>
              <a:r>
                <a:rPr lang="en-IN" dirty="0">
                  <a:latin typeface="Liberation Mono"/>
                </a:rPr>
                <a:t>storeID</a:t>
              </a:r>
              <a:r>
                <a:rPr lang="en-IN" dirty="0">
                  <a:solidFill>
                    <a:schemeClr val="bg1">
                      <a:lumMod val="50000"/>
                    </a:schemeClr>
                  </a:solidFill>
                  <a:latin typeface="Liberation Mono"/>
                </a:rPr>
                <a:t>) (</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p0</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a:t>
              </a:r>
              <a:r>
                <a:rPr lang="en-US" dirty="0">
                  <a:latin typeface="Liberation Mono"/>
                  <a:cs typeface="Segoe UI" panose="020B0502040204020203" pitchFamily="34" charset="0"/>
                </a:rPr>
                <a:t>, </a:t>
              </a:r>
              <a:r>
                <a:rPr lang="en-US" dirty="0">
                  <a:solidFill>
                    <a:srgbClr val="990055"/>
                  </a:solidFill>
                  <a:latin typeface="Liberation Mono"/>
                </a:rPr>
                <a:t>3</a:t>
              </a:r>
              <a:r>
                <a:rPr lang="en-US" dirty="0">
                  <a:latin typeface="Liberation Mono"/>
                  <a:cs typeface="Segoe UI" panose="020B0502040204020203" pitchFamily="34" charset="0"/>
                </a:rPr>
                <a:t>, </a:t>
              </a:r>
              <a:r>
                <a:rPr lang="en-US" dirty="0">
                  <a:solidFill>
                    <a:srgbClr val="990055"/>
                  </a:solidFill>
                  <a:latin typeface="Liberation Mono"/>
                </a:rPr>
                <a:t>5</a:t>
              </a:r>
              <a:r>
                <a:rPr lang="en-US" dirty="0">
                  <a:latin typeface="Liberation Mono"/>
                  <a:cs typeface="Segoe UI" panose="020B0502040204020203" pitchFamily="34" charset="0"/>
                </a:rPr>
                <a:t>, </a:t>
              </a:r>
              <a:r>
                <a:rPr lang="en-US" dirty="0">
                  <a:solidFill>
                    <a:srgbClr val="990055"/>
                  </a:solidFill>
                  <a:latin typeface="Liberation Mono"/>
                </a:rPr>
                <a:t>7</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p1</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2</a:t>
              </a:r>
              <a:r>
                <a:rPr lang="en-US" dirty="0">
                  <a:latin typeface="Liberation Mono"/>
                  <a:cs typeface="Segoe UI" panose="020B0502040204020203" pitchFamily="34" charset="0"/>
                </a:rPr>
                <a:t>, </a:t>
              </a:r>
              <a:r>
                <a:rPr lang="en-US" dirty="0">
                  <a:solidFill>
                    <a:srgbClr val="990055"/>
                  </a:solidFill>
                  <a:latin typeface="Liberation Mono"/>
                </a:rPr>
                <a:t>4</a:t>
              </a:r>
              <a:r>
                <a:rPr lang="en-US" dirty="0">
                  <a:latin typeface="Liberation Mono"/>
                  <a:cs typeface="Segoe UI" panose="020B0502040204020203" pitchFamily="34" charset="0"/>
                </a:rPr>
                <a:t>, </a:t>
              </a:r>
              <a:r>
                <a:rPr lang="en-US" dirty="0">
                  <a:solidFill>
                    <a:srgbClr val="990055"/>
                  </a:solidFill>
                  <a:latin typeface="Liberation Mono"/>
                </a:rPr>
                <a:t>6</a:t>
              </a:r>
              <a:r>
                <a:rPr lang="en-US" dirty="0">
                  <a:latin typeface="Liberation Mono"/>
                  <a:cs typeface="Segoe UI" panose="020B0502040204020203" pitchFamily="34" charset="0"/>
                </a:rPr>
                <a:t>, </a:t>
              </a:r>
              <a:r>
                <a:rPr lang="en-US" dirty="0">
                  <a:solidFill>
                    <a:srgbClr val="990055"/>
                  </a:solidFill>
                  <a:latin typeface="Liberation Mono"/>
                </a:rPr>
                <a:t>8</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p2</a:t>
              </a:r>
              <a:r>
                <a:rPr lang="en-IN" dirty="0">
                  <a:latin typeface="Liberation Mono"/>
                </a:rPr>
                <a:t> </a:t>
              </a:r>
              <a:r>
                <a:rPr lang="en-IN" dirty="0">
                  <a:solidFill>
                    <a:srgbClr val="0077AA"/>
                  </a:solidFill>
                  <a:latin typeface="Liberation Mono"/>
                </a:rPr>
                <a:t>VALUES</a:t>
              </a:r>
              <a:r>
                <a:rPr lang="en-IN" dirty="0">
                  <a:latin typeface="Liberation Mono"/>
                </a:rPr>
                <a:t> </a:t>
              </a:r>
              <a:r>
                <a:rPr lang="en-IN" dirty="0">
                  <a:solidFill>
                    <a:srgbClr val="0077AA"/>
                  </a:solidFill>
                  <a:latin typeface="Liberation Mono"/>
                </a:rPr>
                <a:t>IN</a:t>
              </a:r>
              <a:r>
                <a:rPr lang="en-IN" dirty="0">
                  <a:solidFill>
                    <a:schemeClr val="bg1">
                      <a:lumMod val="50000"/>
                    </a:schemeClr>
                  </a:solidFill>
                  <a:latin typeface="Liberation Mono"/>
                </a:rPr>
                <a:t>(</a:t>
              </a:r>
              <a:r>
                <a:rPr lang="en-US" dirty="0">
                  <a:solidFill>
                    <a:srgbClr val="990055"/>
                  </a:solidFill>
                  <a:latin typeface="Liberation Mono"/>
                </a:rPr>
                <a:t>10</a:t>
              </a:r>
              <a:r>
                <a:rPr lang="en-US" dirty="0">
                  <a:latin typeface="Liberation Mono"/>
                  <a:cs typeface="Segoe UI" panose="020B0502040204020203" pitchFamily="34" charset="0"/>
                </a:rPr>
                <a:t>, </a:t>
              </a:r>
              <a:r>
                <a:rPr lang="en-US" dirty="0">
                  <a:solidFill>
                    <a:srgbClr val="990055"/>
                  </a:solidFill>
                  <a:latin typeface="Liberation Mono"/>
                </a:rPr>
                <a:t>12</a:t>
              </a:r>
              <a:r>
                <a:rPr lang="en-US" dirty="0">
                  <a:latin typeface="Liberation Mono"/>
                  <a:cs typeface="Segoe UI" panose="020B0502040204020203" pitchFamily="34" charset="0"/>
                </a:rPr>
                <a:t>, </a:t>
              </a:r>
              <a:r>
                <a:rPr lang="en-US" dirty="0">
                  <a:solidFill>
                    <a:srgbClr val="990055"/>
                  </a:solidFill>
                  <a:latin typeface="Liberation Mono"/>
                </a:rPr>
                <a:t>14</a:t>
              </a:r>
              <a:r>
                <a:rPr lang="en-US" dirty="0">
                  <a:latin typeface="Liberation Mono"/>
                  <a:cs typeface="Segoe UI" panose="020B0502040204020203" pitchFamily="34" charset="0"/>
                </a:rPr>
                <a:t>, </a:t>
              </a:r>
              <a:r>
                <a:rPr lang="en-US" dirty="0">
                  <a:solidFill>
                    <a:srgbClr val="990055"/>
                  </a:solidFill>
                  <a:latin typeface="Liberation Mono"/>
                </a:rPr>
                <a:t>16</a:t>
              </a:r>
              <a:r>
                <a:rPr lang="en-IN" dirty="0">
                  <a:solidFill>
                    <a:schemeClr val="bg1">
                      <a:lumMod val="50000"/>
                    </a:schemeClr>
                  </a:solidFill>
                  <a:latin typeface="Liberation Mono"/>
                </a:rPr>
                <a:t>)</a:t>
              </a:r>
              <a:r>
                <a:rPr lang="en-IN" dirty="0">
                  <a:latin typeface="Liberation Mono"/>
                </a:rPr>
                <a:t>,</a:t>
              </a:r>
            </a:p>
            <a:p>
              <a:r>
                <a:rPr lang="en-IN" dirty="0">
                  <a:latin typeface="Liberation Mono"/>
                </a:rPr>
                <a:t>           </a:t>
              </a:r>
              <a:r>
                <a:rPr lang="en-IN" dirty="0">
                  <a:solidFill>
                    <a:srgbClr val="0077AA"/>
                  </a:solidFill>
                  <a:latin typeface="Liberation Mono"/>
                </a:rPr>
                <a:t>PARTITION</a:t>
              </a:r>
              <a:r>
                <a:rPr lang="en-IN" dirty="0">
                  <a:latin typeface="Liberation Mono"/>
                </a:rPr>
                <a:t> </a:t>
              </a:r>
              <a:r>
                <a:rPr lang="en-IN" dirty="0">
                  <a:solidFill>
                    <a:schemeClr val="accent4">
                      <a:lumMod val="50000"/>
                    </a:schemeClr>
                  </a:solidFill>
                  <a:latin typeface="Liberation Mono"/>
                </a:rPr>
                <a:t>p3</a:t>
              </a:r>
              <a:r>
                <a:rPr lang="en-IN" dirty="0">
                  <a:latin typeface="Liberation Mono"/>
                </a:rPr>
                <a:t> </a:t>
              </a:r>
              <a:r>
                <a:rPr lang="en-IN" dirty="0">
                  <a:solidFill>
                    <a:srgbClr val="0077AA"/>
                  </a:solidFill>
                  <a:latin typeface="Liberation Mono"/>
                </a:rPr>
                <a:t>VALUES IN</a:t>
              </a:r>
              <a:r>
                <a:rPr lang="en-IN" dirty="0">
                  <a:solidFill>
                    <a:schemeClr val="bg1">
                      <a:lumMod val="50000"/>
                    </a:schemeClr>
                  </a:solidFill>
                  <a:latin typeface="Liberation Mono"/>
                </a:rPr>
                <a:t>(</a:t>
              </a:r>
              <a:r>
                <a:rPr lang="en-US" dirty="0">
                  <a:solidFill>
                    <a:srgbClr val="990055"/>
                  </a:solidFill>
                  <a:latin typeface="Liberation Mono"/>
                </a:rPr>
                <a:t>11</a:t>
              </a:r>
              <a:r>
                <a:rPr lang="en-US" dirty="0">
                  <a:latin typeface="Liberation Mono"/>
                  <a:cs typeface="Segoe UI" panose="020B0502040204020203" pitchFamily="34" charset="0"/>
                </a:rPr>
                <a:t>, </a:t>
              </a:r>
              <a:r>
                <a:rPr lang="en-US" dirty="0">
                  <a:solidFill>
                    <a:srgbClr val="990055"/>
                  </a:solidFill>
                  <a:latin typeface="Liberation Mono"/>
                </a:rPr>
                <a:t>13</a:t>
              </a:r>
              <a:r>
                <a:rPr lang="en-US" dirty="0">
                  <a:latin typeface="Liberation Mono"/>
                  <a:cs typeface="Segoe UI" panose="020B0502040204020203" pitchFamily="34" charset="0"/>
                </a:rPr>
                <a:t>, </a:t>
              </a:r>
              <a:r>
                <a:rPr lang="en-US" dirty="0">
                  <a:solidFill>
                    <a:srgbClr val="990055"/>
                  </a:solidFill>
                  <a:latin typeface="Liberation Mono"/>
                </a:rPr>
                <a:t>15</a:t>
              </a:r>
              <a:r>
                <a:rPr lang="en-US" dirty="0">
                  <a:latin typeface="Liberation Mono"/>
                  <a:cs typeface="Segoe UI" panose="020B0502040204020203" pitchFamily="34" charset="0"/>
                </a:rPr>
                <a:t>, </a:t>
              </a:r>
              <a:r>
                <a:rPr lang="en-US" dirty="0">
                  <a:solidFill>
                    <a:srgbClr val="990055"/>
                  </a:solidFill>
                  <a:latin typeface="Liberation Mono"/>
                </a:rPr>
                <a:t>17</a:t>
              </a:r>
              <a:r>
                <a:rPr lang="en-IN" dirty="0">
                  <a:solidFill>
                    <a:schemeClr val="bg1">
                      <a:lumMod val="50000"/>
                    </a:schemeClr>
                  </a:solidFill>
                  <a:latin typeface="Liberation Mono"/>
                </a:rPr>
                <a:t>)</a:t>
              </a:r>
            </a:p>
            <a:p>
              <a:r>
                <a:rPr lang="en-IN" dirty="0">
                  <a:latin typeface="Liberation Mono"/>
                </a:rPr>
                <a:t>       </a:t>
              </a:r>
              <a:r>
                <a:rPr lang="en-IN" dirty="0">
                  <a:solidFill>
                    <a:schemeClr val="bg1">
                      <a:lumMod val="50000"/>
                    </a:schemeClr>
                  </a:solidFill>
                  <a:latin typeface="Liberation Mono"/>
                </a:rPr>
                <a:t>)</a:t>
              </a:r>
              <a:r>
                <a:rPr lang="en-IN" dirty="0">
                  <a:latin typeface="Liberation Mono"/>
                </a:rPr>
                <a:t>;</a:t>
              </a:r>
            </a:p>
          </p:txBody>
        </p:sp>
        <p:sp>
          <p:nvSpPr>
            <p:cNvPr id="14" name="TextBox 13">
              <a:extLst>
                <a:ext uri="{FF2B5EF4-FFF2-40B4-BE49-F238E27FC236}">
                  <a16:creationId xmlns:a16="http://schemas.microsoft.com/office/drawing/2014/main" xmlns="" id="{ED324714-7BE6-49E7-83DD-6886F9EFD84B}"/>
                </a:ext>
              </a:extLst>
            </p:cNvPr>
            <p:cNvSpPr txBox="1"/>
            <p:nvPr/>
          </p:nvSpPr>
          <p:spPr>
            <a:xfrm>
              <a:off x="6672064" y="2449919"/>
              <a:ext cx="3312368" cy="430887"/>
            </a:xfrm>
            <a:prstGeom prst="rect">
              <a:avLst/>
            </a:prstGeom>
            <a:noFill/>
          </p:spPr>
          <p:txBody>
            <a:bodyPr wrap="square">
              <a:spAutoFit/>
            </a:bodyPr>
            <a:lstStyle/>
            <a:p>
              <a:pPr algn="just"/>
              <a:r>
                <a:rPr lang="en-US" sz="2200" b="0" i="0" dirty="0">
                  <a:solidFill>
                    <a:srgbClr val="C00000"/>
                  </a:solidFill>
                  <a:effectLst/>
                  <a:latin typeface="Inter-Regular"/>
                </a:rPr>
                <a:t>LIST Partitioning</a:t>
              </a:r>
            </a:p>
          </p:txBody>
        </p:sp>
      </p:grpSp>
      <p:graphicFrame>
        <p:nvGraphicFramePr>
          <p:cNvPr id="15" name="Table 15">
            <a:extLst>
              <a:ext uri="{FF2B5EF4-FFF2-40B4-BE49-F238E27FC236}">
                <a16:creationId xmlns:a16="http://schemas.microsoft.com/office/drawing/2014/main" xmlns="" id="{E7F0FF96-B40D-4A44-A732-C23EA177D4E2}"/>
              </a:ext>
            </a:extLst>
          </p:cNvPr>
          <p:cNvGraphicFramePr>
            <a:graphicFrameLocks noGrp="1"/>
          </p:cNvGraphicFramePr>
          <p:nvPr>
            <p:extLst>
              <p:ext uri="{D42A27DB-BD31-4B8C-83A1-F6EECF244321}">
                <p14:modId xmlns:p14="http://schemas.microsoft.com/office/powerpoint/2010/main" xmlns="" val="1660733240"/>
              </p:ext>
            </p:extLst>
          </p:nvPr>
        </p:nvGraphicFramePr>
        <p:xfrm>
          <a:off x="7176120" y="408156"/>
          <a:ext cx="4416514" cy="1854200"/>
        </p:xfrm>
        <a:graphic>
          <a:graphicData uri="http://schemas.openxmlformats.org/drawingml/2006/table">
            <a:tbl>
              <a:tblPr firstRow="1" bandRow="1">
                <a:tableStyleId>{5940675A-B579-460E-94D1-54222C63F5DA}</a:tableStyleId>
              </a:tblPr>
              <a:tblGrid>
                <a:gridCol w="2040250">
                  <a:extLst>
                    <a:ext uri="{9D8B030D-6E8A-4147-A177-3AD203B41FA5}">
                      <a16:colId xmlns:a16="http://schemas.microsoft.com/office/drawing/2014/main" xmlns="" val="3149757144"/>
                    </a:ext>
                  </a:extLst>
                </a:gridCol>
                <a:gridCol w="2376264">
                  <a:extLst>
                    <a:ext uri="{9D8B030D-6E8A-4147-A177-3AD203B41FA5}">
                      <a16:colId xmlns:a16="http://schemas.microsoft.com/office/drawing/2014/main" xmlns="" val="1706414821"/>
                    </a:ext>
                  </a:extLst>
                </a:gridCol>
              </a:tblGrid>
              <a:tr h="370840">
                <a:tc>
                  <a:txBody>
                    <a:bodyPr/>
                    <a:lstStyle/>
                    <a:p>
                      <a:pPr algn="ctr"/>
                      <a:r>
                        <a:rPr lang="en-US" sz="1600" b="1" dirty="0">
                          <a:latin typeface="Segoe UI" panose="020B0502040204020203" pitchFamily="34" charset="0"/>
                          <a:cs typeface="Segoe UI" panose="020B0502040204020203" pitchFamily="34" charset="0"/>
                        </a:rPr>
                        <a:t>Warehouse</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tc>
                  <a:txBody>
                    <a:bodyPr/>
                    <a:lstStyle/>
                    <a:p>
                      <a:pPr algn="ctr"/>
                      <a:r>
                        <a:rPr lang="en-US" sz="1600" b="1" dirty="0">
                          <a:latin typeface="Segoe UI" panose="020B0502040204020203" pitchFamily="34" charset="0"/>
                          <a:cs typeface="Segoe UI" panose="020B0502040204020203" pitchFamily="34" charset="0"/>
                        </a:rPr>
                        <a:t>storeID</a:t>
                      </a:r>
                      <a:endParaRPr lang="en-IN" sz="1600" b="1" dirty="0">
                        <a:latin typeface="Segoe UI" panose="020B0502040204020203" pitchFamily="34" charset="0"/>
                        <a:cs typeface="Segoe UI" panose="020B0502040204020203" pitchFamily="34" charset="0"/>
                      </a:endParaRPr>
                    </a:p>
                  </a:txBody>
                  <a:tcPr>
                    <a:solidFill>
                      <a:schemeClr val="accent4">
                        <a:lumMod val="60000"/>
                        <a:lumOff val="40000"/>
                      </a:schemeClr>
                    </a:solidFill>
                  </a:tcPr>
                </a:tc>
                <a:extLst>
                  <a:ext uri="{0D108BD9-81ED-4DB2-BD59-A6C34878D82A}">
                    <a16:rowId xmlns:a16="http://schemas.microsoft.com/office/drawing/2014/main" xmlns="" val="144985821"/>
                  </a:ext>
                </a:extLst>
              </a:tr>
              <a:tr h="370840">
                <a:tc>
                  <a:txBody>
                    <a:bodyPr/>
                    <a:lstStyle/>
                    <a:p>
                      <a:r>
                        <a:rPr lang="en-IN" sz="1600" dirty="0">
                          <a:latin typeface="Segoe UI" panose="020B0502040204020203" pitchFamily="34" charset="0"/>
                          <a:cs typeface="Segoe UI" panose="020B0502040204020203" pitchFamily="34" charset="0"/>
                        </a:rPr>
                        <a:t>AC Warehouse</a:t>
                      </a:r>
                    </a:p>
                  </a:txBody>
                  <a:tcPr/>
                </a:tc>
                <a:tc>
                  <a:txBody>
                    <a:bodyPr/>
                    <a:lstStyle/>
                    <a:p>
                      <a:r>
                        <a:rPr lang="en-US" sz="1600" dirty="0">
                          <a:latin typeface="Segoe UI" panose="020B0502040204020203" pitchFamily="34" charset="0"/>
                          <a:cs typeface="Segoe UI" panose="020B0502040204020203" pitchFamily="34" charset="0"/>
                        </a:rPr>
                        <a:t>1, 3, 5, 7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xmlns="" val="1594595867"/>
                  </a:ext>
                </a:extLst>
              </a:tr>
              <a:tr h="370840">
                <a:tc>
                  <a:txBody>
                    <a:bodyPr/>
                    <a:lstStyle/>
                    <a:p>
                      <a:r>
                        <a:rPr lang="en-IN" sz="1600" dirty="0">
                          <a:latin typeface="Segoe UI" panose="020B0502040204020203" pitchFamily="34" charset="0"/>
                          <a:cs typeface="Segoe UI" panose="020B0502040204020203" pitchFamily="34" charset="0"/>
                        </a:rPr>
                        <a:t>National</a:t>
                      </a:r>
                    </a:p>
                  </a:txBody>
                  <a:tcPr/>
                </a:tc>
                <a:tc>
                  <a:txBody>
                    <a:bodyPr/>
                    <a:lstStyle/>
                    <a:p>
                      <a:r>
                        <a:rPr lang="en-US" sz="1600" dirty="0">
                          <a:latin typeface="Segoe UI" panose="020B0502040204020203" pitchFamily="34" charset="0"/>
                          <a:cs typeface="Segoe UI" panose="020B0502040204020203" pitchFamily="34" charset="0"/>
                        </a:rPr>
                        <a:t>2, 4, 6, 8</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xmlns="" val="1785209384"/>
                  </a:ext>
                </a:extLst>
              </a:tr>
              <a:tr h="370840">
                <a:tc>
                  <a:txBody>
                    <a:bodyPr/>
                    <a:lstStyle/>
                    <a:p>
                      <a:r>
                        <a:rPr lang="en-IN" sz="1600" dirty="0">
                          <a:latin typeface="Segoe UI" panose="020B0502040204020203" pitchFamily="34" charset="0"/>
                          <a:cs typeface="Segoe UI" panose="020B0502040204020203" pitchFamily="34" charset="0"/>
                        </a:rPr>
                        <a:t>Global</a:t>
                      </a:r>
                    </a:p>
                  </a:txBody>
                  <a:tcPr/>
                </a:tc>
                <a:tc>
                  <a:txBody>
                    <a:bodyPr/>
                    <a:lstStyle/>
                    <a:p>
                      <a:r>
                        <a:rPr lang="en-US" sz="1600" dirty="0">
                          <a:latin typeface="Segoe UI" panose="020B0502040204020203" pitchFamily="34" charset="0"/>
                          <a:cs typeface="Segoe UI" panose="020B0502040204020203" pitchFamily="34" charset="0"/>
                        </a:rPr>
                        <a:t>10, 12, 14, 16</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xmlns="" val="3373456418"/>
                  </a:ext>
                </a:extLst>
              </a:tr>
              <a:tr h="370840">
                <a:tc>
                  <a:txBody>
                    <a:bodyPr/>
                    <a:lstStyle/>
                    <a:p>
                      <a:r>
                        <a:rPr lang="en-IN" sz="1600" dirty="0">
                          <a:latin typeface="Segoe UI" panose="020B0502040204020203" pitchFamily="34" charset="0"/>
                          <a:cs typeface="Segoe UI" panose="020B0502040204020203" pitchFamily="34" charset="0"/>
                        </a:rPr>
                        <a:t>Migrant System</a:t>
                      </a:r>
                    </a:p>
                  </a:txBody>
                  <a:tcPr/>
                </a:tc>
                <a:tc>
                  <a:txBody>
                    <a:bodyPr/>
                    <a:lstStyle/>
                    <a:p>
                      <a:r>
                        <a:rPr lang="en-US" sz="1600" dirty="0">
                          <a:latin typeface="Segoe UI" panose="020B0502040204020203" pitchFamily="34" charset="0"/>
                          <a:cs typeface="Segoe UI" panose="020B0502040204020203" pitchFamily="34" charset="0"/>
                        </a:rPr>
                        <a:t>11, 13, 15, 17</a:t>
                      </a:r>
                      <a:endParaRPr lang="en-IN" sz="16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xmlns="" val="889783200"/>
                  </a:ext>
                </a:extLst>
              </a:tr>
            </a:tbl>
          </a:graphicData>
        </a:graphic>
      </p:graphicFrame>
      <p:sp>
        <p:nvSpPr>
          <p:cNvPr id="17" name="TextBox 16">
            <a:extLst>
              <a:ext uri="{FF2B5EF4-FFF2-40B4-BE49-F238E27FC236}">
                <a16:creationId xmlns:a16="http://schemas.microsoft.com/office/drawing/2014/main" xmlns="" id="{9715DA39-DED8-415F-95B4-15DB9E15D812}"/>
              </a:ext>
            </a:extLst>
          </p:cNvPr>
          <p:cNvSpPr txBox="1"/>
          <p:nvPr/>
        </p:nvSpPr>
        <p:spPr>
          <a:xfrm>
            <a:off x="407368" y="4725144"/>
            <a:ext cx="6768752"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INSERT INTO </a:t>
            </a:r>
            <a:r>
              <a:rPr lang="en-US" dirty="0">
                <a:latin typeface="Liberation Mono"/>
              </a:rPr>
              <a:t>employee</a:t>
            </a:r>
            <a:r>
              <a:rPr lang="en-US" dirty="0">
                <a:solidFill>
                  <a:srgbClr val="0077AA"/>
                </a:solidFill>
                <a:latin typeface="Liberation Mono"/>
              </a:rPr>
              <a:t> PARTITION</a:t>
            </a:r>
            <a:r>
              <a:rPr lang="en-US" dirty="0">
                <a:solidFill>
                  <a:schemeClr val="bg1">
                    <a:lumMod val="50000"/>
                  </a:schemeClr>
                </a:solidFill>
                <a:latin typeface="Liberation Mono"/>
              </a:rPr>
              <a:t>(</a:t>
            </a:r>
            <a:r>
              <a:rPr lang="en-US" dirty="0">
                <a:solidFill>
                  <a:schemeClr val="accent4">
                    <a:lumMod val="50000"/>
                  </a:schemeClr>
                </a:solidFill>
                <a:latin typeface="Liberation Mono"/>
              </a:rPr>
              <a:t>p0</a:t>
            </a:r>
            <a:r>
              <a:rPr lang="en-US" dirty="0">
                <a:latin typeface="Liberation Mono"/>
              </a:rPr>
              <a:t>)</a:t>
            </a:r>
            <a:r>
              <a:rPr lang="en-US" dirty="0">
                <a:solidFill>
                  <a:srgbClr val="0077AA"/>
                </a:solidFill>
                <a:latin typeface="Liberation Mono"/>
              </a:rPr>
              <a:t> VALUES</a:t>
            </a:r>
            <a:r>
              <a:rPr lang="en-US" dirty="0">
                <a:solidFill>
                  <a:schemeClr val="bg1">
                    <a:lumMod val="50000"/>
                  </a:schemeClr>
                </a:solidFill>
                <a:latin typeface="Liberation Mono"/>
              </a:rPr>
              <a:t>(</a:t>
            </a:r>
            <a:r>
              <a:rPr lang="en-US" dirty="0">
                <a:latin typeface="Liberation Mono"/>
              </a:rPr>
              <a:t>1,</a:t>
            </a:r>
            <a:r>
              <a:rPr lang="en-IN" dirty="0">
                <a:solidFill>
                  <a:srgbClr val="669900"/>
                </a:solidFill>
                <a:latin typeface="Liberation Mono"/>
              </a:rPr>
              <a:t> 'saleel'</a:t>
            </a:r>
            <a:r>
              <a:rPr lang="en-US" dirty="0">
                <a:latin typeface="Liberation Mono"/>
              </a:rPr>
              <a:t>, </a:t>
            </a:r>
            <a:r>
              <a:rPr lang="en-US" dirty="0">
                <a:solidFill>
                  <a:srgbClr val="990055"/>
                </a:solidFill>
                <a:latin typeface="Liberation Mono"/>
              </a:rPr>
              <a:t>1500</a:t>
            </a:r>
            <a:r>
              <a:rPr lang="en-US" dirty="0">
                <a:solidFill>
                  <a:schemeClr val="bg1">
                    <a:lumMod val="50000"/>
                  </a:schemeClr>
                </a:solidFill>
                <a:latin typeface="Liberation Mono"/>
              </a:rPr>
              <a:t>)</a:t>
            </a:r>
            <a:r>
              <a:rPr lang="en-US"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rgbClr val="A67F59"/>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employee </a:t>
            </a:r>
            <a:r>
              <a:rPr lang="en-IN" dirty="0">
                <a:solidFill>
                  <a:srgbClr val="0077AA"/>
                </a:solidFill>
                <a:latin typeface="Liberation Mono"/>
              </a:rPr>
              <a:t>PARTITION</a:t>
            </a:r>
            <a:r>
              <a:rPr lang="en-IN" dirty="0">
                <a:solidFill>
                  <a:schemeClr val="bg1">
                    <a:lumMod val="50000"/>
                  </a:schemeClr>
                </a:solidFill>
                <a:latin typeface="Liberation Mono"/>
              </a:rPr>
              <a:t>(</a:t>
            </a:r>
            <a:r>
              <a:rPr lang="en-IN" dirty="0">
                <a:solidFill>
                  <a:schemeClr val="accent4">
                    <a:lumMod val="50000"/>
                  </a:schemeClr>
                </a:solidFill>
                <a:latin typeface="Liberation Mono"/>
              </a:rPr>
              <a:t>p0</a:t>
            </a:r>
            <a:r>
              <a:rPr lang="en-IN" dirty="0">
                <a:solidFill>
                  <a:schemeClr val="bg1">
                    <a:lumMod val="50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DELETE</a:t>
            </a:r>
            <a:r>
              <a:rPr lang="en-US" dirty="0">
                <a:latin typeface="Liberation Mono"/>
              </a:rPr>
              <a:t> </a:t>
            </a:r>
            <a:r>
              <a:rPr lang="en-US" dirty="0">
                <a:solidFill>
                  <a:srgbClr val="0077AA"/>
                </a:solidFill>
                <a:latin typeface="Liberation Mono"/>
              </a:rPr>
              <a:t>FROM</a:t>
            </a:r>
            <a:r>
              <a:rPr lang="en-US" dirty="0">
                <a:latin typeface="Liberation Mono"/>
              </a:rPr>
              <a:t> employee </a:t>
            </a:r>
            <a:r>
              <a:rPr lang="en-US" dirty="0">
                <a:solidFill>
                  <a:srgbClr val="0077AA"/>
                </a:solidFill>
                <a:latin typeface="Liberation Mono"/>
              </a:rPr>
              <a:t>PARTITION</a:t>
            </a:r>
            <a:r>
              <a:rPr lang="en-US" dirty="0">
                <a:solidFill>
                  <a:schemeClr val="bg1">
                    <a:lumMod val="50000"/>
                  </a:schemeClr>
                </a:solidFill>
                <a:latin typeface="Liberation Mono"/>
              </a:rPr>
              <a:t>(</a:t>
            </a:r>
            <a:r>
              <a:rPr lang="en-IN" dirty="0">
                <a:solidFill>
                  <a:schemeClr val="accent4">
                    <a:lumMod val="50000"/>
                  </a:schemeClr>
                </a:solidFill>
                <a:latin typeface="Liberation Mono"/>
              </a:rPr>
              <a:t>p0</a:t>
            </a:r>
            <a:r>
              <a:rPr lang="en-US" dirty="0">
                <a:solidFill>
                  <a:schemeClr val="bg1">
                    <a:lumMod val="50000"/>
                  </a:schemeClr>
                </a:solidFill>
                <a:latin typeface="Liberation Mono"/>
              </a:rPr>
              <a:t>)</a:t>
            </a:r>
            <a:r>
              <a:rPr lang="en-US" dirty="0">
                <a:latin typeface="Liberation Mono"/>
              </a:rPr>
              <a:t>;</a:t>
            </a:r>
          </a:p>
        </p:txBody>
      </p:sp>
    </p:spTree>
    <p:extLst>
      <p:ext uri="{BB962C8B-B14F-4D97-AF65-F5344CB8AC3E}">
        <p14:creationId xmlns:p14="http://schemas.microsoft.com/office/powerpoint/2010/main" xmlns="" val="2003230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spTree>
    <p:extLst>
      <p:ext uri="{BB962C8B-B14F-4D97-AF65-F5344CB8AC3E}">
        <p14:creationId xmlns:p14="http://schemas.microsoft.com/office/powerpoint/2010/main" xmlns="" val="19235006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5" y="2578244"/>
            <a:ext cx="8838049" cy="850756"/>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Tree>
    <p:extLst>
      <p:ext uri="{BB962C8B-B14F-4D97-AF65-F5344CB8AC3E}">
        <p14:creationId xmlns:p14="http://schemas.microsoft.com/office/powerpoint/2010/main" xmlns="" val="237029380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xmlns="" id="{11A8D217-5263-46B5-BDA0-6524AA5A0ED6}"/>
              </a:ext>
            </a:extLst>
          </p:cNvPr>
          <p:cNvGrpSpPr/>
          <p:nvPr/>
        </p:nvGrpSpPr>
        <p:grpSpPr>
          <a:xfrm>
            <a:off x="262558" y="869754"/>
            <a:ext cx="11665296" cy="5664882"/>
            <a:chOff x="262558" y="869754"/>
            <a:chExt cx="11665296" cy="5664882"/>
          </a:xfrm>
        </p:grpSpPr>
        <p:sp>
          <p:nvSpPr>
            <p:cNvPr id="7" name="Rectangle 6">
              <a:extLst>
                <a:ext uri="{FF2B5EF4-FFF2-40B4-BE49-F238E27FC236}">
                  <a16:creationId xmlns:a16="http://schemas.microsoft.com/office/drawing/2014/main" xmlns="" id="{619C5836-1EA1-43B3-A165-AEDF87719791}"/>
                </a:ext>
              </a:extLst>
            </p:cNvPr>
            <p:cNvSpPr/>
            <p:nvPr/>
          </p:nvSpPr>
          <p:spPr>
            <a:xfrm>
              <a:off x="262558" y="869754"/>
              <a:ext cx="11665296" cy="520142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use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 A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permanent (original) table becomes hidden (inaccessible) to the client who creates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you issue a DROP TABLE statement,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 is removed and the original table reappears, it is possible, only when then original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and temporary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are same.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original table also reappears if you rename the </a:t>
              </a:r>
              <a:r>
                <a:rPr lang="en-IN" i="1" dirty="0">
                  <a:latin typeface="Arial" panose="020B0604020202020204" pitchFamily="34" charset="0"/>
                  <a:cs typeface="Arial" panose="020B0604020202020204" pitchFamily="34" charset="0"/>
                </a:rPr>
                <a:t>TEMPORARY</a:t>
              </a:r>
              <a:r>
                <a:rPr lang="en-IN" dirty="0">
                  <a:latin typeface="Arial" panose="020B0604020202020204" pitchFamily="34" charset="0"/>
                  <a:cs typeface="Arial" panose="020B0604020202020204" pitchFamily="34" charset="0"/>
                </a:rPr>
                <a:t> table.</a:t>
              </a:r>
            </a:p>
            <a:p>
              <a:pPr marL="285750" indent="-285750">
                <a:buFont typeface="Arial" panose="020B0604020202020204" pitchFamily="34" charset="0"/>
                <a:buChar char="•"/>
              </a:pPr>
              <a:endParaRPr lang="en-IN" sz="200" dirty="0">
                <a:latin typeface="Arial" panose="020B0604020202020204" pitchFamily="34" charset="0"/>
                <a:cs typeface="Arial" panose="020B0604020202020204" pitchFamily="34" charset="0"/>
              </a:endParaRPr>
            </a:p>
            <a:p>
              <a:r>
                <a:rPr lang="en-IN" dirty="0">
                  <a:solidFill>
                    <a:srgbClr val="FF0000"/>
                  </a:solidFill>
                  <a:latin typeface="Arial" panose="020B0604020202020204" pitchFamily="34" charset="0"/>
                  <a:cs typeface="Arial" panose="020B0604020202020204" pitchFamily="34" charset="0"/>
                </a:rPr>
                <a:t>      e.g. </a:t>
              </a:r>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ALTER</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dept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RENAME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TO</a:t>
              </a:r>
              <a:r>
                <a:rPr lang="en-US" dirty="0">
                  <a:latin typeface="Arial" panose="020B0604020202020204" pitchFamily="34" charset="0"/>
                  <a:cs typeface="Arial" panose="020B0604020202020204" pitchFamily="34" charset="0"/>
                </a:rPr>
                <a:t> d; </a:t>
              </a: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xmlns="" id="{A77F58EF-B26D-4238-A79A-FE7DE4172978}"/>
                </a:ext>
              </a:extLst>
            </p:cNvPr>
            <p:cNvGrpSpPr/>
            <p:nvPr/>
          </p:nvGrpSpPr>
          <p:grpSpPr>
            <a:xfrm>
              <a:off x="1342678" y="5969900"/>
              <a:ext cx="2391675" cy="564736"/>
              <a:chOff x="1342678" y="5969900"/>
              <a:chExt cx="2391675" cy="564736"/>
            </a:xfrm>
          </p:grpSpPr>
          <p:cxnSp>
            <p:nvCxnSpPr>
              <p:cNvPr id="9" name="Connector: Elbow 8">
                <a:extLst>
                  <a:ext uri="{FF2B5EF4-FFF2-40B4-BE49-F238E27FC236}">
                    <a16:creationId xmlns:a16="http://schemas.microsoft.com/office/drawing/2014/main" xmlns="" id="{AF45D4D7-C5F2-4D34-B492-4F5F1688AED7}"/>
                  </a:ext>
                </a:extLst>
              </p:cNvPr>
              <p:cNvCxnSpPr>
                <a:cxnSpLocks/>
              </p:cNvCxnSpPr>
              <p:nvPr/>
            </p:nvCxnSpPr>
            <p:spPr>
              <a:xfrm rot="5400000">
                <a:off x="2260449" y="5988234"/>
                <a:ext cx="324699" cy="288032"/>
              </a:xfrm>
              <a:prstGeom prst="bentConnector3">
                <a:avLst>
                  <a:gd name="adj1" fmla="val 50000"/>
                </a:avLst>
              </a:prstGeom>
              <a:ln w="28575">
                <a:solidFill>
                  <a:srgbClr val="FE121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178222A3-2056-4898-BD8D-C4BAAFD57152}"/>
                  </a:ext>
                </a:extLst>
              </p:cNvPr>
              <p:cNvSpPr txBox="1"/>
              <p:nvPr/>
            </p:nvSpPr>
            <p:spPr>
              <a:xfrm>
                <a:off x="1342678" y="6165304"/>
                <a:ext cx="2391675" cy="369332"/>
              </a:xfrm>
              <a:prstGeom prst="rect">
                <a:avLst/>
              </a:prstGeom>
              <a:noFill/>
            </p:spPr>
            <p:txBody>
              <a:bodyPr wrap="square">
                <a:spAutoFit/>
              </a:bodyPr>
              <a:lstStyle/>
              <a:p>
                <a:r>
                  <a:rPr lang="en-US" dirty="0">
                    <a:solidFill>
                      <a:srgbClr val="0077AA"/>
                    </a:solidFill>
                    <a:latin typeface="Liberation Mono"/>
                  </a:rPr>
                  <a:t>Temporary table_name</a:t>
                </a:r>
                <a:endParaRPr lang="en-IN" dirty="0">
                  <a:solidFill>
                    <a:srgbClr val="0077AA"/>
                  </a:solidFill>
                  <a:latin typeface="Liberation Mono"/>
                </a:endParaRPr>
              </a:p>
            </p:txBody>
          </p:sp>
        </p:grpSp>
      </p:grpSp>
    </p:spTree>
    <p:extLst>
      <p:ext uri="{BB962C8B-B14F-4D97-AF65-F5344CB8AC3E}">
        <p14:creationId xmlns:p14="http://schemas.microsoft.com/office/powerpoint/2010/main" xmlns="" val="1097574674"/>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temporary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xmlns="" id="{C9367697-6A3C-41D3-90A7-34D56D35944E}"/>
              </a:ext>
            </a:extLst>
          </p:cNvPr>
          <p:cNvSpPr/>
          <p:nvPr/>
        </p:nvSpPr>
        <p:spPr>
          <a:xfrm>
            <a:off x="407368" y="908720"/>
            <a:ext cx="1144927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a:t>
            </a:r>
            <a:r>
              <a:rPr lang="en-IN" dirty="0">
                <a:solidFill>
                  <a:srgbClr val="669900"/>
                </a:solidFill>
                <a:latin typeface="Liberation Mono"/>
              </a:rPr>
              <a:t>'PUNE'</a:t>
            </a:r>
            <a:r>
              <a:rPr lang="en-IN" dirty="0">
                <a:latin typeface="Liberation Mono"/>
                <a:cs typeface="Arial" panose="020B0604020202020204" pitchFamily="34" charset="0"/>
              </a:rPr>
              <a:t>,</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xmlns="" id="{13CC4D98-0B3B-48D2-8497-8CF668FB52B5}"/>
              </a:ext>
            </a:extLst>
          </p:cNvPr>
          <p:cNvCxnSpPr/>
          <p:nvPr/>
        </p:nvCxnSpPr>
        <p:spPr>
          <a:xfrm>
            <a:off x="335360"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74050128"/>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create  temporary table ... like</a:t>
            </a:r>
            <a:endParaRPr lang="en-IN" sz="3200" i="1" dirty="0">
              <a:solidFill>
                <a:srgbClr val="FF9900"/>
              </a:solidFill>
              <a:latin typeface="Arial" pitchFamily="34" charset="0"/>
              <a:cs typeface="Arial" pitchFamily="34" charset="0"/>
            </a:endParaRPr>
          </a:p>
        </p:txBody>
      </p:sp>
      <p:sp>
        <p:nvSpPr>
          <p:cNvPr id="5" name="Rectangle 4"/>
          <p:cNvSpPr/>
          <p:nvPr/>
        </p:nvSpPr>
        <p:spPr>
          <a:xfrm>
            <a:off x="551384"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1385"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a:t>
            </a:r>
            <a:r>
              <a:rPr lang="en-IN" sz="2000" dirty="0">
                <a:solidFill>
                  <a:schemeClr val="tx2"/>
                </a:solidFill>
                <a:latin typeface="Liberation Mono"/>
              </a:rPr>
              <a:t>new_tbl </a:t>
            </a:r>
            <a:r>
              <a:rPr lang="en-IN" sz="2000" dirty="0">
                <a:solidFill>
                  <a:srgbClr val="0077AA"/>
                </a:solidFill>
                <a:latin typeface="Liberation Mono"/>
              </a:rPr>
              <a:t>LIKE </a:t>
            </a:r>
            <a:r>
              <a:rPr lang="en-IN" sz="2000" dirty="0">
                <a:solidFill>
                  <a:schemeClr val="tx2"/>
                </a:solidFill>
                <a:latin typeface="Liberation Mono"/>
              </a:rPr>
              <a:t>orig_tbl;</a:t>
            </a:r>
            <a:endParaRPr lang="en-US" sz="2000" dirty="0">
              <a:solidFill>
                <a:schemeClr val="tx2"/>
              </a:solidFill>
              <a:latin typeface="Liberation Mono"/>
            </a:endParaRPr>
          </a:p>
        </p:txBody>
      </p:sp>
      <p:sp>
        <p:nvSpPr>
          <p:cNvPr id="8" name="Rectangle 7"/>
          <p:cNvSpPr/>
          <p:nvPr/>
        </p:nvSpPr>
        <p:spPr>
          <a:xfrm>
            <a:off x="551384" y="2333205"/>
            <a:ext cx="899043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latin typeface="Liberation Mono"/>
                <a:cs typeface="Arial" panose="020B0604020202020204" pitchFamily="34" charset="0"/>
              </a:rPr>
              <a:t> employee;</a:t>
            </a:r>
          </a:p>
        </p:txBody>
      </p:sp>
      <p:sp>
        <p:nvSpPr>
          <p:cNvPr id="9" name="Rectangle 8"/>
          <p:cNvSpPr/>
          <p:nvPr/>
        </p:nvSpPr>
        <p:spPr>
          <a:xfrm>
            <a:off x="551384" y="2974935"/>
            <a:ext cx="11233248" cy="196977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sp>
        <p:nvSpPr>
          <p:cNvPr id="10" name="TextBox 9">
            <a:extLst>
              <a:ext uri="{FF2B5EF4-FFF2-40B4-BE49-F238E27FC236}">
                <a16:creationId xmlns:a16="http://schemas.microsoft.com/office/drawing/2014/main" xmlns="" id="{0F4BD333-2A5D-44C2-B61F-77FA71E7559A}"/>
              </a:ext>
            </a:extLst>
          </p:cNvPr>
          <p:cNvSpPr txBox="1"/>
          <p:nvPr/>
        </p:nvSpPr>
        <p:spPr>
          <a:xfrm>
            <a:off x="551384" y="5570110"/>
            <a:ext cx="9766055" cy="36933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77AA"/>
                </a:solidFill>
                <a:effectLst/>
                <a:latin typeface="Liberation Mono"/>
              </a:rPr>
              <a:t>CREATE</a:t>
            </a:r>
            <a:r>
              <a:rPr lang="en-US" b="0" i="0" dirty="0">
                <a:solidFill>
                  <a:srgbClr val="000000"/>
                </a:solidFill>
                <a:effectLst/>
                <a:latin typeface="Liberation Mono"/>
              </a:rPr>
              <a:t> </a:t>
            </a:r>
            <a:r>
              <a:rPr lang="en-US" b="0" i="0" dirty="0">
                <a:solidFill>
                  <a:srgbClr val="0077AA"/>
                </a:solidFill>
                <a:effectLst/>
                <a:latin typeface="Liberation Mono"/>
              </a:rPr>
              <a:t>TEMPORARY</a:t>
            </a:r>
            <a:r>
              <a:rPr lang="en-US" b="0" i="0" dirty="0">
                <a:solidFill>
                  <a:srgbClr val="000000"/>
                </a:solidFill>
                <a:effectLst/>
                <a:latin typeface="Liberation Mono"/>
              </a:rPr>
              <a:t> </a:t>
            </a:r>
            <a:r>
              <a:rPr lang="en-US" b="0" i="0" dirty="0">
                <a:solidFill>
                  <a:srgbClr val="0077AA"/>
                </a:solidFill>
                <a:effectLst/>
                <a:latin typeface="Liberation Mono"/>
              </a:rPr>
              <a:t>TABLE</a:t>
            </a:r>
            <a:r>
              <a:rPr lang="en-US" b="0" i="0" dirty="0">
                <a:solidFill>
                  <a:srgbClr val="000000"/>
                </a:solidFill>
                <a:effectLst/>
                <a:latin typeface="Liberation Mono"/>
              </a:rPr>
              <a:t> </a:t>
            </a:r>
            <a:r>
              <a:rPr lang="en-US" b="0" i="1" dirty="0">
                <a:solidFill>
                  <a:srgbClr val="000000"/>
                </a:solidFill>
                <a:effectLst/>
                <a:latin typeface="Liberation Mono"/>
              </a:rPr>
              <a:t>new_tbl</a:t>
            </a:r>
            <a:r>
              <a:rPr lang="en-US" b="0" i="0" dirty="0">
                <a:solidFill>
                  <a:srgbClr val="000000"/>
                </a:solidFill>
                <a:effectLst/>
                <a:latin typeface="Liberation Mono"/>
              </a:rPr>
              <a:t> </a:t>
            </a:r>
            <a:r>
              <a:rPr lang="en-US" b="0" i="0" dirty="0">
                <a:solidFill>
                  <a:srgbClr val="0077AA"/>
                </a:solidFill>
                <a:effectLst/>
                <a:latin typeface="Liberation Mono"/>
              </a:rPr>
              <a:t>SELECT</a:t>
            </a:r>
            <a:r>
              <a:rPr lang="en-US" b="0" i="0" dirty="0">
                <a:solidFill>
                  <a:srgbClr val="000000"/>
                </a:solidFill>
                <a:effectLst/>
                <a:latin typeface="Liberation Mono"/>
              </a:rPr>
              <a:t> </a:t>
            </a:r>
            <a:r>
              <a:rPr lang="en-US" b="0" i="0" dirty="0">
                <a:solidFill>
                  <a:srgbClr val="A67F59"/>
                </a:solidFill>
                <a:effectLst/>
                <a:latin typeface="Liberation Mono"/>
              </a:rPr>
              <a:t>*</a:t>
            </a:r>
            <a:r>
              <a:rPr lang="en-US" b="0" i="0" dirty="0">
                <a:solidFill>
                  <a:srgbClr val="000000"/>
                </a:solidFill>
                <a:effectLst/>
                <a:latin typeface="Liberation Mono"/>
              </a:rPr>
              <a:t> </a:t>
            </a:r>
            <a:r>
              <a:rPr lang="en-US" b="0" i="0" dirty="0">
                <a:solidFill>
                  <a:srgbClr val="0077AA"/>
                </a:solidFill>
                <a:effectLst/>
                <a:latin typeface="Liberation Mono"/>
              </a:rPr>
              <a:t>FROM</a:t>
            </a:r>
            <a:r>
              <a:rPr lang="en-US" b="0" i="0" dirty="0">
                <a:solidFill>
                  <a:srgbClr val="000000"/>
                </a:solidFill>
                <a:effectLst/>
                <a:latin typeface="Liberation Mono"/>
              </a:rPr>
              <a:t> </a:t>
            </a:r>
            <a:r>
              <a:rPr lang="en-US" b="0" i="1" dirty="0">
                <a:solidFill>
                  <a:srgbClr val="000000"/>
                </a:solidFill>
                <a:effectLst/>
                <a:latin typeface="Liberation Mono"/>
              </a:rPr>
              <a:t>orig_tbl</a:t>
            </a:r>
            <a:r>
              <a:rPr lang="en-US" b="0" i="0" dirty="0">
                <a:solidFill>
                  <a:srgbClr val="000000"/>
                </a:solidFill>
                <a:effectLst/>
                <a:latin typeface="Liberation Mono"/>
              </a:rPr>
              <a:t> </a:t>
            </a:r>
            <a:r>
              <a:rPr lang="en-US" b="0" i="0" dirty="0">
                <a:solidFill>
                  <a:srgbClr val="0077AA"/>
                </a:solidFill>
                <a:effectLst/>
                <a:latin typeface="Liberation Mono"/>
              </a:rPr>
              <a:t>LIMIT</a:t>
            </a:r>
            <a:r>
              <a:rPr lang="en-US" b="0" i="0" dirty="0">
                <a:solidFill>
                  <a:srgbClr val="000000"/>
                </a:solidFill>
                <a:effectLst/>
                <a:latin typeface="Liberation Mono"/>
              </a:rPr>
              <a:t> </a:t>
            </a:r>
            <a:r>
              <a:rPr lang="en-US" b="0" i="0" dirty="0">
                <a:solidFill>
                  <a:srgbClr val="990055"/>
                </a:solidFill>
                <a:effectLst/>
                <a:latin typeface="Liberation Mono"/>
              </a:rPr>
              <a:t>0</a:t>
            </a:r>
            <a:r>
              <a:rPr lang="en-US" b="0" i="0" dirty="0">
                <a:solidFill>
                  <a:srgbClr val="999999"/>
                </a:solidFill>
                <a:effectLst/>
                <a:latin typeface="Liberation Mono"/>
              </a:rPr>
              <a:t>;</a:t>
            </a:r>
            <a:endParaRPr lang="en-IN" dirty="0"/>
          </a:p>
        </p:txBody>
      </p:sp>
    </p:spTree>
    <p:extLst>
      <p:ext uri="{BB962C8B-B14F-4D97-AF65-F5344CB8AC3E}">
        <p14:creationId xmlns:p14="http://schemas.microsoft.com/office/powerpoint/2010/main" xmlns="" val="2862947995"/>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5814061B-FECC-4530-8E1D-B568053BB043}"/>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xmlns="" val="1431545163"/>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1354084"/>
            <a:ext cx="11987239" cy="369332"/>
          </a:xfrm>
          <a:prstGeom prst="rect">
            <a:avLst/>
          </a:prstGeom>
        </p:spPr>
        <p:txBody>
          <a:bodyPr wrap="square">
            <a:spAutoFit/>
          </a:bodyPr>
          <a:lstStyle/>
          <a:p>
            <a:r>
              <a:rPr lang="en-US" dirty="0"/>
              <a:t>The </a:t>
            </a:r>
            <a:r>
              <a:rPr lang="en-US" b="1" dirty="0"/>
              <a:t>DEFAULT</a:t>
            </a:r>
            <a:r>
              <a:rPr lang="en-US" dirty="0"/>
              <a:t> specifies a </a:t>
            </a:r>
            <a:r>
              <a:rPr lang="en-US" b="1" dirty="0"/>
              <a:t>default</a:t>
            </a:r>
            <a:r>
              <a:rPr lang="en-US" dirty="0"/>
              <a:t> 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90870" y="3755935"/>
            <a:ext cx="4767765"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C00000"/>
                </a:solidFill>
                <a:latin typeface="Liberation Mono"/>
                <a:cs typeface="Arial" panose="020B0604020202020204" pitchFamily="34" charset="0"/>
              </a:rPr>
              <a:t>PRIMARY KEY</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rgbClr val="006699"/>
                </a:solidFill>
                <a:latin typeface="Liberation Mono"/>
              </a:rPr>
              <a:t>DEFAULT</a:t>
            </a:r>
            <a:r>
              <a:rPr lang="en-US" b="1" dirty="0">
                <a:solidFill>
                  <a:srgbClr val="C00000"/>
                </a:solidFill>
                <a:latin typeface="Liberation Mono"/>
                <a:cs typeface="Arial" panose="020B0604020202020204" pitchFamily="34" charset="0"/>
              </a:rPr>
              <a:t> </a:t>
            </a:r>
            <a:r>
              <a:rPr lang="en-US" dirty="0">
                <a:solidFill>
                  <a:srgbClr val="669900"/>
                </a:solidFill>
                <a:latin typeface="Liberation Mono"/>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rgbClr val="006699"/>
                </a:solidFill>
                <a:latin typeface="Liberation Mono"/>
              </a:rPr>
              <a:t>DEFAULT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dirty="0">
                <a:solidFill>
                  <a:schemeClr val="accent5">
                    <a:lumMod val="75000"/>
                  </a:schemeClr>
                </a:solidFill>
                <a:latin typeface="Liberation Mono"/>
                <a:cs typeface="Arial" panose="020B0604020202020204" pitchFamily="34" charset="0"/>
              </a:rPr>
              <a:t>+</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xmlns="" id="{7AB23FA4-579C-49F6-970F-BA30755F4559}"/>
              </a:ext>
            </a:extLst>
          </p:cNvPr>
          <p:cNvSpPr txBox="1"/>
          <p:nvPr/>
        </p:nvSpPr>
        <p:spPr>
          <a:xfrm>
            <a:off x="390870" y="1919008"/>
            <a:ext cx="469453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6699"/>
                </a:solidFill>
                <a:latin typeface="Liberation Mono"/>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2" name="Group 1">
            <a:extLst>
              <a:ext uri="{FF2B5EF4-FFF2-40B4-BE49-F238E27FC236}">
                <a16:creationId xmlns:a16="http://schemas.microsoft.com/office/drawing/2014/main" xmlns="" id="{5011ED6B-7D84-4474-8C0B-72B9A136A0B9}"/>
              </a:ext>
            </a:extLst>
          </p:cNvPr>
          <p:cNvGrpSpPr/>
          <p:nvPr/>
        </p:nvGrpSpPr>
        <p:grpSpPr>
          <a:xfrm>
            <a:off x="5216691" y="4317290"/>
            <a:ext cx="6752950" cy="2243387"/>
            <a:chOff x="5231904" y="3356992"/>
            <a:chExt cx="6752950" cy="2243387"/>
          </a:xfrm>
        </p:grpSpPr>
        <p:pic>
          <p:nvPicPr>
            <p:cNvPr id="3" name="Picture 2">
              <a:extLst>
                <a:ext uri="{FF2B5EF4-FFF2-40B4-BE49-F238E27FC236}">
                  <a16:creationId xmlns:a16="http://schemas.microsoft.com/office/drawing/2014/main" xmlns="" id="{2C07C1E4-F0E0-490D-931C-D2C7CAE00DC8}"/>
                </a:ext>
              </a:extLst>
            </p:cNvPr>
            <p:cNvPicPr>
              <a:picLocks noChangeAspect="1"/>
            </p:cNvPicPr>
            <p:nvPr/>
          </p:nvPicPr>
          <p:blipFill>
            <a:blip r:embed="rId2"/>
            <a:stretch>
              <a:fillRect/>
            </a:stretch>
          </p:blipFill>
          <p:spPr>
            <a:xfrm>
              <a:off x="5231904" y="3356992"/>
              <a:ext cx="6752950" cy="2243387"/>
            </a:xfrm>
            <a:prstGeom prst="rect">
              <a:avLst/>
            </a:prstGeom>
          </p:spPr>
        </p:pic>
        <p:sp>
          <p:nvSpPr>
            <p:cNvPr id="4" name="Rectangle 3">
              <a:extLst>
                <a:ext uri="{FF2B5EF4-FFF2-40B4-BE49-F238E27FC236}">
                  <a16:creationId xmlns:a16="http://schemas.microsoft.com/office/drawing/2014/main" xmlns="" id="{9FC47D14-8E83-45AD-969B-984439A6AD0E}"/>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xmlns="" id="{AEE9C3E1-0719-4A27-B187-7407F605FB58}"/>
              </a:ext>
            </a:extLst>
          </p:cNvPr>
          <p:cNvGrpSpPr/>
          <p:nvPr/>
        </p:nvGrpSpPr>
        <p:grpSpPr>
          <a:xfrm>
            <a:off x="5216691" y="1919008"/>
            <a:ext cx="6841394" cy="1624549"/>
            <a:chOff x="5216691" y="1257620"/>
            <a:chExt cx="6841394" cy="1624549"/>
          </a:xfrm>
        </p:grpSpPr>
        <p:pic>
          <p:nvPicPr>
            <p:cNvPr id="10" name="Picture 9">
              <a:extLst>
                <a:ext uri="{FF2B5EF4-FFF2-40B4-BE49-F238E27FC236}">
                  <a16:creationId xmlns:a16="http://schemas.microsoft.com/office/drawing/2014/main" xmlns="" id="{70C9F16D-D58C-4FCE-980F-42206A4B822C}"/>
                </a:ext>
              </a:extLst>
            </p:cNvPr>
            <p:cNvPicPr>
              <a:picLocks noChangeAspect="1"/>
            </p:cNvPicPr>
            <p:nvPr/>
          </p:nvPicPr>
          <p:blipFill>
            <a:blip r:embed="rId3"/>
            <a:stretch>
              <a:fillRect/>
            </a:stretch>
          </p:blipFill>
          <p:spPr>
            <a:xfrm>
              <a:off x="5216691" y="1257620"/>
              <a:ext cx="6841394" cy="1624549"/>
            </a:xfrm>
            <a:prstGeom prst="rect">
              <a:avLst/>
            </a:prstGeom>
          </p:spPr>
        </p:pic>
        <p:sp>
          <p:nvSpPr>
            <p:cNvPr id="11" name="Rectangle 10">
              <a:extLst>
                <a:ext uri="{FF2B5EF4-FFF2-40B4-BE49-F238E27FC236}">
                  <a16:creationId xmlns:a16="http://schemas.microsoft.com/office/drawing/2014/main" xmlns="" id="{366CB8D7-10DC-463F-A467-E513D01DF4C5}"/>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le 12">
            <a:extLst>
              <a:ext uri="{FF2B5EF4-FFF2-40B4-BE49-F238E27FC236}">
                <a16:creationId xmlns:a16="http://schemas.microsoft.com/office/drawing/2014/main" xmlns="" id="{E18648F9-AB52-43A1-90C5-DD6976468932}"/>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36496855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xmlns="" id="{BEA49A84-1B1A-4D2E-AE82-B2A6EA6AC614}"/>
              </a:ext>
            </a:extLst>
          </p:cNvPr>
          <p:cNvSpPr/>
          <p:nvPr/>
        </p:nvSpPr>
        <p:spPr>
          <a:xfrm>
            <a:off x="1523802" y="3"/>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default value</a:t>
            </a:r>
          </a:p>
        </p:txBody>
      </p:sp>
      <p:sp>
        <p:nvSpPr>
          <p:cNvPr id="7" name="TextBox 6">
            <a:extLst>
              <a:ext uri="{FF2B5EF4-FFF2-40B4-BE49-F238E27FC236}">
                <a16:creationId xmlns:a16="http://schemas.microsoft.com/office/drawing/2014/main" xmlns="" id="{7AB23FA4-579C-49F6-970F-BA30755F4559}"/>
              </a:ext>
            </a:extLst>
          </p:cNvPr>
          <p:cNvSpPr txBox="1"/>
          <p:nvPr/>
        </p:nvSpPr>
        <p:spPr>
          <a:xfrm>
            <a:off x="390870" y="1257620"/>
            <a:ext cx="10889706" cy="420435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100,</a:t>
            </a:r>
          </a:p>
          <a:p>
            <a:pPr marL="273050"/>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rgbClr val="006699"/>
                </a:solidFill>
                <a:latin typeface="Liberation Mono"/>
              </a:rPr>
              <a:t>DEFAULT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200,</a:t>
            </a:r>
          </a:p>
          <a:p>
            <a:pPr marL="273050"/>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endParaRPr lang="en-IN" dirty="0">
              <a:latin typeface="Liberation Mono"/>
              <a:cs typeface="Arial" panose="020B0604020202020204" pitchFamily="34" charset="0"/>
            </a:endParaRPr>
          </a:p>
          <a:p>
            <a:pPr marL="273050"/>
            <a:endParaRPr lang="en-IN" dirty="0">
              <a:latin typeface="Liberation Mono"/>
              <a:cs typeface="Arial" panose="020B0604020202020204" pitchFamily="34" charset="0"/>
            </a:endParaRP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990055"/>
                </a:solidFill>
                <a:latin typeface="Liberation Mono"/>
              </a:rPr>
              <a:t>2</a:t>
            </a:r>
            <a:r>
              <a:rPr lang="en-IN" dirty="0">
                <a:latin typeface="Liberation Mono"/>
                <a:cs typeface="Arial" panose="020B0604020202020204" pitchFamily="34" charset="0"/>
              </a:rPr>
              <a:t>, </a:t>
            </a:r>
            <a:r>
              <a:rPr lang="en-IN" dirty="0">
                <a:solidFill>
                  <a:srgbClr val="990055"/>
                </a:solidFill>
                <a:latin typeface="Liberation Mono"/>
              </a:rPr>
              <a:t>2</a:t>
            </a:r>
            <a:r>
              <a:rPr lang="en-IN" dirty="0">
                <a:latin typeface="Liberation Mono"/>
                <a:cs typeface="Arial" panose="020B0604020202020204" pitchFamily="34" charset="0"/>
              </a:rPr>
              <a:t>);</a:t>
            </a:r>
          </a:p>
          <a:p>
            <a:pPr marL="55880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990055"/>
                </a:solidFill>
                <a:latin typeface="Liberation Mono"/>
              </a:rPr>
              <a:t>3</a:t>
            </a:r>
            <a:r>
              <a:rPr lang="en-IN" dirty="0">
                <a:latin typeface="Liberation Mono"/>
                <a:cs typeface="Arial" panose="020B0604020202020204" pitchFamily="34" charset="0"/>
              </a:rPr>
              <a:t>, </a:t>
            </a:r>
            <a:r>
              <a:rPr lang="en-IN" dirty="0">
                <a:solidFill>
                  <a:srgbClr val="990055"/>
                </a:solidFill>
                <a:latin typeface="Liberation Mono"/>
              </a:rPr>
              <a:t>3</a:t>
            </a:r>
            <a:r>
              <a:rPr lang="en-IN" dirty="0">
                <a:latin typeface="Liberation Mono"/>
                <a:cs typeface="Arial" panose="020B0604020202020204" pitchFamily="34" charset="0"/>
              </a:rPr>
              <a:t>);</a:t>
            </a:r>
          </a:p>
        </p:txBody>
      </p:sp>
      <p:pic>
        <p:nvPicPr>
          <p:cNvPr id="13" name="Picture 12">
            <a:extLst>
              <a:ext uri="{FF2B5EF4-FFF2-40B4-BE49-F238E27FC236}">
                <a16:creationId xmlns:a16="http://schemas.microsoft.com/office/drawing/2014/main" xmlns="" id="{D3D943BD-2AE6-4F49-9C89-17FF2511A864}"/>
              </a:ext>
            </a:extLst>
          </p:cNvPr>
          <p:cNvPicPr>
            <a:picLocks noChangeAspect="1"/>
          </p:cNvPicPr>
          <p:nvPr/>
        </p:nvPicPr>
        <p:blipFill>
          <a:blip r:embed="rId2"/>
          <a:stretch>
            <a:fillRect/>
          </a:stretch>
        </p:blipFill>
        <p:spPr>
          <a:xfrm>
            <a:off x="3863751" y="1257620"/>
            <a:ext cx="7115449" cy="1739332"/>
          </a:xfrm>
          <a:prstGeom prst="rect">
            <a:avLst/>
          </a:prstGeom>
        </p:spPr>
      </p:pic>
    </p:spTree>
    <p:extLst>
      <p:ext uri="{BB962C8B-B14F-4D97-AF65-F5344CB8AC3E}">
        <p14:creationId xmlns:p14="http://schemas.microsoft.com/office/powerpoint/2010/main" xmlns="" val="25138953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9653C24-9BC0-460D-825B-EEF049B89F29}"/>
              </a:ext>
            </a:extLst>
          </p:cNvPr>
          <p:cNvSpPr/>
          <p:nvPr/>
        </p:nvSpPr>
        <p:spPr>
          <a:xfrm>
            <a:off x="695400" y="3307504"/>
            <a:ext cx="10657183" cy="707886"/>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a:t>
            </a:r>
            <a:r>
              <a:rPr lang="en-US" sz="2000" b="1" dirty="0">
                <a:latin typeface="Palatino Linotype" panose="02040502050505030304" pitchFamily="18" charset="0"/>
                <a:cs typeface="Segoe UI Light" panose="020B0502040204020203" pitchFamily="34" charset="0"/>
              </a:rPr>
              <a:t>AUTO_INCREMENT </a:t>
            </a:r>
            <a:r>
              <a:rPr lang="en-US" sz="2000" dirty="0">
                <a:latin typeface="Palatino Linotype" panose="02040502050505030304" pitchFamily="18" charset="0"/>
                <a:cs typeface="Segoe UI Light" panose="020B0502040204020203" pitchFamily="34" charset="0"/>
              </a:rPr>
              <a:t>attribute can be used to generate a unique number/identity for new rows.</a:t>
            </a:r>
          </a:p>
        </p:txBody>
      </p:sp>
    </p:spTree>
    <p:extLst>
      <p:ext uri="{BB962C8B-B14F-4D97-AF65-F5344CB8AC3E}">
        <p14:creationId xmlns:p14="http://schemas.microsoft.com/office/powerpoint/2010/main" xmlns="" val="1816505739"/>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76230" y="5067284"/>
            <a:ext cx="3515629" cy="1123384"/>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sz="8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xmlns="" id="{56BABA31-D6D1-483B-8498-12B917B0631B}"/>
              </a:ext>
            </a:extLst>
          </p:cNvPr>
          <p:cNvSpPr/>
          <p:nvPr/>
        </p:nvSpPr>
        <p:spPr>
          <a:xfrm>
            <a:off x="480935" y="2147269"/>
            <a:ext cx="11173864" cy="2523768"/>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algn="just"/>
            <a:endParaRPr lang="en-IN" sz="800" b="1" dirty="0">
              <a:solidFill>
                <a:srgbClr val="0070C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It </a:t>
            </a:r>
            <a:r>
              <a:rPr lang="en-IN" dirty="0">
                <a:latin typeface="Arial" panose="020B0604020202020204" pitchFamily="34"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Arial" panose="020B0604020202020204" pitchFamily="34" charset="0"/>
                <a:cs typeface="Arial" panose="020B0604020202020204" pitchFamily="34" charset="0"/>
              </a:rPr>
              <a:t>when you insert a value of NULL or 0 into AUTO_INCREMENT column, it generates next value.</a:t>
            </a:r>
          </a:p>
          <a:p>
            <a:pPr marL="285750" indent="-285750" algn="just">
              <a:buFont typeface="Arial" panose="020B0604020202020204" pitchFamily="34" charset="0"/>
              <a:buChar char="•"/>
            </a:pPr>
            <a:r>
              <a:rPr lang="en-IN" i="1" dirty="0">
                <a:latin typeface="Arial" panose="020B0604020202020204" pitchFamily="34" charset="0"/>
                <a:cs typeface="Arial" panose="020B0604020202020204" pitchFamily="34" charset="0"/>
              </a:rPr>
              <a:t>use LAST_INSERT_ID</a:t>
            </a:r>
            <a:r>
              <a:rPr lang="en-IN" dirty="0">
                <a:latin typeface="Arial" panose="020B0604020202020204" pitchFamily="34" charset="0"/>
                <a:cs typeface="Arial" panose="020B0604020202020204" pitchFamily="34" charset="0"/>
              </a:rPr>
              <a:t>() function to find the row that contains the most recent AUTO_INCREMENT value.</a:t>
            </a:r>
            <a:endParaRPr lang="en-IN" dirty="0">
              <a:solidFill>
                <a:schemeClr val="bg2">
                  <a:lumMod val="10000"/>
                </a:schemeClr>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D0BCAD2D-B4B7-43B9-98C0-BC8293CDF95E}"/>
              </a:ext>
            </a:extLst>
          </p:cNvPr>
          <p:cNvCxnSpPr/>
          <p:nvPr/>
        </p:nvCxnSpPr>
        <p:spPr>
          <a:xfrm>
            <a:off x="412537" y="4869160"/>
            <a:ext cx="1144927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705CC873-45B4-45BA-B3B3-0963F6A20260}"/>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xmlns="" id="{2CCD5262-11B2-48D4-A5DA-15C822C234DF}"/>
              </a:ext>
            </a:extLst>
          </p:cNvPr>
          <p:cNvSpPr/>
          <p:nvPr/>
        </p:nvSpPr>
        <p:spPr>
          <a:xfrm>
            <a:off x="7247334" y="561782"/>
            <a:ext cx="3471334" cy="646331"/>
          </a:xfrm>
          <a:prstGeom prst="rect">
            <a:avLst/>
          </a:prstGeom>
          <a:solidFill>
            <a:schemeClr val="bg1"/>
          </a:solidFill>
        </p:spPr>
        <p:txBody>
          <a:bodyPr wrap="square">
            <a:spAutoFit/>
          </a:bodyPr>
          <a:lstStyle/>
          <a:p>
            <a:r>
              <a:rPr lang="en-IN" i="1" dirty="0">
                <a:latin typeface="Palatino Linotype" panose="02040502050505030304" pitchFamily="18" charset="0"/>
                <a:ea typeface="Times New Roman" panose="02020603050405020304" pitchFamily="18" charset="0"/>
                <a:cs typeface="Arial" panose="020B0604020202020204" pitchFamily="34" charset="0"/>
              </a:rPr>
              <a:t>IDENTITY</a:t>
            </a:r>
            <a:r>
              <a:rPr lang="en-IN" dirty="0">
                <a:latin typeface="Palatino Linotype" panose="02040502050505030304" pitchFamily="18" charset="0"/>
                <a:ea typeface="Times New Roman" panose="0202060305040502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is a synonym to the </a:t>
            </a:r>
            <a:r>
              <a:rPr lang="en-IN" i="1" dirty="0">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latin typeface="Palatino Linotype" panose="02040502050505030304" pitchFamily="18" charset="0"/>
                <a:cs typeface="Arial" panose="020B0604020202020204" pitchFamily="34" charset="0"/>
              </a:rPr>
              <a:t> variable.</a:t>
            </a:r>
          </a:p>
        </p:txBody>
      </p:sp>
      <p:sp>
        <p:nvSpPr>
          <p:cNvPr id="4" name="Rectangle 3">
            <a:extLst>
              <a:ext uri="{FF2B5EF4-FFF2-40B4-BE49-F238E27FC236}">
                <a16:creationId xmlns:a16="http://schemas.microsoft.com/office/drawing/2014/main" xmlns="" id="{4137F616-44E5-49F0-BBCE-B21B854137A7}"/>
              </a:ext>
            </a:extLst>
          </p:cNvPr>
          <p:cNvSpPr/>
          <p:nvPr/>
        </p:nvSpPr>
        <p:spPr>
          <a:xfrm>
            <a:off x="476230" y="1426716"/>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59A9FDF7-EEB2-4C6D-979A-74242DC5F03A}"/>
              </a:ext>
            </a:extLst>
          </p:cNvPr>
          <p:cNvSpPr txBox="1"/>
          <p:nvPr/>
        </p:nvSpPr>
        <p:spPr>
          <a:xfrm>
            <a:off x="6398188" y="5067284"/>
            <a:ext cx="432048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UNIQUE</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latin typeface="Liberation Mono"/>
                <a:cs typeface="Arial" panose="020B0604020202020204" pitchFamily="34" charset="0"/>
              </a:rPr>
              <a:t>= 2;</a:t>
            </a:r>
          </a:p>
        </p:txBody>
      </p:sp>
    </p:spTree>
    <p:extLst>
      <p:ext uri="{BB962C8B-B14F-4D97-AF65-F5344CB8AC3E}">
        <p14:creationId xmlns:p14="http://schemas.microsoft.com/office/powerpoint/2010/main" xmlns="" val="12691357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02382" y="692696"/>
            <a:ext cx="11987239" cy="369332"/>
          </a:xfrm>
          <a:prstGeom prst="rect">
            <a:avLst/>
          </a:prstGeom>
        </p:spPr>
        <p:txBody>
          <a:bodyPr wrap="square">
            <a:spAutoFit/>
          </a:bodyPr>
          <a:lstStyle/>
          <a:p>
            <a:r>
              <a:rPr lang="en-US" dirty="0"/>
              <a:t>The </a:t>
            </a:r>
            <a:r>
              <a:rPr lang="en-US" b="1" dirty="0"/>
              <a:t>auto_increment </a:t>
            </a:r>
            <a:r>
              <a:rPr lang="en-US" dirty="0"/>
              <a:t>specifies a </a:t>
            </a:r>
            <a:r>
              <a:rPr lang="en-US" b="1" dirty="0"/>
              <a:t> auto_increment </a:t>
            </a:r>
            <a:r>
              <a:rPr lang="en-US" dirty="0"/>
              <a:t>value for the column.</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7AB23FA4-579C-49F6-970F-BA30755F4559}"/>
              </a:ext>
            </a:extLst>
          </p:cNvPr>
          <p:cNvSpPr txBox="1"/>
          <p:nvPr/>
        </p:nvSpPr>
        <p:spPr>
          <a:xfrm>
            <a:off x="263352" y="1288500"/>
            <a:ext cx="5438775"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UNIQUE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Rectangle 8">
            <a:extLst>
              <a:ext uri="{FF2B5EF4-FFF2-40B4-BE49-F238E27FC236}">
                <a16:creationId xmlns:a16="http://schemas.microsoft.com/office/drawing/2014/main" xmlns="" id="{F48E34A2-DE3C-4E9F-88EF-700EA030E404}"/>
              </a:ext>
            </a:extLst>
          </p:cNvPr>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10" name="TextBox 9">
            <a:extLst>
              <a:ext uri="{FF2B5EF4-FFF2-40B4-BE49-F238E27FC236}">
                <a16:creationId xmlns:a16="http://schemas.microsoft.com/office/drawing/2014/main" xmlns="" id="{1F98988A-0DD1-46A5-90C6-97C71E134310}"/>
              </a:ext>
            </a:extLst>
          </p:cNvPr>
          <p:cNvSpPr txBox="1"/>
          <p:nvPr/>
        </p:nvSpPr>
        <p:spPr>
          <a:xfrm>
            <a:off x="268693" y="3402866"/>
            <a:ext cx="6096000"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commentID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4" name="Group 3">
            <a:extLst>
              <a:ext uri="{FF2B5EF4-FFF2-40B4-BE49-F238E27FC236}">
                <a16:creationId xmlns:a16="http://schemas.microsoft.com/office/drawing/2014/main" xmlns="" id="{814D3408-E7F2-451E-9B7A-1F6F77F510C2}"/>
              </a:ext>
            </a:extLst>
          </p:cNvPr>
          <p:cNvGrpSpPr/>
          <p:nvPr/>
        </p:nvGrpSpPr>
        <p:grpSpPr>
          <a:xfrm>
            <a:off x="5663952" y="1390604"/>
            <a:ext cx="6369463" cy="1652222"/>
            <a:chOff x="5663952" y="1390604"/>
            <a:chExt cx="6369463" cy="1652222"/>
          </a:xfrm>
        </p:grpSpPr>
        <p:pic>
          <p:nvPicPr>
            <p:cNvPr id="2" name="Picture 1">
              <a:extLst>
                <a:ext uri="{FF2B5EF4-FFF2-40B4-BE49-F238E27FC236}">
                  <a16:creationId xmlns:a16="http://schemas.microsoft.com/office/drawing/2014/main" xmlns="" id="{42213549-6ACD-4D20-BA9D-E697AAF9B8A9}"/>
                </a:ext>
              </a:extLst>
            </p:cNvPr>
            <p:cNvPicPr>
              <a:picLocks noChangeAspect="1"/>
            </p:cNvPicPr>
            <p:nvPr/>
          </p:nvPicPr>
          <p:blipFill>
            <a:blip r:embed="rId3"/>
            <a:stretch>
              <a:fillRect/>
            </a:stretch>
          </p:blipFill>
          <p:spPr>
            <a:xfrm>
              <a:off x="5663952" y="1390604"/>
              <a:ext cx="6336704" cy="1652222"/>
            </a:xfrm>
            <a:prstGeom prst="rect">
              <a:avLst/>
            </a:prstGeom>
          </p:spPr>
        </p:pic>
        <p:sp>
          <p:nvSpPr>
            <p:cNvPr id="11" name="Rectangle 10">
              <a:extLst>
                <a:ext uri="{FF2B5EF4-FFF2-40B4-BE49-F238E27FC236}">
                  <a16:creationId xmlns:a16="http://schemas.microsoft.com/office/drawing/2014/main" xmlns="" id="{A2388BD4-75F9-4B7C-ADDB-5AF75B4B8574}"/>
                </a:ext>
              </a:extLst>
            </p:cNvPr>
            <p:cNvSpPr/>
            <p:nvPr/>
          </p:nvSpPr>
          <p:spPr>
            <a:xfrm>
              <a:off x="5696711" y="1797106"/>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xmlns="" id="{50ED2E05-4E2B-47D2-8882-E531B4E4F514}"/>
              </a:ext>
            </a:extLst>
          </p:cNvPr>
          <p:cNvGrpSpPr/>
          <p:nvPr/>
        </p:nvGrpSpPr>
        <p:grpSpPr>
          <a:xfrm>
            <a:off x="5658318" y="4457440"/>
            <a:ext cx="6375097" cy="1707864"/>
            <a:chOff x="5658318" y="4457440"/>
            <a:chExt cx="6375097" cy="1707864"/>
          </a:xfrm>
        </p:grpSpPr>
        <p:pic>
          <p:nvPicPr>
            <p:cNvPr id="3" name="Picture 2">
              <a:extLst>
                <a:ext uri="{FF2B5EF4-FFF2-40B4-BE49-F238E27FC236}">
                  <a16:creationId xmlns:a16="http://schemas.microsoft.com/office/drawing/2014/main" xmlns="" id="{432986EB-B6D7-4260-ABD9-151369DB6CCE}"/>
                </a:ext>
              </a:extLst>
            </p:cNvPr>
            <p:cNvPicPr>
              <a:picLocks noChangeAspect="1"/>
            </p:cNvPicPr>
            <p:nvPr/>
          </p:nvPicPr>
          <p:blipFill>
            <a:blip r:embed="rId4"/>
            <a:stretch>
              <a:fillRect/>
            </a:stretch>
          </p:blipFill>
          <p:spPr>
            <a:xfrm>
              <a:off x="5658318" y="4457440"/>
              <a:ext cx="6375097" cy="1707864"/>
            </a:xfrm>
            <a:prstGeom prst="rect">
              <a:avLst/>
            </a:prstGeom>
          </p:spPr>
        </p:pic>
        <p:sp>
          <p:nvSpPr>
            <p:cNvPr id="12" name="Rectangle 11">
              <a:extLst>
                <a:ext uri="{FF2B5EF4-FFF2-40B4-BE49-F238E27FC236}">
                  <a16:creationId xmlns:a16="http://schemas.microsoft.com/office/drawing/2014/main" xmlns="" id="{AD22C143-5022-4613-8FDE-F7AAF158A6B7}"/>
                </a:ext>
              </a:extLst>
            </p:cNvPr>
            <p:cNvSpPr/>
            <p:nvPr/>
          </p:nvSpPr>
          <p:spPr>
            <a:xfrm>
              <a:off x="5696711" y="4851959"/>
              <a:ext cx="633670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28168350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828800" y="228600"/>
            <a:ext cx="8610600"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800" y="1981200"/>
            <a:ext cx="8610600"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a:t>
            </a:r>
            <a:endParaRPr lang="en-US" sz="6600"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composite / multi valued attributes</a:t>
            </a:r>
          </a:p>
        </p:txBody>
      </p:sp>
      <p:sp>
        <p:nvSpPr>
          <p:cNvPr id="4" name="Rectangle 3"/>
          <p:cNvSpPr/>
          <p:nvPr/>
        </p:nvSpPr>
        <p:spPr>
          <a:xfrm>
            <a:off x="479377" y="332656"/>
            <a:ext cx="3130793"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76" y="4047455"/>
            <a:ext cx="3418372" cy="46166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76" y="861864"/>
            <a:ext cx="9883824" cy="1213089"/>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Name</a:t>
            </a:r>
            <a:r>
              <a:rPr lang="en-IN" b="1" dirty="0">
                <a:solidFill>
                  <a:schemeClr val="bg2">
                    <a:lumMod val="50000"/>
                  </a:schemeClr>
                </a:solidFill>
                <a:latin typeface="Palatino Linotype" panose="02040502050505030304" pitchFamily="18" charset="0"/>
              </a:rPr>
              <a:t> </a:t>
            </a:r>
            <a:r>
              <a:rPr lang="en-IN" dirty="0">
                <a:latin typeface="Palatino Linotype" panose="02040502050505030304" pitchFamily="18" charset="0"/>
              </a:rPr>
              <a:t>attribute: ( firstName, middleName, and lastName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PhoneNumber</a:t>
            </a:r>
            <a:r>
              <a:rPr lang="en-IN" b="1" dirty="0">
                <a:latin typeface="Palatino Linotype" panose="02040502050505030304" pitchFamily="18" charset="0"/>
              </a:rPr>
              <a:t> </a:t>
            </a:r>
            <a:r>
              <a:rPr lang="en-IN" dirty="0">
                <a:latin typeface="Palatino Linotype" panose="02040502050505030304" pitchFamily="18" charset="0"/>
              </a:rPr>
              <a:t>attribute: ( countryCode, cityCode, and phoneNumber )</a:t>
            </a:r>
          </a:p>
        </p:txBody>
      </p:sp>
      <p:sp>
        <p:nvSpPr>
          <p:cNvPr id="7" name="Rectangle 6"/>
          <p:cNvSpPr/>
          <p:nvPr/>
        </p:nvSpPr>
        <p:spPr>
          <a:xfrm>
            <a:off x="479376" y="4665581"/>
            <a:ext cx="9883824" cy="2050498"/>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Hobbies</a:t>
            </a:r>
            <a:r>
              <a:rPr lang="en-IN" b="1" dirty="0">
                <a:latin typeface="Palatino Linotype" panose="02040502050505030304" pitchFamily="18" charset="0"/>
              </a:rPr>
              <a:t> </a:t>
            </a:r>
            <a:r>
              <a:rPr lang="en-IN" dirty="0">
                <a:latin typeface="Palatino Linotype" panose="02040502050505030304" pitchFamily="18" charset="0"/>
              </a:rPr>
              <a:t>attribute: [ reading, hiking, hockey, skiing, photography,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SpokenLanguages</a:t>
            </a:r>
            <a:r>
              <a:rPr lang="en-IN" b="1" dirty="0">
                <a:latin typeface="Palatino Linotype" panose="02040502050505030304" pitchFamily="18" charset="0"/>
              </a:rPr>
              <a:t> </a:t>
            </a:r>
            <a:r>
              <a:rPr lang="en-IN" dirty="0">
                <a:latin typeface="Palatino Linotype" panose="02040502050505030304" pitchFamily="18" charset="0"/>
              </a:rPr>
              <a:t>attribute: [ Hindi, Marathi, Gujarati, English,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Degrees</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dirty="0">
                <a:latin typeface="Palatino Linotype" panose="02040502050505030304" pitchFamily="18" charset="0"/>
              </a:rPr>
              <a:t>: </a:t>
            </a:r>
            <a:r>
              <a:rPr lang="en-IN" dirty="0">
                <a:latin typeface="Palatino Linotype" panose="02040502050505030304" pitchFamily="18" charset="0"/>
              </a:rPr>
              <a:t>[ 10</a:t>
            </a:r>
            <a:r>
              <a:rPr lang="en-IN" baseline="30000" dirty="0">
                <a:latin typeface="Palatino Linotype" panose="02040502050505030304" pitchFamily="18" charset="0"/>
              </a:rPr>
              <a:t>th</a:t>
            </a:r>
            <a:r>
              <a:rPr lang="en-IN" dirty="0">
                <a:latin typeface="Palatino Linotype" panose="02040502050505030304" pitchFamily="18" charset="0"/>
              </a:rPr>
              <a:t> , 12</a:t>
            </a:r>
            <a:r>
              <a:rPr lang="en-IN" baseline="30000" dirty="0">
                <a:latin typeface="Palatino Linotype" panose="02040502050505030304" pitchFamily="18" charset="0"/>
              </a:rPr>
              <a:t>th</a:t>
            </a:r>
            <a:r>
              <a:rPr lang="en-IN" dirty="0">
                <a:latin typeface="Palatino Linotype" panose="02040502050505030304" pitchFamily="18" charset="0"/>
              </a:rPr>
              <a:t>, BE, ME, PhD, . . . ]</a:t>
            </a:r>
          </a:p>
          <a:p>
            <a:pPr marL="285750" indent="-285750">
              <a:lnSpc>
                <a:spcPct val="150000"/>
              </a:lnSpc>
              <a:buFont typeface="Arial" panose="020B0604020202020204" pitchFamily="34" charset="0"/>
              <a:buChar char="•"/>
            </a:pPr>
            <a:r>
              <a:rPr lang="en-IN" b="1" i="1" dirty="0">
                <a:solidFill>
                  <a:schemeClr val="tx1">
                    <a:lumMod val="85000"/>
                    <a:lumOff val="15000"/>
                  </a:schemeClr>
                </a:solidFill>
                <a:latin typeface="Palatino Linotype" panose="02040502050505030304" pitchFamily="18" charset="0"/>
              </a:rPr>
              <a:t>emailID</a:t>
            </a:r>
            <a:r>
              <a:rPr lang="en-IN" b="1" i="1" dirty="0">
                <a:latin typeface="Palatino Linotype" panose="02040502050505030304" pitchFamily="18" charset="0"/>
              </a:rPr>
              <a:t> </a:t>
            </a:r>
            <a:r>
              <a:rPr lang="en-IN" dirty="0">
                <a:latin typeface="Palatino Linotype" panose="02040502050505030304" pitchFamily="18" charset="0"/>
              </a:rPr>
              <a:t>attribute</a:t>
            </a:r>
            <a:r>
              <a:rPr lang="en-IN" b="1" i="1" dirty="0">
                <a:latin typeface="Palatino Linotype" panose="02040502050505030304" pitchFamily="18" charset="0"/>
              </a:rPr>
              <a:t>:</a:t>
            </a:r>
            <a:r>
              <a:rPr lang="en-IN" dirty="0">
                <a:latin typeface="Palatino Linotype" panose="02040502050505030304" pitchFamily="18" charset="0"/>
              </a:rPr>
              <a:t> [ saleel@gmail.com, salil@yahoomail.com, . . . ]</a:t>
            </a:r>
          </a:p>
        </p:txBody>
      </p:sp>
      <p:grpSp>
        <p:nvGrpSpPr>
          <p:cNvPr id="2" name="Group 1">
            <a:extLst>
              <a:ext uri="{FF2B5EF4-FFF2-40B4-BE49-F238E27FC236}">
                <a16:creationId xmlns:a16="http://schemas.microsoft.com/office/drawing/2014/main" xmlns="" id="{C89E1B55-B447-470E-AF99-30CAD90C8986}"/>
              </a:ext>
            </a:extLst>
          </p:cNvPr>
          <p:cNvGrpSpPr/>
          <p:nvPr/>
        </p:nvGrpSpPr>
        <p:grpSpPr>
          <a:xfrm>
            <a:off x="623392" y="2204864"/>
            <a:ext cx="7272808" cy="1512167"/>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5795640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5" name="Rectangle 4"/>
          <p:cNvSpPr/>
          <p:nvPr/>
        </p:nvSpPr>
        <p:spPr>
          <a:xfrm>
            <a:off x="407368" y="880408"/>
            <a:ext cx="11377264" cy="1446550"/>
          </a:xfrm>
          <a:prstGeom prst="rect">
            <a:avLst/>
          </a:prstGeom>
          <a:noFill/>
        </p:spPr>
        <p:txBody>
          <a:bodyPr wrap="square">
            <a:spAutoFit/>
          </a:bodyPr>
          <a:lstStyle/>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auto_increment_increment</a:t>
            </a:r>
            <a:r>
              <a:rPr lang="en-IN" sz="2000" dirty="0">
                <a:latin typeface="Calibri" panose="020F0502020204030204" pitchFamily="34" charset="0"/>
                <a:cs typeface="Calibri" panose="020F0502020204030204" pitchFamily="34" charset="0"/>
              </a:rPr>
              <a:t> – is the incremental value, controls the interval between successive column values.</a:t>
            </a:r>
          </a:p>
          <a:p>
            <a:pPr marL="285750" indent="-285750">
              <a:buFont typeface="Arial" panose="020B0604020202020204" pitchFamily="34" charset="0"/>
              <a:buChar char="•"/>
            </a:pPr>
            <a:endParaRPr lang="en-IN" sz="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latin typeface="Calibri" panose="020F0502020204030204" pitchFamily="34" charset="0"/>
                <a:cs typeface="Calibri" panose="020F0502020204030204" pitchFamily="34" charset="0"/>
              </a:rPr>
              <a:t>auto_increment_offset</a:t>
            </a:r>
            <a:r>
              <a:rPr lang="en-IN" sz="2000" dirty="0">
                <a:latin typeface="Calibri" panose="020F0502020204030204" pitchFamily="34" charset="0"/>
                <a:cs typeface="Calibri" panose="020F0502020204030204" pitchFamily="34" charset="0"/>
              </a:rPr>
              <a:t> – determines the starting value for the AUTO_INCREMENT field; this value is used for the first record inserted into the table.</a:t>
            </a:r>
          </a:p>
        </p:txBody>
      </p:sp>
      <p:sp>
        <p:nvSpPr>
          <p:cNvPr id="6" name="Rectangle 5"/>
          <p:cNvSpPr/>
          <p:nvPr/>
        </p:nvSpPr>
        <p:spPr>
          <a:xfrm>
            <a:off x="407368" y="2780928"/>
            <a:ext cx="8839200"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auto_increment_offset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5</a:t>
            </a:r>
            <a:endParaRPr lang="en-IN" dirty="0">
              <a:solidFill>
                <a:srgbClr val="0089A4"/>
              </a:solidFill>
              <a:latin typeface="Liberation Mono"/>
            </a:endParaRPr>
          </a:p>
          <a:p>
            <a:pPr marL="171450" indent="-171450">
              <a:buFont typeface="Arial" panose="020B0604020202020204" pitchFamily="34" charset="0"/>
              <a:buChar char="•"/>
            </a:pPr>
            <a:endParaRPr lang="en-IN" sz="800" dirty="0">
              <a:solidFill>
                <a:srgbClr val="0089A4"/>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SET</a:t>
            </a:r>
            <a:r>
              <a:rPr lang="en-IN" dirty="0">
                <a:solidFill>
                  <a:srgbClr val="0089A4"/>
                </a:solidFill>
                <a:latin typeface="Liberation Mono"/>
              </a:rPr>
              <a:t> </a:t>
            </a:r>
            <a:r>
              <a:rPr lang="en-IN" i="1" dirty="0">
                <a:solidFill>
                  <a:srgbClr val="EE9900"/>
                </a:solidFill>
                <a:latin typeface="Liberation Mono"/>
              </a:rPr>
              <a:t>@@</a:t>
            </a:r>
            <a:r>
              <a:rPr lang="en-IN" dirty="0">
                <a:solidFill>
                  <a:schemeClr val="accent5">
                    <a:lumMod val="75000"/>
                  </a:schemeClr>
                </a:solidFill>
                <a:latin typeface="Liberation Mono"/>
              </a:rPr>
              <a:t>session</a:t>
            </a:r>
            <a:r>
              <a:rPr lang="en-IN" dirty="0">
                <a:latin typeface="Liberation Mono"/>
              </a:rPr>
              <a:t>.</a:t>
            </a:r>
            <a:r>
              <a:rPr lang="en-IN" dirty="0">
                <a:solidFill>
                  <a:srgbClr val="E0D612"/>
                </a:solidFill>
                <a:latin typeface="Liberation Mono"/>
                <a:cs typeface="Arial" panose="020B0604020202020204" pitchFamily="34" charset="0"/>
              </a:rPr>
              <a:t>auto_increment_increment</a:t>
            </a:r>
            <a:r>
              <a:rPr lang="en-IN" dirty="0">
                <a:solidFill>
                  <a:srgbClr val="0089A4"/>
                </a:solidFill>
                <a:latin typeface="Liberation Mono"/>
              </a:rPr>
              <a:t> </a:t>
            </a:r>
            <a:r>
              <a:rPr lang="en-IN" dirty="0">
                <a:solidFill>
                  <a:schemeClr val="accent5">
                    <a:lumMod val="75000"/>
                  </a:schemeClr>
                </a:solidFill>
                <a:latin typeface="Liberation Mono"/>
                <a:cs typeface="Arial" panose="020B0604020202020204" pitchFamily="34" charset="0"/>
              </a:rPr>
              <a:t>=</a:t>
            </a:r>
            <a:r>
              <a:rPr lang="en-IN" dirty="0">
                <a:solidFill>
                  <a:srgbClr val="0089A4"/>
                </a:solidFill>
                <a:latin typeface="Liberation Mono"/>
              </a:rPr>
              <a:t> </a:t>
            </a:r>
            <a:r>
              <a:rPr lang="en-IN" dirty="0">
                <a:solidFill>
                  <a:srgbClr val="92D050"/>
                </a:solidFill>
                <a:latin typeface="Liberation Mono"/>
              </a:rPr>
              <a:t>10</a:t>
            </a:r>
          </a:p>
          <a:p>
            <a:pPr marL="342900" indent="-342900">
              <a:buFont typeface="Arial" panose="020B0604020202020204" pitchFamily="34" charset="0"/>
              <a:buChar char="•"/>
            </a:pPr>
            <a:endParaRPr lang="en-IN" sz="800" dirty="0">
              <a:solidFill>
                <a:srgbClr val="92D050"/>
              </a:solidFill>
              <a:latin typeface="Liberation Mono"/>
            </a:endParaRPr>
          </a:p>
          <a:p>
            <a:pPr marL="342900" indent="-34290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 </a:t>
            </a:r>
            <a:r>
              <a:rPr lang="en-IN" dirty="0">
                <a:solidFill>
                  <a:srgbClr val="E0D612"/>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92D050"/>
                </a:solidFill>
                <a:latin typeface="Liberation Mono"/>
                <a:cs typeface="Arial" panose="020B0604020202020204" pitchFamily="34" charset="0"/>
              </a:rPr>
              <a:t>0</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275640641"/>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auto_increment</a:t>
            </a:r>
            <a:endParaRPr lang="en-IN" sz="3200" i="1" dirty="0">
              <a:solidFill>
                <a:srgbClr val="FF9900"/>
              </a:solidFill>
              <a:latin typeface="Arial" pitchFamily="34" charset="0"/>
              <a:cs typeface="Arial" pitchFamily="34" charset="0"/>
            </a:endParaRPr>
          </a:p>
        </p:txBody>
      </p:sp>
      <p:sp>
        <p:nvSpPr>
          <p:cNvPr id="3" name="Rectangle 2"/>
          <p:cNvSpPr/>
          <p:nvPr/>
        </p:nvSpPr>
        <p:spPr>
          <a:xfrm>
            <a:off x="1676400" y="762001"/>
            <a:ext cx="8839200" cy="1200329"/>
          </a:xfrm>
          <a:prstGeom prst="rect">
            <a:avLst/>
          </a:prstGeom>
          <a:noFill/>
        </p:spPr>
        <p:txBody>
          <a:bodyPr wrap="square">
            <a:spAutoFit/>
          </a:bodyPr>
          <a:lstStyle/>
          <a:p>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affects handling of </a:t>
            </a:r>
            <a:r>
              <a:rPr lang="en-IN" i="1" dirty="0">
                <a:latin typeface="Liberation Mono"/>
                <a:cs typeface="Arial" panose="020B0604020202020204" pitchFamily="34" charset="0"/>
              </a:rPr>
              <a:t>AUTO_INCREMENT</a:t>
            </a:r>
            <a:r>
              <a:rPr lang="en-IN" dirty="0">
                <a:latin typeface="Liberation Mono"/>
                <a:cs typeface="Arial" panose="020B0604020202020204" pitchFamily="34" charset="0"/>
              </a:rPr>
              <a:t> columns. Normally, you generate the next sequence number for the column by inserting either NULL or 0 into it. </a:t>
            </a:r>
            <a:r>
              <a:rPr lang="en-IN" i="1" dirty="0">
                <a:latin typeface="Liberation Mono"/>
                <a:cs typeface="Arial" panose="020B0604020202020204" pitchFamily="34" charset="0"/>
              </a:rPr>
              <a:t>NO_AUTO_VALUE_ON_ZERO</a:t>
            </a:r>
            <a:r>
              <a:rPr lang="en-IN" dirty="0">
                <a:latin typeface="Liberation Mono"/>
                <a:cs typeface="Arial" panose="020B0604020202020204" pitchFamily="34" charset="0"/>
              </a:rPr>
              <a:t> suppresses this behaviour for 0 so that only NULL generates the next sequence number.</a:t>
            </a:r>
          </a:p>
        </p:txBody>
      </p:sp>
      <p:sp>
        <p:nvSpPr>
          <p:cNvPr id="5" name="Rectangle 4"/>
          <p:cNvSpPr/>
          <p:nvPr/>
        </p:nvSpPr>
        <p:spPr>
          <a:xfrm>
            <a:off x="1676400" y="2429471"/>
            <a:ext cx="8839200" cy="785343"/>
          </a:xfrm>
          <a:prstGeom prst="rect">
            <a:avLst/>
          </a:prstGeom>
          <a:solidFill>
            <a:schemeClr val="accent4">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a:t>
            </a:r>
          </a:p>
          <a:p>
            <a:pPr marL="285750" indent="-285750">
              <a:lnSpc>
                <a:spcPct val="150000"/>
              </a:lnSpc>
              <a:buFont typeface="Arial" panose="020B0604020202020204" pitchFamily="34" charset="0"/>
              <a:buChar char="•"/>
            </a:pPr>
            <a:r>
              <a:rPr lang="en-IN" sz="1600" i="1" dirty="0">
                <a:solidFill>
                  <a:srgbClr val="0070C0"/>
                </a:solidFill>
                <a:latin typeface="Arial" panose="020B0604020202020204" pitchFamily="34" charset="0"/>
                <a:cs typeface="Arial" panose="020B0604020202020204" pitchFamily="34" charset="0"/>
              </a:rPr>
              <a:t>SET sql_mode = 'NO_AUTO_VALUE_ON_ZERO';</a:t>
            </a:r>
          </a:p>
        </p:txBody>
      </p:sp>
    </p:spTree>
    <p:extLst>
      <p:ext uri="{BB962C8B-B14F-4D97-AF65-F5344CB8AC3E}">
        <p14:creationId xmlns:p14="http://schemas.microsoft.com/office/powerpoint/2010/main" xmlns="" val="1052058271"/>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8"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203967" y="2564905"/>
            <a:ext cx="11784066" cy="2246769"/>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xmlns="" id="{79560E6C-F891-48A7-932E-505EAA3E2AFC}"/>
              </a:ext>
            </a:extLst>
          </p:cNvPr>
          <p:cNvSpPr/>
          <p:nvPr/>
        </p:nvSpPr>
        <p:spPr>
          <a:xfrm>
            <a:off x="203967" y="5157193"/>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Arial" panose="020B0604020202020204" pitchFamily="34" charset="0"/>
                <a:cs typeface="Arial" panose="020B0604020202020204" pitchFamily="34" charset="0"/>
              </a:rPr>
              <a:t>Note: </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3E56605D-CA1A-41BE-BAEA-DBBFDF4E143C}"/>
              </a:ext>
            </a:extLst>
          </p:cNvPr>
          <p:cNvSpPr/>
          <p:nvPr/>
        </p:nvSpPr>
        <p:spPr>
          <a:xfrm>
            <a:off x="203967" y="308849"/>
            <a:ext cx="11784066" cy="1046440"/>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LIKE</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preserves generated column information</a:t>
            </a:r>
            <a:r>
              <a:rPr lang="en-IN" dirty="0">
                <a:latin typeface="Arial" panose="020B0604020202020204" pitchFamily="34" charset="0"/>
                <a:cs typeface="Arial" panose="020B0604020202020204" pitchFamily="34" charset="0"/>
              </a:rPr>
              <a:t> from the original table.</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CREATE TABLE ... SELECT</a:t>
            </a:r>
            <a:r>
              <a:rPr lang="en-IN" dirty="0">
                <a:latin typeface="Arial" panose="020B0604020202020204" pitchFamily="34" charset="0"/>
                <a:cs typeface="Arial" panose="020B0604020202020204" pitchFamily="34" charset="0"/>
              </a:rPr>
              <a:t>, the destination table </a:t>
            </a:r>
            <a:r>
              <a:rPr lang="en-IN" i="1" dirty="0">
                <a:solidFill>
                  <a:srgbClr val="0089A4"/>
                </a:solidFill>
                <a:latin typeface="Arial" panose="020B0604020202020204" pitchFamily="34" charset="0"/>
                <a:cs typeface="Arial" panose="020B0604020202020204" pitchFamily="34" charset="0"/>
              </a:rPr>
              <a:t>does not preserves generated column information</a:t>
            </a:r>
            <a:r>
              <a:rPr lang="en-IN" dirty="0">
                <a:latin typeface="Arial" panose="020B0604020202020204" pitchFamily="34" charset="0"/>
                <a:cs typeface="Arial" panose="020B0604020202020204" pitchFamily="34" charset="0"/>
              </a:rPr>
              <a:t> from the original table.</a:t>
            </a:r>
          </a:p>
        </p:txBody>
      </p:sp>
    </p:spTree>
    <p:extLst>
      <p:ext uri="{BB962C8B-B14F-4D97-AF65-F5344CB8AC3E}">
        <p14:creationId xmlns:p14="http://schemas.microsoft.com/office/powerpoint/2010/main" xmlns="" val="141745588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virtual column - generated always</a:t>
            </a:r>
            <a:endParaRPr lang="en-IN" sz="3200" i="1" dirty="0">
              <a:solidFill>
                <a:srgbClr val="FF9900"/>
              </a:solidFill>
              <a:latin typeface="Arial" pitchFamily="34" charset="0"/>
              <a:cs typeface="Arial" pitchFamily="34" charset="0"/>
            </a:endParaRPr>
          </a:p>
        </p:txBody>
      </p:sp>
      <p:sp>
        <p:nvSpPr>
          <p:cNvPr id="2" name="Rectangle 1"/>
          <p:cNvSpPr/>
          <p:nvPr/>
        </p:nvSpPr>
        <p:spPr>
          <a:xfrm>
            <a:off x="335360" y="780869"/>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990055"/>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i="1" dirty="0">
                <a:solidFill>
                  <a:srgbClr val="669900"/>
                </a:solidFill>
                <a:latin typeface="Arial" panose="020B0604020202020204" pitchFamily="34" charset="0"/>
                <a:cs typeface="Arial" panose="020B0604020202020204" pitchFamily="34" charset="0"/>
              </a:rPr>
              <a:t>'string'</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5360" y="1628800"/>
            <a:ext cx="11593288" cy="1323439"/>
          </a:xfrm>
          <a:prstGeom prst="rect">
            <a:avLst/>
          </a:prstGeom>
        </p:spPr>
        <p:txBody>
          <a:bodyPr wrap="square">
            <a:spAutoFit/>
          </a:bodyPr>
          <a:lstStyle/>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VIRTUAL</a:t>
            </a:r>
            <a:r>
              <a:rPr lang="en-IN" dirty="0">
                <a:latin typeface="Arial" panose="020B0604020202020204" pitchFamily="34" charset="0"/>
                <a:cs typeface="Arial" panose="020B0604020202020204" pitchFamily="34" charset="0"/>
              </a:rPr>
              <a:t>: Column values are not stored, but are evaluated when rows are read, immediately after any BEFORE triggers. A virtual column takes no storage.</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STORED</a:t>
            </a:r>
            <a:r>
              <a:rPr lang="en-IN" dirty="0">
                <a:latin typeface="Arial" panose="020B0604020202020204" pitchFamily="34" charset="0"/>
                <a:cs typeface="Arial" panose="020B0604020202020204" pitchFamily="34" charset="0"/>
              </a:rPr>
              <a:t>: Column values are evaluated and stored when rows are inserted or updated. A stored column does require storage space and can be indexed.</a:t>
            </a:r>
          </a:p>
        </p:txBody>
      </p:sp>
      <p:sp>
        <p:nvSpPr>
          <p:cNvPr id="10" name="TextBox 9">
            <a:extLst>
              <a:ext uri="{FF2B5EF4-FFF2-40B4-BE49-F238E27FC236}">
                <a16:creationId xmlns:a16="http://schemas.microsoft.com/office/drawing/2014/main" xmlns="" id="{F4254FBC-3588-4BD4-9D83-1D10BDE9C204}"/>
              </a:ext>
            </a:extLst>
          </p:cNvPr>
          <p:cNvSpPr txBox="1"/>
          <p:nvPr/>
        </p:nvSpPr>
        <p:spPr>
          <a:xfrm>
            <a:off x="335360" y="4149080"/>
            <a:ext cx="8352928"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product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productCode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productVendor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productDescription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quantityInStock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buyPrice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stockValue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GENERATED ALWAYS AS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quantityInStock </a:t>
            </a:r>
            <a:r>
              <a:rPr lang="en-IN" dirty="0">
                <a:solidFill>
                  <a:schemeClr val="accent5">
                    <a:lumMod val="75000"/>
                  </a:schemeClr>
                </a:solidFill>
                <a:latin typeface="Liberation Mono"/>
                <a:cs typeface="Arial" panose="020B0604020202020204" pitchFamily="34" charset="0"/>
              </a:rPr>
              <a:t>*</a:t>
            </a:r>
            <a:r>
              <a:rPr lang="en-IN" dirty="0">
                <a:latin typeface="Liberation Mono"/>
                <a:cs typeface="Arial" panose="020B0604020202020204" pitchFamily="34" charset="0"/>
              </a:rPr>
              <a:t> buyPrice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VIRTUAL</a:t>
            </a:r>
            <a:r>
              <a:rPr lang="en-IN" dirty="0">
                <a:latin typeface="Liberation Mono"/>
                <a:cs typeface="Arial" panose="020B0604020202020204" pitchFamily="34" charset="0"/>
              </a:rPr>
              <a:t> </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xmlns="" id="{9E99ED51-A529-43A8-9FE8-41F427392EDF}"/>
              </a:ext>
            </a:extLst>
          </p:cNvPr>
          <p:cNvSpPr/>
          <p:nvPr/>
        </p:nvSpPr>
        <p:spPr>
          <a:xfrm>
            <a:off x="335360" y="3068960"/>
            <a:ext cx="11377264" cy="83099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000" dirty="0">
                <a:solidFill>
                  <a:srgbClr val="FF0000"/>
                </a:solidFill>
                <a:latin typeface="Arial" panose="020B0604020202020204" pitchFamily="34" charset="0"/>
                <a:cs typeface="Arial" panose="020B0604020202020204" pitchFamily="34" charset="0"/>
              </a:rPr>
              <a:t>:</a:t>
            </a:r>
          </a:p>
          <a:p>
            <a:endParaRPr lang="en-US" sz="800" dirty="0">
              <a:solidFill>
                <a:schemeClr val="bg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Arial" panose="020B0604020202020204" pitchFamily="34" charset="0"/>
                <a:cs typeface="Arial" panose="020B0604020202020204" pitchFamily="34" charset="0"/>
              </a:rPr>
              <a:t>The default is </a:t>
            </a:r>
            <a:r>
              <a:rPr lang="en-IN" b="1" dirty="0">
                <a:solidFill>
                  <a:schemeClr val="bg2">
                    <a:lumMod val="10000"/>
                  </a:schemeClr>
                </a:solidFill>
                <a:latin typeface="Arial" panose="020B0604020202020204" pitchFamily="34" charset="0"/>
                <a:cs typeface="Arial" panose="020B0604020202020204" pitchFamily="34" charset="0"/>
              </a:rPr>
              <a:t>VIRTUAL</a:t>
            </a:r>
            <a:r>
              <a:rPr lang="en-IN" dirty="0">
                <a:solidFill>
                  <a:schemeClr val="bg2">
                    <a:lumMod val="10000"/>
                  </a:schemeClr>
                </a:solidFill>
                <a:latin typeface="Arial" panose="020B0604020202020204" pitchFamily="34" charset="0"/>
                <a:cs typeface="Arial" panose="020B0604020202020204" pitchFamily="34" charset="0"/>
              </a:rPr>
              <a:t> if neither keyword is specified.</a:t>
            </a:r>
          </a:p>
        </p:txBody>
      </p:sp>
      <p:grpSp>
        <p:nvGrpSpPr>
          <p:cNvPr id="5" name="Group 4">
            <a:extLst>
              <a:ext uri="{FF2B5EF4-FFF2-40B4-BE49-F238E27FC236}">
                <a16:creationId xmlns:a16="http://schemas.microsoft.com/office/drawing/2014/main" xmlns="" id="{D92DD7F7-6E5A-480A-B0B3-0EA6BB645B1D}"/>
              </a:ext>
            </a:extLst>
          </p:cNvPr>
          <p:cNvGrpSpPr/>
          <p:nvPr/>
        </p:nvGrpSpPr>
        <p:grpSpPr>
          <a:xfrm>
            <a:off x="6600056" y="3825068"/>
            <a:ext cx="5328592" cy="1980196"/>
            <a:chOff x="6600056" y="3772698"/>
            <a:chExt cx="5328592" cy="1980196"/>
          </a:xfrm>
        </p:grpSpPr>
        <p:pic>
          <p:nvPicPr>
            <p:cNvPr id="3" name="Picture 2">
              <a:extLst>
                <a:ext uri="{FF2B5EF4-FFF2-40B4-BE49-F238E27FC236}">
                  <a16:creationId xmlns:a16="http://schemas.microsoft.com/office/drawing/2014/main" xmlns="" id="{E2F57B11-773F-44C7-AFBB-B9237DABEA85}"/>
                </a:ext>
              </a:extLst>
            </p:cNvPr>
            <p:cNvPicPr>
              <a:picLocks noChangeAspect="1"/>
            </p:cNvPicPr>
            <p:nvPr/>
          </p:nvPicPr>
          <p:blipFill>
            <a:blip r:embed="rId2"/>
            <a:stretch>
              <a:fillRect/>
            </a:stretch>
          </p:blipFill>
          <p:spPr>
            <a:xfrm>
              <a:off x="6600056" y="3772698"/>
              <a:ext cx="5328592" cy="1980196"/>
            </a:xfrm>
            <a:prstGeom prst="rect">
              <a:avLst/>
            </a:prstGeom>
          </p:spPr>
        </p:pic>
        <p:sp>
          <p:nvSpPr>
            <p:cNvPr id="8" name="Rectangle 7">
              <a:extLst>
                <a:ext uri="{FF2B5EF4-FFF2-40B4-BE49-F238E27FC236}">
                  <a16:creationId xmlns:a16="http://schemas.microsoft.com/office/drawing/2014/main" xmlns="" id="{0F77324A-A31A-4EEA-8B8B-7410754CEF1A}"/>
                </a:ext>
              </a:extLst>
            </p:cNvPr>
            <p:cNvSpPr/>
            <p:nvPr/>
          </p:nvSpPr>
          <p:spPr>
            <a:xfrm>
              <a:off x="6830595" y="5441741"/>
              <a:ext cx="5077550"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2477294644"/>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xmlns=""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33F262B4-69B8-4A4E-89B3-0E81DE60D46C}"/>
              </a:ext>
            </a:extLst>
          </p:cNvPr>
          <p:cNvSpPr/>
          <p:nvPr/>
        </p:nvSpPr>
        <p:spPr>
          <a:xfrm>
            <a:off x="353361" y="4482439"/>
            <a:ext cx="11431270" cy="15388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spTree>
    <p:extLst>
      <p:ext uri="{BB962C8B-B14F-4D97-AF65-F5344CB8AC3E}">
        <p14:creationId xmlns:p14="http://schemas.microsoft.com/office/powerpoint/2010/main" xmlns="" val="414139859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invisible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xmlns=""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a:t>
            </a:r>
            <a:r>
              <a:rPr lang="en-IN" dirty="0">
                <a:solidFill>
                  <a:srgbClr val="0077AA"/>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334566" y="4171070"/>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990055"/>
                </a:solidFill>
                <a:latin typeface="Liberation Mono"/>
              </a:rPr>
              <a:t>-700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NULL);</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990055"/>
                </a:solidFill>
                <a:latin typeface="Liberation Mono"/>
              </a:rPr>
              <a:t>250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xmlns=""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6ECA95C0-760E-4F1E-8B51-2373B8B7181D}"/>
              </a:ext>
            </a:extLst>
          </p:cNvPr>
          <p:cNvSpPr txBox="1"/>
          <p:nvPr/>
        </p:nvSpPr>
        <p:spPr>
          <a:xfrm>
            <a:off x="334566" y="5949280"/>
            <a:ext cx="609372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sp>
        <p:nvSpPr>
          <p:cNvPr id="9" name="TextBox 8">
            <a:extLst>
              <a:ext uri="{FF2B5EF4-FFF2-40B4-BE49-F238E27FC236}">
                <a16:creationId xmlns:a16="http://schemas.microsoft.com/office/drawing/2014/main" xmlns="" id="{0D133126-D949-46DD-A58A-9F84AD477AE4}"/>
              </a:ext>
            </a:extLst>
          </p:cNvPr>
          <p:cNvSpPr txBox="1"/>
          <p:nvPr/>
        </p:nvSpPr>
        <p:spPr>
          <a:xfrm>
            <a:off x="6428290" y="1689209"/>
            <a:ext cx="5444327" cy="76944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VISIBLE</a:t>
            </a:r>
            <a:r>
              <a:rPr lang="en-IN" dirty="0">
                <a:latin typeface="Liberation Mono"/>
              </a:rPr>
              <a:t>;</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a:t>
            </a:r>
            <a:r>
              <a:rPr lang="en-IN" dirty="0">
                <a:latin typeface="Liberation Mono"/>
                <a:cs typeface="Arial" panose="020B0604020202020204" pitchFamily="34" charset="0"/>
              </a:rPr>
              <a:t>employee</a:t>
            </a:r>
            <a:r>
              <a:rPr lang="en-IN" dirty="0">
                <a:latin typeface="Liberation Mono"/>
              </a:rPr>
              <a:t> </a:t>
            </a:r>
            <a:r>
              <a:rPr lang="en-IN" dirty="0">
                <a:solidFill>
                  <a:srgbClr val="0077AA"/>
                </a:solidFill>
                <a:latin typeface="Liberation Mono"/>
                <a:cs typeface="Arial" panose="020B0604020202020204" pitchFamily="34" charset="0"/>
              </a:rPr>
              <a:t>MODIFY</a:t>
            </a:r>
            <a:r>
              <a:rPr lang="en-IN" dirty="0">
                <a:latin typeface="Liberation Mono"/>
              </a:rPr>
              <a:t> </a:t>
            </a:r>
            <a:r>
              <a:rPr lang="en-IN" dirty="0">
                <a:latin typeface="Liberation Mono"/>
                <a:cs typeface="Arial" panose="020B0604020202020204" pitchFamily="34" charset="0"/>
              </a:rPr>
              <a:t>total</a:t>
            </a:r>
            <a:r>
              <a:rPr lang="en-IN" dirty="0">
                <a:latin typeface="Liberation Mono"/>
              </a:rPr>
              <a:t>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INVISIBLE</a:t>
            </a:r>
            <a:r>
              <a:rPr lang="en-IN" dirty="0">
                <a:latin typeface="Liberation Mono"/>
              </a:rPr>
              <a:t>;</a:t>
            </a:r>
          </a:p>
        </p:txBody>
      </p:sp>
    </p:spTree>
    <p:extLst>
      <p:ext uri="{BB962C8B-B14F-4D97-AF65-F5344CB8AC3E}">
        <p14:creationId xmlns:p14="http://schemas.microsoft.com/office/powerpoint/2010/main" xmlns="" val="2729421306"/>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xmlns="" id="{18B8FA65-62AC-479D-B0BF-F2E908D2CF43}"/>
              </a:ext>
            </a:extLst>
          </p:cNvPr>
          <p:cNvSpPr/>
          <p:nvPr/>
        </p:nvSpPr>
        <p:spPr>
          <a:xfrm>
            <a:off x="353362" y="3284985"/>
            <a:ext cx="11431270" cy="369332"/>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33F262B4-69B8-4A4E-89B3-0E81DE60D46C}"/>
              </a:ext>
            </a:extLst>
          </p:cNvPr>
          <p:cNvSpPr/>
          <p:nvPr/>
        </p:nvSpPr>
        <p:spPr>
          <a:xfrm>
            <a:off x="353361" y="4482439"/>
            <a:ext cx="11431270" cy="1261884"/>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spTree>
    <p:extLst>
      <p:ext uri="{BB962C8B-B14F-4D97-AF65-F5344CB8AC3E}">
        <p14:creationId xmlns:p14="http://schemas.microsoft.com/office/powerpoint/2010/main" xmlns="" val="832331914"/>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varbinary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xmlns="" id="{B1DFC59C-88B8-4B44-B53E-C1F66AE3CC4E}"/>
              </a:ext>
            </a:extLst>
          </p:cNvPr>
          <p:cNvSpPr/>
          <p:nvPr/>
        </p:nvSpPr>
        <p:spPr>
          <a:xfrm>
            <a:off x="173185" y="1689209"/>
            <a:ext cx="5202734" cy="147732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334566" y="3356992"/>
            <a:ext cx="111620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xmlns=""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6ECA95C0-760E-4F1E-8B51-2373B8B7181D}"/>
              </a:ext>
            </a:extLst>
          </p:cNvPr>
          <p:cNvSpPr txBox="1"/>
          <p:nvPr/>
        </p:nvSpPr>
        <p:spPr>
          <a:xfrm>
            <a:off x="334566" y="5085184"/>
            <a:ext cx="609372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solidFill>
                  <a:srgbClr val="A67F59"/>
                </a:solidFill>
                <a:latin typeface="Liberation Mono"/>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spTree>
    <p:extLst>
      <p:ext uri="{BB962C8B-B14F-4D97-AF65-F5344CB8AC3E}">
        <p14:creationId xmlns:p14="http://schemas.microsoft.com/office/powerpoint/2010/main" xmlns="" val="1753100590"/>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03967"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xmlns="" id="{18B8FA65-62AC-479D-B0BF-F2E908D2CF43}"/>
              </a:ext>
            </a:extLst>
          </p:cNvPr>
          <p:cNvSpPr/>
          <p:nvPr/>
        </p:nvSpPr>
        <p:spPr>
          <a:xfrm>
            <a:off x="353362" y="3284985"/>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xmlns="" id="{33F262B4-69B8-4A4E-89B3-0E81DE60D46C}"/>
              </a:ext>
            </a:extLst>
          </p:cNvPr>
          <p:cNvSpPr/>
          <p:nvPr/>
        </p:nvSpPr>
        <p:spPr>
          <a:xfrm>
            <a:off x="353361" y="4482439"/>
            <a:ext cx="11431270" cy="101566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xmlns="" id="{1FC28C04-2FC9-4B21-92F9-9D64484A8A0A}"/>
              </a:ext>
            </a:extLst>
          </p:cNvPr>
          <p:cNvGraphicFramePr>
            <a:graphicFrameLocks noGrp="1"/>
          </p:cNvGraphicFramePr>
          <p:nvPr>
            <p:extLst>
              <p:ext uri="{D42A27DB-BD31-4B8C-83A1-F6EECF244321}">
                <p14:modId xmlns:p14="http://schemas.microsoft.com/office/powerpoint/2010/main" xmlns="" val="1256737802"/>
              </p:ext>
            </p:extLst>
          </p:nvPr>
        </p:nvGraphicFramePr>
        <p:xfrm>
          <a:off x="1189563" y="1215162"/>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xmlns="" val="20000"/>
                    </a:ext>
                  </a:extLst>
                </a:gridCol>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tblGrid>
              <a:tr h="370840">
                <a:tc>
                  <a:txBody>
                    <a:bodyPr/>
                    <a:lstStyle/>
                    <a:p>
                      <a:r>
                        <a:rPr lang="en-IN" sz="1800" dirty="0">
                          <a:latin typeface="Arial" panose="020B0604020202020204" pitchFamily="34" charset="0"/>
                          <a:cs typeface="Arial" panose="020B0604020202020204" pitchFamily="34" charset="0"/>
                        </a:rPr>
                        <a:t>a1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0">
                <a:tc>
                  <a:txBody>
                    <a:bodyPr/>
                    <a:lstStyle/>
                    <a:p>
                      <a:r>
                        <a:rPr lang="en-IN" sz="1800" dirty="0">
                          <a:latin typeface="Arial" panose="020B0604020202020204" pitchFamily="34" charset="0"/>
                          <a:cs typeface="Arial" panose="020B0604020202020204" pitchFamily="34" charset="0"/>
                        </a:rPr>
                        <a:t>a2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Table 7">
            <a:extLst>
              <a:ext uri="{FF2B5EF4-FFF2-40B4-BE49-F238E27FC236}">
                <a16:creationId xmlns:a16="http://schemas.microsoft.com/office/drawing/2014/main" xmlns="" id="{524FFB51-C6E2-4993-8DD9-6E925F171704}"/>
              </a:ext>
            </a:extLst>
          </p:cNvPr>
          <p:cNvGraphicFramePr>
            <a:graphicFrameLocks noGrp="1"/>
          </p:cNvGraphicFramePr>
          <p:nvPr>
            <p:extLst>
              <p:ext uri="{D42A27DB-BD31-4B8C-83A1-F6EECF244321}">
                <p14:modId xmlns:p14="http://schemas.microsoft.com/office/powerpoint/2010/main" xmlns="" val="314986219"/>
              </p:ext>
            </p:extLst>
          </p:nvPr>
        </p:nvGraphicFramePr>
        <p:xfrm>
          <a:off x="4049882"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gridCol w="1983256">
                  <a:extLst>
                    <a:ext uri="{9D8B030D-6E8A-4147-A177-3AD203B41FA5}">
                      <a16:colId xmlns:a16="http://schemas.microsoft.com/office/drawing/2014/main" xmlns=""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2251071733"/>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xmlns="" id="{B1DFC59C-88B8-4B44-B53E-C1F66AE3CC4E}"/>
              </a:ext>
            </a:extLst>
          </p:cNvPr>
          <p:cNvSpPr/>
          <p:nvPr/>
        </p:nvSpPr>
        <p:spPr>
          <a:xfrm>
            <a:off x="173185" y="1689209"/>
            <a:ext cx="520273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ZEROFILL</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173184" y="3873686"/>
            <a:ext cx="11449271"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990055"/>
                </a:solidFill>
                <a:latin typeface="Liberation Mono"/>
              </a:rPr>
              <a:t>4700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pankaj</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3400</a:t>
            </a:r>
            <a:r>
              <a:rPr lang="en-IN" dirty="0">
                <a:latin typeface="Liberation Mono"/>
                <a:cs typeface="Arial" panose="020B0604020202020204" pitchFamily="34" charset="0"/>
              </a:rPr>
              <a:t>, </a:t>
            </a:r>
            <a:r>
              <a:rPr lang="en-IN" dirty="0">
                <a:solidFill>
                  <a:srgbClr val="990055"/>
                </a:solidFill>
                <a:latin typeface="Liberation Mono"/>
              </a:rPr>
              <a:t>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990055"/>
                </a:solidFill>
                <a:latin typeface="Liberation Mono"/>
              </a:rPr>
              <a:t>100</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rajan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3200</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990055"/>
                </a:solidFill>
                <a:latin typeface="Liberation Mono"/>
              </a:rPr>
              <a:t>2600</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990055"/>
                </a:solidFill>
                <a:latin typeface="Liberation Mono"/>
              </a:rPr>
              <a:t>0</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990055"/>
                </a:solidFill>
                <a:latin typeface="Liberation Mono"/>
              </a:rPr>
              <a:t>4500</a:t>
            </a:r>
            <a:r>
              <a:rPr lang="en-US" dirty="0">
                <a:latin typeface="Liberation Mono"/>
                <a:cs typeface="Arial" panose="020B0604020202020204" pitchFamily="34" charset="0"/>
              </a:rPr>
              <a:t>, </a:t>
            </a:r>
            <a:r>
              <a:rPr lang="en-US"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r>
              <a:rPr lang="en-IN" dirty="0">
                <a:solidFill>
                  <a:srgbClr val="990055"/>
                </a:solidFill>
                <a:latin typeface="Liberation Mono"/>
              </a:rPr>
              <a:t>200</a:t>
            </a:r>
            <a:r>
              <a:rPr lang="en-IN" dirty="0">
                <a:solidFill>
                  <a:schemeClr val="tx1">
                    <a:lumMod val="95000"/>
                    <a:lumOff val="5000"/>
                  </a:schemeClr>
                </a:solidFill>
                <a:latin typeface="Liberation Mono"/>
                <a:cs typeface="Arial" panose="020B0604020202020204" pitchFamily="34" charset="0"/>
              </a:rPr>
              <a:t>, </a:t>
            </a:r>
            <a:r>
              <a:rPr lang="en-IN" dirty="0">
                <a:solidFill>
                  <a:srgbClr val="669900"/>
                </a:solidFill>
                <a:latin typeface="Liberation Mono"/>
              </a:rPr>
              <a:t>'rahul'</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3000</a:t>
            </a:r>
            <a:r>
              <a:rPr lang="en-IN" dirty="0">
                <a:solidFill>
                  <a:schemeClr val="tx1">
                    <a:lumMod val="95000"/>
                    <a:lumOff val="5000"/>
                  </a:schemeClr>
                </a:solidFill>
                <a:latin typeface="Liberation Mono"/>
                <a:cs typeface="Arial" panose="020B0604020202020204" pitchFamily="34" charset="0"/>
              </a:rPr>
              <a:t>, </a:t>
            </a:r>
            <a:r>
              <a:rPr lang="en-IN" dirty="0">
                <a:solidFill>
                  <a:srgbClr val="990055"/>
                </a:solidFill>
                <a:latin typeface="Liberation Mono"/>
              </a:rPr>
              <a:t>300</a:t>
            </a:r>
            <a:r>
              <a:rPr lang="en-IN" dirty="0">
                <a:solidFill>
                  <a:schemeClr val="tx1">
                    <a:lumMod val="95000"/>
                    <a:lumOff val="5000"/>
                  </a:schemeClr>
                </a:solidFill>
                <a:latin typeface="Liberation Mono"/>
                <a:cs typeface="Arial" panose="020B0604020202020204" pitchFamily="34" charset="0"/>
              </a:rPr>
              <a:t>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xmlns="" id="{9325C189-CB9F-45EA-AC9D-7E21C0DF022A}"/>
              </a:ext>
            </a:extLst>
          </p:cNvPr>
          <p:cNvSpPr/>
          <p:nvPr/>
        </p:nvSpPr>
        <p:spPr>
          <a:xfrm>
            <a:off x="173185" y="5807005"/>
            <a:ext cx="11449272"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a:t>
            </a:r>
            <a:r>
              <a:rPr lang="en-US" dirty="0">
                <a:solidFill>
                  <a:srgbClr val="A67F59"/>
                </a:solidFill>
                <a:latin typeface="Liberation Mono"/>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a:t>
            </a:r>
            <a:r>
              <a:rPr lang="en-US" dirty="0">
                <a:solidFill>
                  <a:srgbClr val="DD4A68"/>
                </a:solidFill>
                <a:latin typeface="Liberation Mono"/>
              </a:rPr>
              <a:t>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xmlns="" id="{8EFBF691-7F56-402B-B2C0-896FDDAEE4A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3749121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spTree>
    <p:extLst>
      <p:ext uri="{BB962C8B-B14F-4D97-AF65-F5344CB8AC3E}">
        <p14:creationId xmlns:p14="http://schemas.microsoft.com/office/powerpoint/2010/main" xmlns="" val="74770426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646331"/>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zerofill column</a:t>
            </a:r>
            <a:endParaRPr lang="en-IN" sz="3200" i="1" dirty="0">
              <a:solidFill>
                <a:srgbClr val="FF9900"/>
              </a:solidFill>
              <a:latin typeface="Arial" pitchFamily="34" charset="0"/>
              <a:cs typeface="Arial" pitchFamily="34" charset="0"/>
            </a:endParaRPr>
          </a:p>
        </p:txBody>
      </p:sp>
      <p:sp>
        <p:nvSpPr>
          <p:cNvPr id="8" name="Rectangle 7"/>
          <p:cNvSpPr/>
          <p:nvPr/>
        </p:nvSpPr>
        <p:spPr>
          <a:xfrm>
            <a:off x="263352" y="3861048"/>
            <a:ext cx="11665296"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you specify ZEROFILL for a numeric column, MySQL automatically adds the </a:t>
            </a:r>
            <a:r>
              <a:rPr lang="en-IN" b="1" i="1" dirty="0">
                <a:solidFill>
                  <a:srgbClr val="8A1E92"/>
                </a:solidFill>
                <a:latin typeface="Arial" panose="020B0604020202020204" pitchFamily="34" charset="0"/>
                <a:cs typeface="Arial" panose="020B0604020202020204" pitchFamily="34" charset="0"/>
              </a:rPr>
              <a:t>UNSIGNED</a:t>
            </a:r>
            <a:r>
              <a:rPr lang="en-IN" dirty="0">
                <a:latin typeface="Arial" panose="020B0604020202020204" pitchFamily="34" charset="0"/>
                <a:cs typeface="Arial" panose="020B0604020202020204" pitchFamily="34" charset="0"/>
              </a:rPr>
              <a:t> attribute to the column.</a:t>
            </a:r>
          </a:p>
        </p:txBody>
      </p:sp>
      <p:sp>
        <p:nvSpPr>
          <p:cNvPr id="7" name="TextBox 6">
            <a:extLst>
              <a:ext uri="{FF2B5EF4-FFF2-40B4-BE49-F238E27FC236}">
                <a16:creationId xmlns:a16="http://schemas.microsoft.com/office/drawing/2014/main" xmlns="" id="{E214126E-1424-429A-BC1A-01F83E8A4A35}"/>
              </a:ext>
            </a:extLst>
          </p:cNvPr>
          <p:cNvSpPr txBox="1"/>
          <p:nvPr/>
        </p:nvSpPr>
        <p:spPr>
          <a:xfrm>
            <a:off x="479376" y="908720"/>
            <a:ext cx="5400600" cy="2308324"/>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account ( </a:t>
            </a:r>
          </a:p>
          <a:p>
            <a:pPr marL="355600"/>
            <a:r>
              <a:rPr lang="en-IN" dirty="0">
                <a:latin typeface="Liberation Mono"/>
                <a:cs typeface="Arial" panose="020B0604020202020204" pitchFamily="34" charset="0"/>
              </a:rPr>
              <a:t>  accountNumber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ZEROFILL</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openingBalance </a:t>
            </a:r>
            <a:r>
              <a:rPr lang="en-IN" dirty="0">
                <a:solidFill>
                  <a:srgbClr val="834689"/>
                </a:solidFill>
                <a:latin typeface="Liberation Mono"/>
                <a:cs typeface="Arial" panose="020B0604020202020204" pitchFamily="34" charset="0"/>
              </a:rPr>
              <a:t>FLOAT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accountName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a:t>
            </a:r>
          </a:p>
          <a:p>
            <a:pPr marL="355600"/>
            <a:r>
              <a:rPr lang="en-IN" dirty="0">
                <a:latin typeface="Liberation Mono"/>
                <a:cs typeface="Arial" panose="020B0604020202020204" pitchFamily="34" charset="0"/>
              </a:rPr>
              <a:t>  custonerID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355600"/>
            <a:r>
              <a:rPr lang="en-IN" dirty="0">
                <a:latin typeface="Liberation Mono"/>
                <a:cs typeface="Arial" panose="020B0604020202020204" pitchFamily="34" charset="0"/>
              </a:rPr>
              <a:t>  openingDate </a:t>
            </a:r>
            <a:r>
              <a:rPr lang="en-IN" dirty="0">
                <a:solidFill>
                  <a:srgbClr val="834689"/>
                </a:solidFill>
                <a:latin typeface="Liberation Mono"/>
                <a:cs typeface="Arial" panose="020B0604020202020204" pitchFamily="34" charset="0"/>
              </a:rPr>
              <a:t>DATE</a:t>
            </a:r>
          </a:p>
          <a:p>
            <a:pPr marL="355600"/>
            <a:r>
              <a:rPr lang="en-IN" dirty="0">
                <a:latin typeface="Liberation Mono"/>
                <a:cs typeface="Arial" panose="020B0604020202020204" pitchFamily="34" charset="0"/>
              </a:rPr>
              <a:t>);</a:t>
            </a:r>
          </a:p>
        </p:txBody>
      </p:sp>
      <p:grpSp>
        <p:nvGrpSpPr>
          <p:cNvPr id="3" name="Group 2">
            <a:extLst>
              <a:ext uri="{FF2B5EF4-FFF2-40B4-BE49-F238E27FC236}">
                <a16:creationId xmlns:a16="http://schemas.microsoft.com/office/drawing/2014/main" xmlns="" id="{9FE57A33-7412-4EB1-AB2E-0F32716DD0E9}"/>
              </a:ext>
            </a:extLst>
          </p:cNvPr>
          <p:cNvGrpSpPr/>
          <p:nvPr/>
        </p:nvGrpSpPr>
        <p:grpSpPr>
          <a:xfrm>
            <a:off x="5879976" y="908720"/>
            <a:ext cx="6083236" cy="2308324"/>
            <a:chOff x="5879976" y="908720"/>
            <a:chExt cx="6083236" cy="2308324"/>
          </a:xfrm>
        </p:grpSpPr>
        <p:pic>
          <p:nvPicPr>
            <p:cNvPr id="2" name="Picture 1">
              <a:extLst>
                <a:ext uri="{FF2B5EF4-FFF2-40B4-BE49-F238E27FC236}">
                  <a16:creationId xmlns:a16="http://schemas.microsoft.com/office/drawing/2014/main" xmlns="" id="{CC818116-03F5-4372-B9D8-C5346793498B}"/>
                </a:ext>
              </a:extLst>
            </p:cNvPr>
            <p:cNvPicPr>
              <a:picLocks noChangeAspect="1"/>
            </p:cNvPicPr>
            <p:nvPr/>
          </p:nvPicPr>
          <p:blipFill>
            <a:blip r:embed="rId2"/>
            <a:stretch>
              <a:fillRect/>
            </a:stretch>
          </p:blipFill>
          <p:spPr>
            <a:xfrm>
              <a:off x="5879976" y="908720"/>
              <a:ext cx="6083236" cy="2308324"/>
            </a:xfrm>
            <a:prstGeom prst="rect">
              <a:avLst/>
            </a:prstGeom>
          </p:spPr>
        </p:pic>
        <p:sp>
          <p:nvSpPr>
            <p:cNvPr id="6" name="Rectangle 5">
              <a:extLst>
                <a:ext uri="{FF2B5EF4-FFF2-40B4-BE49-F238E27FC236}">
                  <a16:creationId xmlns:a16="http://schemas.microsoft.com/office/drawing/2014/main" xmlns="" id="{EB8B40AC-C3AD-4883-82E6-9D02C517C77B}"/>
                </a:ext>
              </a:extLst>
            </p:cNvPr>
            <p:cNvSpPr/>
            <p:nvPr/>
          </p:nvSpPr>
          <p:spPr>
            <a:xfrm>
              <a:off x="6146014" y="1307220"/>
              <a:ext cx="2542274" cy="305233"/>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3765064062"/>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8" name="Rectangle 7">
            <a:extLst>
              <a:ext uri="{FF2B5EF4-FFF2-40B4-BE49-F238E27FC236}">
                <a16:creationId xmlns:a16="http://schemas.microsoft.com/office/drawing/2014/main" xmlns="" id="{C00433B9-72C4-4EE5-AA94-A89EF775506D}"/>
              </a:ext>
            </a:extLst>
          </p:cNvPr>
          <p:cNvSpPr/>
          <p:nvPr/>
        </p:nvSpPr>
        <p:spPr>
          <a:xfrm>
            <a:off x="370570" y="3286725"/>
            <a:ext cx="11449272" cy="707886"/>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CONSTRAINT is used to define rules to allow or restrict what values can be stored in columns. The purpose of inducing constraints is to enforce the integrity of a database. </a:t>
            </a:r>
          </a:p>
        </p:txBody>
      </p:sp>
      <p:sp>
        <p:nvSpPr>
          <p:cNvPr id="12" name="TextBox 11">
            <a:extLst>
              <a:ext uri="{FF2B5EF4-FFF2-40B4-BE49-F238E27FC236}">
                <a16:creationId xmlns:a16="http://schemas.microsoft.com/office/drawing/2014/main" xmlns="" id="{973CF11B-0932-4E50-AD98-3D0817EB9826}"/>
              </a:ext>
            </a:extLst>
          </p:cNvPr>
          <p:cNvSpPr txBox="1"/>
          <p:nvPr/>
        </p:nvSpPr>
        <p:spPr>
          <a:xfrm>
            <a:off x="479376" y="4365104"/>
            <a:ext cx="10945216" cy="1846659"/>
          </a:xfrm>
          <a:prstGeom prst="rect">
            <a:avLst/>
          </a:prstGeom>
          <a:noFill/>
        </p:spPr>
        <p:txBody>
          <a:bodyPr wrap="square">
            <a:spAutoFit/>
          </a:bodyPr>
          <a:lstStyle/>
          <a:p>
            <a:r>
              <a:rPr lang="en-US" dirty="0">
                <a:latin typeface="Palatino Linotype" panose="02040502050505030304" pitchFamily="18" charset="0"/>
                <a:cs typeface="Arial" panose="020B0604020202020204" pitchFamily="34" charset="0"/>
              </a:rPr>
              <a:t>CONSTRAINTS can be classified into two types – </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Column Level</a:t>
            </a:r>
          </a:p>
          <a:p>
            <a:pPr marL="285750" indent="-285750">
              <a:buFont typeface="Arial" panose="020B0604020202020204" pitchFamily="34" charset="0"/>
              <a:buChar char="•"/>
            </a:pPr>
            <a:endParaRPr lang="en-US" sz="400" i="1" dirty="0">
              <a:solidFill>
                <a:srgbClr val="0070C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sz="2000" i="1" dirty="0">
                <a:solidFill>
                  <a:srgbClr val="0070C0"/>
                </a:solidFill>
                <a:latin typeface="Palatino Linotype" panose="02040502050505030304" pitchFamily="18" charset="0"/>
                <a:cs typeface="Arial" panose="020B0604020202020204" pitchFamily="34" charset="0"/>
              </a:rPr>
              <a:t>Table Level</a:t>
            </a:r>
            <a:endParaRPr lang="en-US" i="1" dirty="0">
              <a:solidFill>
                <a:srgbClr val="0070C0"/>
              </a:solidFill>
              <a:latin typeface="Palatino Linotype" panose="02040502050505030304" pitchFamily="18" charset="0"/>
              <a:cs typeface="Arial" panose="020B0604020202020204" pitchFamily="34" charset="0"/>
            </a:endParaRPr>
          </a:p>
          <a:p>
            <a:endParaRPr lang="en-US" sz="800" dirty="0">
              <a:latin typeface="Palatino Linotype" panose="02040502050505030304" pitchFamily="18" charset="0"/>
              <a:cs typeface="Arial" panose="020B0604020202020204" pitchFamily="34" charset="0"/>
            </a:endParaRPr>
          </a:p>
          <a:p>
            <a:r>
              <a:rPr lang="en-US" dirty="0">
                <a:latin typeface="Palatino Linotype" panose="02040502050505030304" pitchFamily="18" charset="0"/>
                <a:cs typeface="Arial" panose="020B0604020202020204" pitchFamily="34" charset="0"/>
              </a:rPr>
              <a:t>The column level constraints can apply only to one column where as table level constraints are applied to the entire table.</a:t>
            </a:r>
            <a:endParaRPr lang="en-IN"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xmlns="" val="3975298614"/>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016BBAC1-68DB-401C-8903-D3401BF26015}"/>
              </a:ext>
            </a:extLst>
          </p:cNvPr>
          <p:cNvSpPr txBox="1">
            <a:spLocks/>
          </p:cNvSpPr>
          <p:nvPr/>
        </p:nvSpPr>
        <p:spPr>
          <a:xfrm>
            <a:off x="1676182" y="243595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9" name="Rectangle 8">
            <a:extLst>
              <a:ext uri="{FF2B5EF4-FFF2-40B4-BE49-F238E27FC236}">
                <a16:creationId xmlns:a16="http://schemas.microsoft.com/office/drawing/2014/main" xmlns="" id="{9C5DB24B-FF56-430A-8067-27089C808925}"/>
              </a:ext>
            </a:extLst>
          </p:cNvPr>
          <p:cNvSpPr/>
          <p:nvPr/>
        </p:nvSpPr>
        <p:spPr>
          <a:xfrm>
            <a:off x="3623343" y="3214718"/>
            <a:ext cx="5328190" cy="400110"/>
          </a:xfrm>
          <a:prstGeom prst="rect">
            <a:avLst/>
          </a:prstGeom>
        </p:spPr>
        <p:txBody>
          <a:bodyPr wrap="none">
            <a:spAutoFit/>
          </a:bodyPr>
          <a:lstStyle/>
          <a:p>
            <a:r>
              <a:rPr lang="en-US" sz="2000" dirty="0">
                <a:solidFill>
                  <a:schemeClr val="tx1">
                    <a:lumMod val="85000"/>
                    <a:lumOff val="15000"/>
                  </a:schemeClr>
                </a:solidFill>
                <a:latin typeface="Palatino Linotype" panose="02040502050505030304" pitchFamily="18" charset="0"/>
                <a:cs typeface="Segoe UI Light" panose="020B0502040204020203" pitchFamily="34" charset="0"/>
              </a:rPr>
              <a:t>To limit or to restrict or to check or to control.</a:t>
            </a:r>
          </a:p>
        </p:txBody>
      </p:sp>
      <p:sp>
        <p:nvSpPr>
          <p:cNvPr id="10" name="Rectangle 9">
            <a:extLst>
              <a:ext uri="{FF2B5EF4-FFF2-40B4-BE49-F238E27FC236}">
                <a16:creationId xmlns:a16="http://schemas.microsoft.com/office/drawing/2014/main" xmlns="" id="{45F62011-223C-402C-8ABA-DF42E08FE77B}"/>
              </a:ext>
            </a:extLst>
          </p:cNvPr>
          <p:cNvSpPr/>
          <p:nvPr/>
        </p:nvSpPr>
        <p:spPr>
          <a:xfrm>
            <a:off x="479920" y="476672"/>
            <a:ext cx="11376720" cy="169277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b="1" dirty="0"/>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 =&gt; primary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 =&gt; unique key</a:t>
            </a:r>
          </a:p>
          <a:p>
            <a:pPr marL="285750" indent="-285750">
              <a:buFont typeface="Arial" panose="020B0604020202020204" pitchFamily="34" charset="0"/>
              <a:buChar char="•"/>
            </a:pP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=&gt; is basically an index that is neither a </a:t>
            </a:r>
            <a:r>
              <a:rPr lang="en-IN" b="1" dirty="0">
                <a:solidFill>
                  <a:srgbClr val="0089A4"/>
                </a:solidFill>
                <a:latin typeface="Arial" panose="020B0604020202020204" pitchFamily="34" charset="0"/>
                <a:cs typeface="Arial" panose="020B0604020202020204" pitchFamily="34" charset="0"/>
              </a:rPr>
              <a:t>primary</a:t>
            </a:r>
            <a:r>
              <a:rPr lang="en-IN" dirty="0">
                <a:solidFill>
                  <a:srgbClr val="0089A4"/>
                </a:solidFill>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solidFill>
                  <a:srgbClr val="0089A4"/>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nor a </a:t>
            </a:r>
            <a:r>
              <a:rPr lang="en-IN" b="1" dirty="0">
                <a:solidFill>
                  <a:srgbClr val="0089A4"/>
                </a:solidFill>
                <a:latin typeface="Arial" panose="020B0604020202020204" pitchFamily="34" charset="0"/>
                <a:cs typeface="Arial" panose="020B0604020202020204" pitchFamily="34" charset="0"/>
              </a:rPr>
              <a:t>unique</a:t>
            </a:r>
            <a:r>
              <a:rPr lang="en-IN" dirty="0">
                <a:latin typeface="Arial" panose="020B0604020202020204" pitchFamily="34" charset="0"/>
                <a:cs typeface="Arial" panose="020B0604020202020204" pitchFamily="34" charset="0"/>
              </a:rPr>
              <a:t> </a:t>
            </a:r>
            <a:r>
              <a:rPr lang="en-IN" b="1" dirty="0">
                <a:solidFill>
                  <a:srgbClr val="0089A4"/>
                </a:solidFill>
                <a:latin typeface="Arial" panose="020B0604020202020204" pitchFamily="34" charset="0"/>
                <a:cs typeface="Arial" panose="020B0604020202020204" pitchFamily="34" charset="0"/>
              </a:rPr>
              <a:t>key</a:t>
            </a:r>
            <a:r>
              <a:rPr lang="en-IN" dirty="0">
                <a:latin typeface="Arial" panose="020B0604020202020204" pitchFamily="34" charset="0"/>
                <a:cs typeface="Arial" panose="020B0604020202020204" pitchFamily="34" charset="0"/>
              </a:rPr>
              <a:t>. The name comes from      </a:t>
            </a:r>
          </a:p>
          <a:p>
            <a:r>
              <a:rPr lang="en-IN" dirty="0">
                <a:latin typeface="Arial" panose="020B0604020202020204" pitchFamily="34" charset="0"/>
                <a:cs typeface="Arial" panose="020B0604020202020204" pitchFamily="34" charset="0"/>
              </a:rPr>
              <a:t>                 "multiple" because multiple occurrences of the same value are allowed.</a:t>
            </a:r>
          </a:p>
        </p:txBody>
      </p:sp>
      <p:sp>
        <p:nvSpPr>
          <p:cNvPr id="11" name="Rectangle 10">
            <a:extLst>
              <a:ext uri="{FF2B5EF4-FFF2-40B4-BE49-F238E27FC236}">
                <a16:creationId xmlns:a16="http://schemas.microsoft.com/office/drawing/2014/main" xmlns="" id="{789D37B7-7A04-4E8D-9981-5258B75421C5}"/>
              </a:ext>
            </a:extLst>
          </p:cNvPr>
          <p:cNvSpPr/>
          <p:nvPr/>
        </p:nvSpPr>
        <p:spPr>
          <a:xfrm>
            <a:off x="479920" y="4046876"/>
            <a:ext cx="11376720" cy="1508105"/>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a table with a foreign key that references another table's primary key is </a:t>
            </a:r>
            <a:r>
              <a:rPr lang="en-IN"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If more than one of the Key values applies to a given column of a table, Key displays the one with the highest priority, in the order </a:t>
            </a:r>
            <a:r>
              <a:rPr lang="en-IN" b="1" dirty="0">
                <a:solidFill>
                  <a:schemeClr val="accent4">
                    <a:lumMod val="50000"/>
                  </a:schemeClr>
                </a:solidFill>
                <a:latin typeface="Arial" panose="020B0604020202020204" pitchFamily="34" charset="0"/>
                <a:cs typeface="Arial" panose="020B0604020202020204" pitchFamily="34" charset="0"/>
              </a:rPr>
              <a:t>PRI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UNI</a:t>
            </a:r>
            <a:r>
              <a:rPr lang="en-IN" dirty="0">
                <a:latin typeface="Arial" panose="020B0604020202020204" pitchFamily="34" charset="0"/>
                <a:cs typeface="Arial" panose="020B0604020202020204" pitchFamily="34" charset="0"/>
              </a:rPr>
              <a:t>,</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and</a:t>
            </a:r>
            <a:r>
              <a:rPr lang="en-IN" b="1" dirty="0">
                <a:latin typeface="Arial" panose="020B0604020202020204" pitchFamily="34" charset="0"/>
                <a:cs typeface="Arial" panose="020B0604020202020204" pitchFamily="34" charset="0"/>
              </a:rPr>
              <a:t> </a:t>
            </a:r>
            <a:r>
              <a:rPr lang="en-IN" b="1" dirty="0">
                <a:solidFill>
                  <a:schemeClr val="accent4">
                    <a:lumMod val="50000"/>
                  </a:schemeClr>
                </a:solidFill>
                <a:latin typeface="Arial" panose="020B0604020202020204" pitchFamily="34" charset="0"/>
                <a:cs typeface="Arial" panose="020B0604020202020204" pitchFamily="34" charset="0"/>
              </a:rPr>
              <a:t>MUL</a:t>
            </a:r>
            <a:r>
              <a:rPr lang="en-I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3771600909"/>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646331"/>
          </a:xfrm>
          <a:prstGeom prst="rect">
            <a:avLst/>
          </a:prstGeom>
        </p:spPr>
        <p:txBody>
          <a:bodyPr wrap="square">
            <a:spAutoFit/>
          </a:bodyPr>
          <a:lstStyle/>
          <a:p>
            <a:pPr lvl="0" algn="r">
              <a:spcBef>
                <a:spcPct val="0"/>
              </a:spcBef>
              <a:defRPr/>
            </a:pPr>
            <a:r>
              <a:rPr lang="en-US" sz="3600" i="1" dirty="0">
                <a:solidFill>
                  <a:srgbClr val="FF9900"/>
                </a:solidFill>
                <a:latin typeface="Arial" pitchFamily="34" charset="0"/>
                <a:cs typeface="Arial" pitchFamily="34" charset="0"/>
              </a:rPr>
              <a:t>types</a:t>
            </a:r>
            <a:r>
              <a:rPr lang="en-US" sz="3600" dirty="0"/>
              <a:t> </a:t>
            </a:r>
            <a:r>
              <a:rPr lang="en-US" sz="3600" i="1" dirty="0">
                <a:solidFill>
                  <a:srgbClr val="FF9900"/>
                </a:solidFill>
                <a:latin typeface="Arial" pitchFamily="34" charset="0"/>
                <a:cs typeface="Arial" pitchFamily="34" charset="0"/>
              </a:rPr>
              <a:t>of</a:t>
            </a:r>
            <a:r>
              <a:rPr lang="en-US" sz="3600" dirty="0"/>
              <a:t> </a:t>
            </a:r>
            <a:r>
              <a:rPr lang="en-US" sz="3600" i="1" dirty="0">
                <a:solidFill>
                  <a:srgbClr val="FF9900"/>
                </a:solidFill>
                <a:latin typeface="Arial" pitchFamily="34" charset="0"/>
                <a:cs typeface="Arial" pitchFamily="34" charset="0"/>
              </a:rPr>
              <a:t>Keys</a:t>
            </a:r>
            <a:r>
              <a:rPr lang="en-IN" sz="3600" i="1" dirty="0">
                <a:solidFill>
                  <a:srgbClr val="FF9900"/>
                </a:solidFill>
                <a:latin typeface="Arial" pitchFamily="34" charset="0"/>
                <a:cs typeface="Arial" pitchFamily="34" charset="0"/>
              </a:rPr>
              <a:t>?</a:t>
            </a:r>
            <a:endParaRPr lang="en-US" sz="36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xmlns=""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xmlns=""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xmlns="" val="75410204"/>
      </p:ext>
    </p:extLst>
  </p:cSld>
  <p:clrMapOvr>
    <a:masterClrMapping/>
  </p:clrMapOvr>
  <p:transition/>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xmlns=""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xmlns=""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xmlns=""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xmlns=""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xmlns=""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xmlns=""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xmlns=""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xmlns=""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xmlns=""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xmlns=""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27409716"/>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636912"/>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63352" y="156982"/>
            <a:ext cx="11737305"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cannot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primary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has only one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primary key must be given a value when a new record is inserted.</a:t>
            </a:r>
          </a:p>
        </p:txBody>
      </p:sp>
      <p:sp>
        <p:nvSpPr>
          <p:cNvPr id="6" name="TextBox 5">
            <a:extLst>
              <a:ext uri="{FF2B5EF4-FFF2-40B4-BE49-F238E27FC236}">
                <a16:creationId xmlns:a16="http://schemas.microsoft.com/office/drawing/2014/main" xmlns="" id="{609FB7D5-F5A8-4D4F-BCC4-E6E422ECF696}"/>
              </a:ext>
            </a:extLst>
          </p:cNvPr>
          <p:cNvSpPr txBox="1"/>
          <p:nvPr/>
        </p:nvSpPr>
        <p:spPr>
          <a:xfrm>
            <a:off x="216468" y="4797152"/>
            <a:ext cx="11810107" cy="1661993"/>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Primary key in a relation is always associated with an </a:t>
            </a:r>
            <a:r>
              <a:rPr lang="en-IN" sz="1800" b="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NOT NULL &amp; UNIQUE </a:t>
            </a:r>
            <a:r>
              <a:rPr lang="en-IN" sz="1800" dirty="0">
                <a:solidFill>
                  <a:schemeClr val="tx1"/>
                </a:solidFill>
                <a:latin typeface="Arial" panose="020B0604020202020204" pitchFamily="34" charset="0"/>
                <a:cs typeface="Arial" panose="020B0604020202020204" pitchFamily="34" charset="0"/>
              </a:rPr>
              <a:t>key then it behaves like a PRIMARY key.</a:t>
            </a:r>
          </a:p>
          <a:p>
            <a:pPr>
              <a:lnSpc>
                <a:spcPct val="100000"/>
              </a:lnSpc>
            </a:pPr>
            <a:r>
              <a:rPr lang="en-IN" sz="1800" dirty="0">
                <a:solidFill>
                  <a:schemeClr val="tx1"/>
                </a:solidFill>
                <a:latin typeface="Arial" panose="020B0604020202020204" pitchFamily="34" charset="0"/>
                <a:cs typeface="Arial" panose="020B0604020202020204" pitchFamily="34" charset="0"/>
              </a:rPr>
              <a:t>If, we give on a column a combination of </a:t>
            </a:r>
            <a:r>
              <a:rPr lang="en-IN" sz="1800" b="1" dirty="0">
                <a:solidFill>
                  <a:schemeClr val="tx1"/>
                </a:solidFill>
                <a:latin typeface="Arial" panose="020B0604020202020204" pitchFamily="34" charset="0"/>
                <a:cs typeface="Arial" panose="020B0604020202020204" pitchFamily="34" charset="0"/>
              </a:rPr>
              <a:t>UNIQUE key &amp; AUTO_INCREMENT </a:t>
            </a:r>
            <a:r>
              <a:rPr lang="en-IN" sz="1800" dirty="0">
                <a:solidFill>
                  <a:schemeClr val="tx1"/>
                </a:solidFill>
                <a:latin typeface="Arial" panose="020B0604020202020204" pitchFamily="34" charset="0"/>
                <a:cs typeface="Arial" panose="020B0604020202020204" pitchFamily="34" charset="0"/>
              </a:rPr>
              <a:t>then also it behaves like a PRIMARY key.</a:t>
            </a:r>
          </a:p>
        </p:txBody>
      </p:sp>
      <p:sp>
        <p:nvSpPr>
          <p:cNvPr id="7" name="Rectangle 6">
            <a:extLst>
              <a:ext uri="{FF2B5EF4-FFF2-40B4-BE49-F238E27FC236}">
                <a16:creationId xmlns:a16="http://schemas.microsoft.com/office/drawing/2014/main" xmlns="" id="{5E46642D-DBEE-4521-B4D3-3B62B58F0FF5}"/>
              </a:ext>
            </a:extLst>
          </p:cNvPr>
          <p:cNvSpPr/>
          <p:nvPr/>
        </p:nvSpPr>
        <p:spPr>
          <a:xfrm>
            <a:off x="263352" y="3429000"/>
            <a:ext cx="11521280" cy="1323439"/>
          </a:xfrm>
          <a:prstGeom prst="rect">
            <a:avLst/>
          </a:prstGeom>
        </p:spPr>
        <p:txBody>
          <a:bodyPr wrap="square">
            <a:spAutoFit/>
          </a:bodyPr>
          <a:lstStyle/>
          <a:p>
            <a:r>
              <a:rPr lang="en-US" sz="2000" dirty="0">
                <a:latin typeface="Palatino Linotype" panose="02040502050505030304" pitchFamily="18" charset="0"/>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p>
        </p:txBody>
      </p:sp>
    </p:spTree>
    <p:extLst>
      <p:ext uri="{BB962C8B-B14F-4D97-AF65-F5344CB8AC3E}">
        <p14:creationId xmlns:p14="http://schemas.microsoft.com/office/powerpoint/2010/main" xmlns="" val="1269394051"/>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clustered and non-clustered index</a:t>
            </a:r>
          </a:p>
        </p:txBody>
      </p:sp>
      <p:sp>
        <p:nvSpPr>
          <p:cNvPr id="10" name="TextBox 9">
            <a:extLst>
              <a:ext uri="{FF2B5EF4-FFF2-40B4-BE49-F238E27FC236}">
                <a16:creationId xmlns:a16="http://schemas.microsoft.com/office/drawing/2014/main" xmlns="" id="{485287CE-286B-4A46-8BFA-0AB68118BFDC}"/>
              </a:ext>
            </a:extLst>
          </p:cNvPr>
          <p:cNvSpPr txBox="1"/>
          <p:nvPr/>
        </p:nvSpPr>
        <p:spPr>
          <a:xfrm>
            <a:off x="191344" y="764704"/>
            <a:ext cx="11737304" cy="1938992"/>
          </a:xfrm>
          <a:prstGeom prst="rect">
            <a:avLst/>
          </a:prstGeom>
          <a:noFill/>
        </p:spPr>
        <p:txBody>
          <a:bodyPr wrap="square">
            <a:spAutoFit/>
          </a:bodyPr>
          <a:lstStyle/>
          <a:p>
            <a:pPr algn="just"/>
            <a:r>
              <a:rPr lang="en-US" b="0" i="0" dirty="0">
                <a:solidFill>
                  <a:srgbClr val="333333"/>
                </a:solidFill>
                <a:effectLst/>
                <a:latin typeface="Palatino Linotype" panose="02040502050505030304" pitchFamily="18" charset="0"/>
              </a:rPr>
              <a:t>Indexing in MySQL is a process that helps us to return the requested data from the table very fast. If the table does not have an index, it scans the whole table for the requested data.</a:t>
            </a:r>
          </a:p>
          <a:p>
            <a:pPr algn="just"/>
            <a:endParaRPr lang="en-US" b="0" dirty="0">
              <a:solidFill>
                <a:srgbClr val="333333"/>
              </a:solidFill>
              <a:effectLst/>
              <a:latin typeface="Palatino Linotype" panose="02040502050505030304" pitchFamily="18" charset="0"/>
            </a:endParaRPr>
          </a:p>
          <a:p>
            <a:pPr algn="just"/>
            <a:r>
              <a:rPr lang="en-US" b="0" strike="noStrike" dirty="0">
                <a:solidFill>
                  <a:srgbClr val="008000"/>
                </a:solidFill>
                <a:effectLst/>
                <a:latin typeface="Palatino Linotype" panose="02040502050505030304" pitchFamily="18" charset="0"/>
              </a:rPr>
              <a:t>MySQL</a:t>
            </a:r>
            <a:r>
              <a:rPr lang="en-US" b="0" dirty="0">
                <a:solidFill>
                  <a:srgbClr val="333333"/>
                </a:solidFill>
                <a:effectLst/>
                <a:latin typeface="Palatino Linotype" panose="02040502050505030304" pitchFamily="18" charset="0"/>
              </a:rPr>
              <a:t> </a:t>
            </a:r>
            <a:r>
              <a:rPr lang="en-US" dirty="0">
                <a:solidFill>
                  <a:srgbClr val="008000"/>
                </a:solidFill>
                <a:latin typeface="Palatino Linotype" panose="02040502050505030304" pitchFamily="18" charset="0"/>
              </a:rPr>
              <a:t>allows two different types of Indexing:</a:t>
            </a:r>
          </a:p>
          <a:p>
            <a:pPr algn="just"/>
            <a:endParaRPr lang="en-US" sz="800" dirty="0">
              <a:solidFill>
                <a:srgbClr val="008000"/>
              </a:solidFill>
              <a:latin typeface="Palatino Linotype" panose="02040502050505030304" pitchFamily="18" charset="0"/>
            </a:endParaRPr>
          </a:p>
          <a:p>
            <a:pPr marL="285750" indent="-285750" algn="just">
              <a:buFont typeface="Arial" panose="020B0604020202020204" pitchFamily="34" charset="0"/>
              <a:buChar char="•"/>
            </a:pPr>
            <a:r>
              <a:rPr lang="en-US" dirty="0">
                <a:solidFill>
                  <a:srgbClr val="006C86"/>
                </a:solidFill>
              </a:rPr>
              <a:t>Clustered Index</a:t>
            </a:r>
          </a:p>
          <a:p>
            <a:pPr marL="285750" indent="-285750" algn="just">
              <a:buFont typeface="Arial" panose="020B0604020202020204" pitchFamily="34" charset="0"/>
              <a:buChar char="•"/>
            </a:pPr>
            <a:endParaRPr lang="en-US" sz="400" dirty="0">
              <a:solidFill>
                <a:srgbClr val="006C86"/>
              </a:solidFill>
            </a:endParaRPr>
          </a:p>
          <a:p>
            <a:pPr marL="285750" indent="-285750" algn="just">
              <a:buFont typeface="Arial" panose="020B0604020202020204" pitchFamily="34" charset="0"/>
              <a:buChar char="•"/>
            </a:pPr>
            <a:r>
              <a:rPr lang="en-US" dirty="0">
                <a:solidFill>
                  <a:srgbClr val="006C86"/>
                </a:solidFill>
              </a:rPr>
              <a:t>Non-Clustered Index</a:t>
            </a:r>
          </a:p>
        </p:txBody>
      </p:sp>
      <p:sp>
        <p:nvSpPr>
          <p:cNvPr id="16" name="TextBox 15">
            <a:extLst>
              <a:ext uri="{FF2B5EF4-FFF2-40B4-BE49-F238E27FC236}">
                <a16:creationId xmlns:a16="http://schemas.microsoft.com/office/drawing/2014/main" xmlns="" id="{633FFDEC-1624-4FAE-B1DB-5A9EDC93FC69}"/>
              </a:ext>
            </a:extLst>
          </p:cNvPr>
          <p:cNvSpPr txBox="1"/>
          <p:nvPr/>
        </p:nvSpPr>
        <p:spPr>
          <a:xfrm>
            <a:off x="224450" y="2996952"/>
            <a:ext cx="11704197" cy="2339102"/>
          </a:xfrm>
          <a:prstGeom prst="rect">
            <a:avLst/>
          </a:prstGeom>
          <a:noFill/>
        </p:spPr>
        <p:txBody>
          <a:bodyPr wrap="square">
            <a:spAutoFit/>
          </a:bodyPr>
          <a:lstStyle/>
          <a:p>
            <a:pPr algn="just"/>
            <a:r>
              <a:rPr lang="en-IN" sz="2000" b="0" i="0" dirty="0">
                <a:solidFill>
                  <a:srgbClr val="610B4B"/>
                </a:solidFill>
                <a:effectLst/>
                <a:latin typeface="erdana"/>
              </a:rPr>
              <a:t>Clustered Index:- </a:t>
            </a:r>
            <a:r>
              <a:rPr lang="en-US" i="0" dirty="0">
                <a:solidFill>
                  <a:srgbClr val="333333"/>
                </a:solidFill>
                <a:latin typeface="Palatino Linotype" panose="02040502050505030304" pitchFamily="18" charset="0"/>
              </a:rPr>
              <a:t>The InnoDB table uses a clustered index for optimizing the speed of most common lookups and DML operations like INSERT, UPDATE, and DELETE command. </a:t>
            </a:r>
            <a:r>
              <a:rPr lang="en-US" dirty="0">
                <a:solidFill>
                  <a:srgbClr val="333333"/>
                </a:solidFill>
                <a:latin typeface="Palatino Linotype" panose="02040502050505030304" pitchFamily="18" charset="0"/>
              </a:rPr>
              <a:t>Clustered indexes sort and store the data rows in the table or view based on their key values </a:t>
            </a:r>
            <a:r>
              <a:rPr lang="en-US" b="0" i="0" dirty="0">
                <a:solidFill>
                  <a:srgbClr val="333333"/>
                </a:solidFill>
                <a:effectLst/>
                <a:latin typeface="inter-regular"/>
              </a:rPr>
              <a:t>that can be sorted in only one way</a:t>
            </a:r>
            <a:r>
              <a:rPr lang="en-US" dirty="0">
                <a:solidFill>
                  <a:srgbClr val="333333"/>
                </a:solidFill>
                <a:latin typeface="Palatino Linotype" panose="02040502050505030304" pitchFamily="18" charset="0"/>
              </a:rPr>
              <a:t>. If the table column contains a primary key or unique key, MySQL creates a clustered index named PRIMARY based on that specific column. </a:t>
            </a:r>
          </a:p>
          <a:p>
            <a:pPr algn="just"/>
            <a:endParaRPr lang="en-US" sz="800" dirty="0">
              <a:solidFill>
                <a:srgbClr val="333333"/>
              </a:solidFill>
              <a:latin typeface="Palatino Linotype" panose="02040502050505030304" pitchFamily="18" charset="0"/>
            </a:endParaRPr>
          </a:p>
          <a:p>
            <a:pPr algn="just"/>
            <a:endParaRPr lang="en-US" sz="800" dirty="0">
              <a:solidFill>
                <a:srgbClr val="333333"/>
              </a:solidFill>
              <a:latin typeface="Palatino Linotype" panose="02040502050505030304" pitchFamily="18" charset="0"/>
            </a:endParaRPr>
          </a:p>
          <a:p>
            <a:pPr algn="just"/>
            <a:r>
              <a:rPr lang="en-IN" sz="2000" b="0" i="0" dirty="0">
                <a:solidFill>
                  <a:srgbClr val="610B4B"/>
                </a:solidFill>
                <a:effectLst/>
                <a:latin typeface="erdana"/>
              </a:rPr>
              <a:t>Non-Clustered Index:- </a:t>
            </a:r>
            <a:r>
              <a:rPr lang="en-US" dirty="0">
                <a:solidFill>
                  <a:srgbClr val="333333"/>
                </a:solidFill>
                <a:latin typeface="Palatino Linotype" panose="02040502050505030304" pitchFamily="18" charset="0"/>
              </a:rPr>
              <a:t>The indexes other than PRIMARY indexes (clustered indexes) called a non-clustered index. The non-clustered indexes are also known as secondary indexes. The non-clustered index and table data are both stored in different places. </a:t>
            </a:r>
            <a:r>
              <a:rPr lang="en-US" b="0" i="0" dirty="0">
                <a:solidFill>
                  <a:srgbClr val="333333"/>
                </a:solidFill>
                <a:effectLst/>
                <a:latin typeface="inter-regular"/>
              </a:rPr>
              <a:t>It is not sorted (ordering) the table data.</a:t>
            </a:r>
            <a:endParaRPr lang="en-IN" dirty="0">
              <a:solidFill>
                <a:srgbClr val="333333"/>
              </a:solidFill>
              <a:latin typeface="Palatino Linotype" panose="02040502050505030304" pitchFamily="18" charset="0"/>
            </a:endParaRPr>
          </a:p>
        </p:txBody>
      </p:sp>
    </p:spTree>
    <p:extLst>
      <p:ext uri="{BB962C8B-B14F-4D97-AF65-F5344CB8AC3E}">
        <p14:creationId xmlns:p14="http://schemas.microsoft.com/office/powerpoint/2010/main" xmlns="" val="46889548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a:t>
            </a:r>
          </a:p>
        </p:txBody>
      </p:sp>
      <p:sp>
        <p:nvSpPr>
          <p:cNvPr id="6" name="Rectangle 5"/>
          <p:cNvSpPr/>
          <p:nvPr/>
        </p:nvSpPr>
        <p:spPr>
          <a:xfrm>
            <a:off x="290745" y="1469683"/>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894798" y="2318678"/>
            <a:ext cx="3717023"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TextBox 10">
            <a:extLst>
              <a:ext uri="{FF2B5EF4-FFF2-40B4-BE49-F238E27FC236}">
                <a16:creationId xmlns:a16="http://schemas.microsoft.com/office/drawing/2014/main" xmlns="" id="{C96BE7FC-DFE5-41BC-93C2-653212AF3C1D}"/>
              </a:ext>
            </a:extLst>
          </p:cNvPr>
          <p:cNvSpPr txBox="1"/>
          <p:nvPr/>
        </p:nvSpPr>
        <p:spPr>
          <a:xfrm>
            <a:off x="6871462" y="2320164"/>
            <a:ext cx="385242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purchase_orders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po_number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latin typeface="Liberation Mono"/>
                <a:cs typeface="Arial" panose="020B0604020202020204" pitchFamily="34" charset="0"/>
              </a:rPr>
              <a:t>   po_status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NOT NULL,</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po_number</a:t>
            </a:r>
            <a:r>
              <a:rPr lang="en-IN"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xmlns="" id="{DBC70CAB-9E5D-4B16-B79A-DDAA9D4DCD21}"/>
              </a:ext>
            </a:extLst>
          </p:cNvPr>
          <p:cNvSpPr txBox="1"/>
          <p:nvPr/>
        </p:nvSpPr>
        <p:spPr>
          <a:xfrm>
            <a:off x="894798" y="4566027"/>
            <a:ext cx="5976664"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supplier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supplier_id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supplier_name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contact_name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pk_supplier_id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supplier_id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xmlns="" id="{CE24E9CA-5966-46C4-A517-1C673C806CCE}"/>
              </a:ext>
            </a:extLst>
          </p:cNvPr>
          <p:cNvSpPr txBox="1"/>
          <p:nvPr/>
        </p:nvSpPr>
        <p:spPr>
          <a:xfrm>
            <a:off x="6960096" y="4566027"/>
            <a:ext cx="419016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person </a:t>
            </a:r>
            <a:r>
              <a:rPr lang="en-US" dirty="0">
                <a:solidFill>
                  <a:schemeClr val="bg1">
                    <a:lumMod val="65000"/>
                  </a:schemeClr>
                </a:solidFill>
                <a:latin typeface="Liberation Mono"/>
                <a:cs typeface="Arial" panose="020B0604020202020204" pitchFamily="34" charset="0"/>
              </a:rPr>
              <a:t>(</a:t>
            </a:r>
          </a:p>
          <a:p>
            <a:pPr marL="273050"/>
            <a:r>
              <a:rPr lang="en-US" dirty="0">
                <a:latin typeface="Liberation Mono"/>
              </a:rPr>
              <a:t>   ID </a:t>
            </a:r>
            <a:r>
              <a:rPr lang="en-US" dirty="0">
                <a:solidFill>
                  <a:srgbClr val="834689"/>
                </a:solidFill>
                <a:latin typeface="Liberation Mono"/>
                <a:cs typeface="Arial" panose="020B0604020202020204" pitchFamily="34" charset="0"/>
              </a:rPr>
              <a:t>INT</a:t>
            </a:r>
            <a:r>
              <a:rPr lang="en-US" dirty="0">
                <a:latin typeface="Liberation Mono"/>
              </a:rPr>
              <a:t> </a:t>
            </a:r>
            <a:r>
              <a:rPr lang="en-US" dirty="0">
                <a:solidFill>
                  <a:srgbClr val="C00000"/>
                </a:solidFill>
                <a:latin typeface="Liberation Mono"/>
                <a:cs typeface="Arial" panose="020B0604020202020204" pitchFamily="34" charset="0"/>
              </a:rPr>
              <a:t>NOT</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NULL</a:t>
            </a:r>
            <a:r>
              <a:rPr lang="en-US" dirty="0">
                <a:solidFill>
                  <a:srgbClr val="FE1212"/>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UNIQUE</a:t>
            </a:r>
            <a:r>
              <a:rPr lang="en-US" dirty="0">
                <a:latin typeface="Liberation Mono"/>
              </a:rPr>
              <a:t>,</a:t>
            </a:r>
          </a:p>
          <a:p>
            <a:pPr marL="273050"/>
            <a:r>
              <a:rPr lang="en-US" dirty="0">
                <a:latin typeface="Liberation Mono"/>
              </a:rPr>
              <a:t>   lastName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firstName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45</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73050"/>
            <a:r>
              <a:rPr lang="en-US" dirty="0">
                <a:latin typeface="Liberation Mono"/>
              </a:rPr>
              <a:t>   age </a:t>
            </a:r>
            <a:r>
              <a:rPr lang="en-US" dirty="0">
                <a:solidFill>
                  <a:srgbClr val="834689"/>
                </a:solidFill>
                <a:latin typeface="Liberation Mono"/>
                <a:cs typeface="Arial" panose="020B0604020202020204" pitchFamily="34" charset="0"/>
              </a:rPr>
              <a:t>INT</a:t>
            </a:r>
            <a:r>
              <a:rPr lang="en-US" dirty="0">
                <a:latin typeface="Liberation Mono"/>
              </a:rPr>
              <a:t>,</a:t>
            </a:r>
          </a:p>
          <a:p>
            <a:pPr marL="273050"/>
            <a:r>
              <a:rPr lang="en-US" dirty="0">
                <a:latin typeface="Liberation Mono"/>
              </a:rPr>
              <a:t>   email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rPr>
              <a:t>255</a:t>
            </a:r>
            <a:r>
              <a:rPr lang="en-US" dirty="0">
                <a:solidFill>
                  <a:schemeClr val="bg1">
                    <a:lumMod val="65000"/>
                  </a:schemeClr>
                </a:solidFill>
                <a:latin typeface="Liberation Mono"/>
                <a:cs typeface="Arial" panose="020B0604020202020204" pitchFamily="34" charset="0"/>
              </a:rPr>
              <a:t>)</a:t>
            </a:r>
          </a:p>
          <a:p>
            <a:pPr marL="273050"/>
            <a:r>
              <a:rPr lang="en-US" dirty="0">
                <a:solidFill>
                  <a:schemeClr val="bg1">
                    <a:lumMod val="65000"/>
                  </a:schemeClr>
                </a:solidFill>
                <a:latin typeface="Liberation Mono"/>
                <a:cs typeface="Arial" panose="020B0604020202020204" pitchFamily="34" charset="0"/>
              </a:rPr>
              <a:t>)</a:t>
            </a:r>
            <a:r>
              <a:rPr lang="en-US" dirty="0">
                <a:latin typeface="Liberation Mono"/>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xmlns="" id="{9C6AF6EC-A1E8-4919-8C22-ECF2003C92D5}"/>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43040108"/>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0" name="Rectangle 9">
            <a:extLst>
              <a:ext uri="{FF2B5EF4-FFF2-40B4-BE49-F238E27FC236}">
                <a16:creationId xmlns:a16="http://schemas.microsoft.com/office/drawing/2014/main" xmlns=""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
        <p:nvSpPr>
          <p:cNvPr id="6" name="Rectangle 5">
            <a:extLst>
              <a:ext uri="{FF2B5EF4-FFF2-40B4-BE49-F238E27FC236}">
                <a16:creationId xmlns:a16="http://schemas.microsoft.com/office/drawing/2014/main" xmlns="" id="{508B2882-D272-43E8-BB0E-C46F90ABB1F5}"/>
              </a:ext>
            </a:extLst>
          </p:cNvPr>
          <p:cNvSpPr/>
          <p:nvPr/>
        </p:nvSpPr>
        <p:spPr>
          <a:xfrm>
            <a:off x="291912" y="1340768"/>
            <a:ext cx="5832648"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salesDetails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17780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timeID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salesAmount</a:t>
            </a:r>
            <a:r>
              <a:rPr lang="en-IN" dirty="0">
                <a:solidFill>
                  <a:srgbClr val="834689"/>
                </a:solidFill>
                <a:latin typeface="Liberation Mono"/>
                <a:cs typeface="Arial" panose="020B0604020202020204" pitchFamily="34" charset="0"/>
              </a:rPr>
              <a:t> INT</a:t>
            </a:r>
            <a:r>
              <a:rPr lang="en-IN" dirty="0">
                <a:latin typeface="Liberation Mono"/>
                <a:cs typeface="Arial" panose="020B0604020202020204" pitchFamily="34" charset="0"/>
              </a:rPr>
              <a:t>,</a:t>
            </a:r>
          </a:p>
          <a:p>
            <a:pPr marL="17780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customerID , productID, timeID</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graphicFrame>
        <p:nvGraphicFramePr>
          <p:cNvPr id="2" name="Table 2">
            <a:extLst>
              <a:ext uri="{FF2B5EF4-FFF2-40B4-BE49-F238E27FC236}">
                <a16:creationId xmlns:a16="http://schemas.microsoft.com/office/drawing/2014/main" xmlns="" id="{4913F93C-F1E8-4820-B777-122AA6661B4D}"/>
              </a:ext>
            </a:extLst>
          </p:cNvPr>
          <p:cNvGraphicFramePr>
            <a:graphicFrameLocks noGrp="1"/>
          </p:cNvGraphicFramePr>
          <p:nvPr>
            <p:extLst>
              <p:ext uri="{D42A27DB-BD31-4B8C-83A1-F6EECF244321}">
                <p14:modId xmlns:p14="http://schemas.microsoft.com/office/powerpoint/2010/main" xmlns="" val="3431802138"/>
              </p:ext>
            </p:extLst>
          </p:nvPr>
        </p:nvGraphicFramePr>
        <p:xfrm>
          <a:off x="407368" y="4001472"/>
          <a:ext cx="11305254" cy="2595880"/>
        </p:xfrm>
        <a:graphic>
          <a:graphicData uri="http://schemas.openxmlformats.org/drawingml/2006/table">
            <a:tbl>
              <a:tblPr firstRow="1" bandRow="1">
                <a:tableStyleId>{5940675A-B579-460E-94D1-54222C63F5DA}</a:tableStyleId>
              </a:tblPr>
              <a:tblGrid>
                <a:gridCol w="1884209">
                  <a:extLst>
                    <a:ext uri="{9D8B030D-6E8A-4147-A177-3AD203B41FA5}">
                      <a16:colId xmlns:a16="http://schemas.microsoft.com/office/drawing/2014/main" xmlns="" val="2946014459"/>
                    </a:ext>
                  </a:extLst>
                </a:gridCol>
                <a:gridCol w="1884209">
                  <a:extLst>
                    <a:ext uri="{9D8B030D-6E8A-4147-A177-3AD203B41FA5}">
                      <a16:colId xmlns:a16="http://schemas.microsoft.com/office/drawing/2014/main" xmlns="" val="2449853468"/>
                    </a:ext>
                  </a:extLst>
                </a:gridCol>
                <a:gridCol w="1884209">
                  <a:extLst>
                    <a:ext uri="{9D8B030D-6E8A-4147-A177-3AD203B41FA5}">
                      <a16:colId xmlns:a16="http://schemas.microsoft.com/office/drawing/2014/main" xmlns="" val="2433386357"/>
                    </a:ext>
                  </a:extLst>
                </a:gridCol>
                <a:gridCol w="1884209">
                  <a:extLst>
                    <a:ext uri="{9D8B030D-6E8A-4147-A177-3AD203B41FA5}">
                      <a16:colId xmlns:a16="http://schemas.microsoft.com/office/drawing/2014/main" xmlns="" val="2438442059"/>
                    </a:ext>
                  </a:extLst>
                </a:gridCol>
                <a:gridCol w="1884209">
                  <a:extLst>
                    <a:ext uri="{9D8B030D-6E8A-4147-A177-3AD203B41FA5}">
                      <a16:colId xmlns:a16="http://schemas.microsoft.com/office/drawing/2014/main" xmlns="" val="206918280"/>
                    </a:ext>
                  </a:extLst>
                </a:gridCol>
                <a:gridCol w="1884209">
                  <a:extLst>
                    <a:ext uri="{9D8B030D-6E8A-4147-A177-3AD203B41FA5}">
                      <a16:colId xmlns:a16="http://schemas.microsoft.com/office/drawing/2014/main" xmlns="" val="3050868127"/>
                    </a:ext>
                  </a:extLst>
                </a:gridCol>
              </a:tblGrid>
              <a:tr h="370840">
                <a:tc>
                  <a:txBody>
                    <a:bodyPr/>
                    <a:lstStyle/>
                    <a:p>
                      <a:pPr algn="l"/>
                      <a:r>
                        <a:rPr lang="en-IN" b="1" dirty="0">
                          <a:latin typeface="Liberation Mono"/>
                          <a:cs typeface="Arial" panose="020B0604020202020204" pitchFamily="34" charset="0"/>
                        </a:rPr>
                        <a:t>customerID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productID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timeID</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quantity</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salesDate</a:t>
                      </a:r>
                      <a:endParaRPr lang="en-IN" b="1" dirty="0">
                        <a:latin typeface="Liberation Mono"/>
                      </a:endParaRPr>
                    </a:p>
                  </a:txBody>
                  <a:tcPr>
                    <a:solidFill>
                      <a:schemeClr val="accent3">
                        <a:lumMod val="60000"/>
                        <a:lumOff val="40000"/>
                      </a:schemeClr>
                    </a:solidFill>
                  </a:tcPr>
                </a:tc>
                <a:tc>
                  <a:txBody>
                    <a:bodyPr/>
                    <a:lstStyle/>
                    <a:p>
                      <a:pPr algn="l"/>
                      <a:r>
                        <a:rPr lang="en-IN" b="1" dirty="0">
                          <a:latin typeface="Liberation Mono"/>
                          <a:cs typeface="Arial" panose="020B0604020202020204" pitchFamily="34" charset="0"/>
                        </a:rPr>
                        <a:t>salesAmount</a:t>
                      </a:r>
                      <a:endParaRPr lang="en-IN" b="1" dirty="0">
                        <a:latin typeface="Liberation Mono"/>
                      </a:endParaRPr>
                    </a:p>
                  </a:txBody>
                  <a:tcPr>
                    <a:solidFill>
                      <a:schemeClr val="accent3">
                        <a:lumMod val="60000"/>
                        <a:lumOff val="40000"/>
                      </a:schemeClr>
                    </a:solidFill>
                  </a:tcPr>
                </a:tc>
                <a:extLst>
                  <a:ext uri="{0D108BD9-81ED-4DB2-BD59-A6C34878D82A}">
                    <a16:rowId xmlns:a16="http://schemas.microsoft.com/office/drawing/2014/main" xmlns="" val="4194449835"/>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algn="l"/>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algn="l"/>
                      <a:r>
                        <a:rPr lang="en-IN" dirty="0">
                          <a:latin typeface="Liberation Mono"/>
                        </a:rPr>
                        <a:t>●●●●●●</a:t>
                      </a:r>
                    </a:p>
                  </a:txBody>
                  <a:tcPr>
                    <a:noFill/>
                  </a:tcPr>
                </a:tc>
                <a:tc>
                  <a:txBody>
                    <a:bodyPr/>
                    <a:lstStyle/>
                    <a:p>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xmlns="" val="1345119452"/>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D2-T1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xmlns="" val="517342104"/>
                  </a:ext>
                </a:extLst>
              </a:tr>
              <a:tr h="370840">
                <a:tc>
                  <a:txBody>
                    <a:bodyPr/>
                    <a:lstStyle/>
                    <a:p>
                      <a:pPr algn="l"/>
                      <a:r>
                        <a:rPr lang="en-US" dirty="0">
                          <a:latin typeface="Liberation Mono"/>
                        </a:rPr>
                        <a:t>Cust-001</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xmlns="" val="2958127778"/>
                  </a:ext>
                </a:extLst>
              </a:tr>
              <a:tr h="370840">
                <a:tc>
                  <a:txBody>
                    <a:bodyPr/>
                    <a:lstStyle/>
                    <a:p>
                      <a:pPr algn="l"/>
                      <a:r>
                        <a:rPr lang="en-US" dirty="0">
                          <a:latin typeface="Liberation Mono"/>
                        </a:rPr>
                        <a:t>Cust-002</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xmlns="" val="1778648"/>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PRD-1</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D1-T1</a:t>
                      </a:r>
                      <a:endParaRPr lang="en-IN" dirty="0">
                        <a:latin typeface="Liberation Mono"/>
                      </a:endParaRPr>
                    </a:p>
                  </a:txBody>
                  <a:tcPr>
                    <a:noFill/>
                  </a:tcPr>
                </a:tc>
                <a:tc>
                  <a:txBody>
                    <a:bodyPr/>
                    <a:lstStyle/>
                    <a:p>
                      <a:pPr algn="l"/>
                      <a:r>
                        <a:rPr lang="en-US" dirty="0">
                          <a:latin typeface="Liberation Mono"/>
                        </a:rPr>
                        <a:t>100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25,00,000</a:t>
                      </a:r>
                      <a:endParaRPr lang="en-IN" dirty="0">
                        <a:latin typeface="Liberation Mono"/>
                      </a:endParaRPr>
                    </a:p>
                  </a:txBody>
                  <a:tcPr>
                    <a:noFill/>
                  </a:tcPr>
                </a:tc>
                <a:extLst>
                  <a:ext uri="{0D108BD9-81ED-4DB2-BD59-A6C34878D82A}">
                    <a16:rowId xmlns:a16="http://schemas.microsoft.com/office/drawing/2014/main" xmlns="" val="3622462086"/>
                  </a:ext>
                </a:extLst>
              </a:tr>
              <a:tr h="370840">
                <a:tc>
                  <a:txBody>
                    <a:bodyPr/>
                    <a:lstStyle/>
                    <a:p>
                      <a:pPr algn="l"/>
                      <a:r>
                        <a:rPr lang="en-US" dirty="0">
                          <a:latin typeface="Liberation Mono"/>
                        </a:rPr>
                        <a:t>Cust-004</a:t>
                      </a:r>
                      <a:endParaRPr lang="en-IN" dirty="0">
                        <a:latin typeface="Liberation Mono"/>
                      </a:endParaRPr>
                    </a:p>
                  </a:txBody>
                  <a:tcPr>
                    <a:noFill/>
                  </a:tcPr>
                </a:tc>
                <a:tc>
                  <a:txBody>
                    <a:bodyPr/>
                    <a:lstStyle/>
                    <a:p>
                      <a:pPr algn="l"/>
                      <a:r>
                        <a:rPr lang="en-US" dirty="0">
                          <a:latin typeface="Liberation Mono"/>
                        </a:rPr>
                        <a:t>PRD-2</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D3-T1</a:t>
                      </a:r>
                      <a:endParaRPr lang="en-IN" dirty="0">
                        <a:latin typeface="Liberation Mono"/>
                      </a:endParaRPr>
                    </a:p>
                  </a:txBody>
                  <a:tcPr>
                    <a:noFill/>
                  </a:tcPr>
                </a:tc>
                <a:tc>
                  <a:txBody>
                    <a:bodyPr/>
                    <a:lstStyle/>
                    <a:p>
                      <a:pPr algn="l"/>
                      <a:r>
                        <a:rPr lang="en-US" dirty="0">
                          <a:latin typeface="Liberation Mono"/>
                        </a:rPr>
                        <a:t>200</a:t>
                      </a:r>
                      <a:endParaRPr lang="en-IN" dirty="0">
                        <a:latin typeface="Liberation Mono"/>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Liberation Mono"/>
                          <a:ea typeface="+mn-ea"/>
                          <a:cs typeface="+mn-cs"/>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beration Mono"/>
                        </a:rPr>
                        <a:t>50,00,000</a:t>
                      </a:r>
                      <a:endParaRPr lang="en-IN" dirty="0">
                        <a:latin typeface="Liberation Mono"/>
                      </a:endParaRPr>
                    </a:p>
                  </a:txBody>
                  <a:tcPr>
                    <a:noFill/>
                  </a:tcPr>
                </a:tc>
                <a:extLst>
                  <a:ext uri="{0D108BD9-81ED-4DB2-BD59-A6C34878D82A}">
                    <a16:rowId xmlns:a16="http://schemas.microsoft.com/office/drawing/2014/main" xmlns="" val="2790322774"/>
                  </a:ext>
                </a:extLst>
              </a:tr>
            </a:tbl>
          </a:graphicData>
        </a:graphic>
      </p:graphicFrame>
    </p:spTree>
    <p:extLst>
      <p:ext uri="{BB962C8B-B14F-4D97-AF65-F5344CB8AC3E}">
        <p14:creationId xmlns:p14="http://schemas.microsoft.com/office/powerpoint/2010/main" xmlns="" val="3938516926"/>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composite primary key</a:t>
            </a:r>
          </a:p>
        </p:txBody>
      </p:sp>
      <p:sp>
        <p:nvSpPr>
          <p:cNvPr id="16" name="Rectangle 15">
            <a:extLst>
              <a:ext uri="{FF2B5EF4-FFF2-40B4-BE49-F238E27FC236}">
                <a16:creationId xmlns:a16="http://schemas.microsoft.com/office/drawing/2014/main" xmlns="" id="{D9A51BB9-98B8-4A94-A83D-7C4A3BEAF5BF}"/>
              </a:ext>
            </a:extLst>
          </p:cNvPr>
          <p:cNvSpPr/>
          <p:nvPr/>
        </p:nvSpPr>
        <p:spPr>
          <a:xfrm>
            <a:off x="407368" y="4077072"/>
            <a:ext cx="7776864"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order_product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productID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qty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rate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pk_orderID_productID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productID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xmlns="" id="{69E6E69D-84C6-4555-BD49-4FF624C219F2}"/>
              </a:ext>
            </a:extLst>
          </p:cNvPr>
          <p:cNvSpPr/>
          <p:nvPr/>
        </p:nvSpPr>
        <p:spPr>
          <a:xfrm>
            <a:off x="407368" y="1628800"/>
            <a:ext cx="568863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payments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paymentID </a:t>
            </a:r>
            <a:r>
              <a:rPr lang="en-IN" dirty="0">
                <a:solidFill>
                  <a:srgbClr val="834689"/>
                </a:solidFill>
                <a:latin typeface="Liberation Mono"/>
                <a:cs typeface="Arial" panose="020B0604020202020204" pitchFamily="34" charset="0"/>
              </a:rPr>
              <a:t>INT,</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bankDetails </a:t>
            </a:r>
            <a:r>
              <a:rPr lang="en-IN" dirty="0">
                <a:solidFill>
                  <a:srgbClr val="834689"/>
                </a:solidFill>
                <a:latin typeface="Liberation Mono"/>
                <a:cs typeface="Arial" panose="020B0604020202020204" pitchFamily="34" charset="0"/>
              </a:rPr>
              <a:t>VARCHAR(255)</a:t>
            </a:r>
            <a:r>
              <a:rPr lang="en-IN" dirty="0">
                <a:latin typeface="Liberation Mono"/>
                <a:cs typeface="Arial" panose="020B0604020202020204" pitchFamily="34" charset="0"/>
              </a:rPr>
              <a:t>,</a:t>
            </a:r>
          </a:p>
          <a:p>
            <a:pPr marL="273050"/>
            <a:r>
              <a:rPr lang="en-IN" dirty="0">
                <a:solidFill>
                  <a:srgbClr val="C00000"/>
                </a:solidFill>
                <a:latin typeface="Liberation Mono"/>
                <a:cs typeface="Arial" panose="020B0604020202020204" pitchFamily="34" charset="0"/>
              </a:rPr>
              <a:t>   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paymentID , orderID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xmlns="" id="{05AA983C-D5E6-4298-9AC8-C6373A2C8187}"/>
              </a:ext>
            </a:extLst>
          </p:cNvPr>
          <p:cNvSpPr/>
          <p:nvPr/>
        </p:nvSpPr>
        <p:spPr>
          <a:xfrm>
            <a:off x="290745" y="908720"/>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tables with </a:t>
            </a:r>
            <a:r>
              <a:rPr lang="en-IN" b="1" dirty="0">
                <a:latin typeface="Arial" panose="020B0604020202020204" pitchFamily="34" charset="0"/>
                <a:cs typeface="Arial" panose="020B0604020202020204" pitchFamily="34" charset="0"/>
              </a:rPr>
              <a:t>COMPOSITE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PRIMARY KEY</a:t>
            </a:r>
            <a:r>
              <a:rPr lang="en-IN" dirty="0">
                <a:latin typeface="Arial" panose="020B0604020202020204" pitchFamily="34" charset="0"/>
                <a:cs typeface="Arial" panose="020B0604020202020204" pitchFamily="34" charset="0"/>
              </a:rPr>
              <a:t> column.</a:t>
            </a:r>
          </a:p>
        </p:txBody>
      </p:sp>
    </p:spTree>
    <p:extLst>
      <p:ext uri="{BB962C8B-B14F-4D97-AF65-F5344CB8AC3E}">
        <p14:creationId xmlns:p14="http://schemas.microsoft.com/office/powerpoint/2010/main" xmlns="" val="29837272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68" y="990600"/>
            <a:ext cx="11377264" cy="2062103"/>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b="0" i="0" dirty="0">
                <a:effectLst/>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attributes</a:t>
            </a:r>
          </a:p>
        </p:txBody>
      </p:sp>
    </p:spTree>
    <p:extLst>
      <p:ext uri="{BB962C8B-B14F-4D97-AF65-F5344CB8AC3E}">
        <p14:creationId xmlns:p14="http://schemas.microsoft.com/office/powerpoint/2010/main" xmlns="" val="24839681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xmlns="" id="{C719848B-35AE-4D16-A9C7-09A7B14F8FA2}"/>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370543389"/>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primary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21575" y="48691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pk_vendor_id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vendor_id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PRIMARY KEY </a:t>
            </a:r>
            <a:r>
              <a:rPr lang="en-IN" dirty="0">
                <a:latin typeface="Arial" panose="020B0604020202020204" pitchFamily="34" charset="0"/>
                <a:cs typeface="Arial" panose="020B0604020202020204" pitchFamily="34" charset="0"/>
              </a:rPr>
              <a:t>on existing column.</a:t>
            </a:r>
          </a:p>
        </p:txBody>
      </p:sp>
      <p:sp>
        <p:nvSpPr>
          <p:cNvPr id="7" name="TextBox 6">
            <a:extLst>
              <a:ext uri="{FF2B5EF4-FFF2-40B4-BE49-F238E27FC236}">
                <a16:creationId xmlns:a16="http://schemas.microsoft.com/office/drawing/2014/main" xmlns="" id="{3679F9AB-3621-4169-8DD2-10667557B6E8}"/>
              </a:ext>
            </a:extLst>
          </p:cNvPr>
          <p:cNvSpPr txBox="1"/>
          <p:nvPr/>
        </p:nvSpPr>
        <p:spPr>
          <a:xfrm>
            <a:off x="321575" y="3296226"/>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xmlns="" id="{D86F3506-B4BE-45FB-8556-FC030B26835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 </a:t>
            </a:r>
            <a:r>
              <a:rPr lang="en-IN" sz="2000" dirty="0">
                <a:latin typeface="Liberation Mono"/>
                <a:cs typeface="Arial" panose="020B0604020202020204" pitchFamily="34" charset="0"/>
              </a:rPr>
              <a:t>[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PRIMARY</a:t>
            </a:r>
            <a:r>
              <a:rPr lang="en-IN" sz="2000" dirty="0">
                <a:latin typeface="Liberation Mono"/>
                <a:cs typeface="Arial" panose="020B0604020202020204" pitchFamily="34" charset="0"/>
              </a:rPr>
              <a:t> </a:t>
            </a:r>
            <a:r>
              <a:rPr lang="en-IN" sz="2000" dirty="0">
                <a:solidFill>
                  <a:srgbClr val="0077AA"/>
                </a:solidFill>
                <a:latin typeface="Liberation Mono"/>
              </a:rPr>
              <a:t>KEY</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xmlns="" id="{4E77E1CD-1B28-418A-86EB-D2C9530650D9}"/>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437615011"/>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xmlns="" id="{4A29F24F-BB78-4C70-ABBA-56420205AA2D}"/>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xmlns="" val="301514445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primary key</a:t>
            </a:r>
          </a:p>
        </p:txBody>
      </p:sp>
      <p:sp>
        <p:nvSpPr>
          <p:cNvPr id="2" name="Rectangle 1"/>
          <p:cNvSpPr/>
          <p:nvPr/>
        </p:nvSpPr>
        <p:spPr>
          <a:xfrm>
            <a:off x="290745" y="486916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vendors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PRIMARY KEY</a:t>
            </a:r>
            <a:r>
              <a:rPr lang="en-IN"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xmlns="" id="{664F6EAE-E046-4F67-BC66-C7DD08803E16}"/>
              </a:ext>
            </a:extLst>
          </p:cNvPr>
          <p:cNvSpPr txBox="1"/>
          <p:nvPr/>
        </p:nvSpPr>
        <p:spPr>
          <a:xfrm>
            <a:off x="290745" y="2946878"/>
            <a:ext cx="3902217"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vendors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vendor_id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vendor_name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xmlns="" id="{648B8C23-93E8-4CA7-A02F-881EE4718DBF}"/>
              </a:ext>
            </a:extLst>
          </p:cNvPr>
          <p:cNvSpPr/>
          <p:nvPr/>
        </p:nvSpPr>
        <p:spPr>
          <a:xfrm>
            <a:off x="190550" y="1929606"/>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PRIMARY</a:t>
            </a:r>
            <a:r>
              <a:rPr lang="en-IN" sz="2000" dirty="0">
                <a:latin typeface="Liberation Mono"/>
                <a:cs typeface="Arial" panose="020B0604020202020204" pitchFamily="34" charset="0"/>
              </a:rPr>
              <a:t> </a:t>
            </a:r>
            <a:r>
              <a:rPr lang="en-IN" sz="2000" dirty="0">
                <a:solidFill>
                  <a:srgbClr val="0077AA"/>
                </a:solidFill>
                <a:latin typeface="Liberation Mono"/>
              </a:rPr>
              <a:t>KEY</a:t>
            </a:r>
            <a:endParaRPr lang="en-IN" sz="2000" dirty="0">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xmlns="" id="{1CE32152-669D-4821-9671-218DA78DE48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702387324"/>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3352" y="156981"/>
            <a:ext cx="11737305" cy="1692771"/>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can be NULL.</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unique key value must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table can have multiple unique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3351" y="4527781"/>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0" indent="0">
              <a:lnSpc>
                <a:spcPct val="100000"/>
              </a:lnSpc>
              <a:buNone/>
            </a:pPr>
            <a:endParaRPr lang="en-IN" sz="800" dirty="0">
              <a:solidFill>
                <a:schemeClr val="tx1"/>
              </a:solidFill>
              <a:latin typeface="Arial" panose="020B0604020202020204" pitchFamily="34" charset="0"/>
              <a:cs typeface="Arial" panose="020B0604020202020204" pitchFamily="34" charset="0"/>
            </a:endParaRPr>
          </a:p>
          <a:p>
            <a:pPr>
              <a:lnSpc>
                <a:spcPct val="100000"/>
              </a:lnSpc>
            </a:pPr>
            <a:r>
              <a:rPr lang="en-IN" sz="1800" dirty="0">
                <a:solidFill>
                  <a:schemeClr val="tx1"/>
                </a:solidFill>
                <a:latin typeface="Arial" panose="020B0604020202020204" pitchFamily="34" charset="0"/>
                <a:cs typeface="Arial" panose="020B0604020202020204" pitchFamily="34" charset="0"/>
              </a:rPr>
              <a:t>Unique key in a relation is always associated with an </a:t>
            </a:r>
            <a:r>
              <a:rPr lang="en-IN" sz="1800" b="1" i="1" dirty="0">
                <a:solidFill>
                  <a:schemeClr val="tx1"/>
                </a:solidFill>
                <a:latin typeface="Arial" panose="020B0604020202020204" pitchFamily="34" charset="0"/>
                <a:cs typeface="Arial" panose="020B0604020202020204" pitchFamily="34" charset="0"/>
              </a:rPr>
              <a:t>INDEX</a:t>
            </a:r>
            <a:r>
              <a:rPr lang="en-IN" sz="1800" dirty="0">
                <a:solidFill>
                  <a:schemeClr val="tx1"/>
                </a:solidFill>
                <a:latin typeface="Arial" panose="020B0604020202020204" pitchFamily="34" charset="0"/>
                <a:cs typeface="Arial" panose="020B0604020202020204" pitchFamily="34" charset="0"/>
              </a:rPr>
              <a:t> object.</a:t>
            </a:r>
          </a:p>
          <a:p>
            <a:pPr>
              <a:lnSpc>
                <a:spcPct val="100000"/>
              </a:lnSpc>
            </a:pPr>
            <a:endParaRPr lang="en-IN" sz="8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C3B79674-F21B-4C8C-8E2E-9E36A20C5C25}"/>
              </a:ext>
            </a:extLst>
          </p:cNvPr>
          <p:cNvSpPr/>
          <p:nvPr/>
        </p:nvSpPr>
        <p:spPr>
          <a:xfrm>
            <a:off x="263350" y="3248036"/>
            <a:ext cx="11665297" cy="646331"/>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Tree>
    <p:extLst>
      <p:ext uri="{BB962C8B-B14F-4D97-AF65-F5344CB8AC3E}">
        <p14:creationId xmlns:p14="http://schemas.microsoft.com/office/powerpoint/2010/main" xmlns="" val="2244807502"/>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table with </a:t>
            </a:r>
            <a:r>
              <a:rPr lang="en-IN" b="1" dirty="0">
                <a:latin typeface="Arial" panose="020B0604020202020204" pitchFamily="34" charset="0"/>
                <a:cs typeface="Arial" panose="020B0604020202020204" pitchFamily="34" charset="0"/>
              </a:rPr>
              <a:t>UNIQUE KEY </a:t>
            </a:r>
            <a:r>
              <a:rPr lang="en-IN" dirty="0">
                <a:latin typeface="Arial" panose="020B0604020202020204" pitchFamily="34" charset="0"/>
                <a:cs typeface="Arial" panose="020B0604020202020204" pitchFamily="34" charset="0"/>
              </a:rPr>
              <a:t>column.</a:t>
            </a:r>
          </a:p>
        </p:txBody>
      </p:sp>
      <p:sp>
        <p:nvSpPr>
          <p:cNvPr id="17" name="Rectangle 16">
            <a:extLst>
              <a:ext uri="{FF2B5EF4-FFF2-40B4-BE49-F238E27FC236}">
                <a16:creationId xmlns:a16="http://schemas.microsoft.com/office/drawing/2014/main" xmlns="" id="{1054FA30-BD90-42A6-A67E-D1D783D1FA59}"/>
              </a:ext>
            </a:extLst>
          </p:cNvPr>
          <p:cNvSpPr/>
          <p:nvPr/>
        </p:nvSpPr>
        <p:spPr>
          <a:xfrm>
            <a:off x="578777" y="4145596"/>
            <a:ext cx="5544616"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ea typeface="Times New Roman" panose="02020603050405020304" pitchFamily="18" charset="0"/>
              </a:rPr>
              <a:t> uni_brandName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brandName</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xmlns="" id="{4BD0CAA4-1761-4C43-97E5-B683C9917B8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a:t>
            </a:r>
          </a:p>
        </p:txBody>
      </p:sp>
      <p:sp>
        <p:nvSpPr>
          <p:cNvPr id="8" name="TextBox 7">
            <a:extLst>
              <a:ext uri="{FF2B5EF4-FFF2-40B4-BE49-F238E27FC236}">
                <a16:creationId xmlns:a16="http://schemas.microsoft.com/office/drawing/2014/main" xmlns="" id="{87C25CC9-1005-42FD-96C8-122E68205586}"/>
              </a:ext>
            </a:extLst>
          </p:cNvPr>
          <p:cNvSpPr txBox="1"/>
          <p:nvPr/>
        </p:nvSpPr>
        <p:spPr>
          <a:xfrm>
            <a:off x="578777" y="1975554"/>
            <a:ext cx="4221079"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clients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client_id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company_name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xmlns="" id="{2A66024D-84AF-42B9-817F-93D516026E7C}"/>
              </a:ext>
            </a:extLst>
          </p:cNvPr>
          <p:cNvSpPr txBox="1"/>
          <p:nvPr/>
        </p:nvSpPr>
        <p:spPr>
          <a:xfrm>
            <a:off x="5879976" y="2079431"/>
            <a:ext cx="3782833"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phone</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xmlns="" id="{62C9910A-9548-4805-A85F-AC3BFF01F45F}"/>
              </a:ext>
            </a:extLst>
          </p:cNvPr>
          <p:cNvSpPr txBox="1"/>
          <p:nvPr/>
        </p:nvSpPr>
        <p:spPr>
          <a:xfrm>
            <a:off x="578777" y="607515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SHOW</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INDEX</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clients;</a:t>
            </a:r>
          </a:p>
        </p:txBody>
      </p:sp>
      <p:sp>
        <p:nvSpPr>
          <p:cNvPr id="2" name="Rectangle 1">
            <a:extLst>
              <a:ext uri="{FF2B5EF4-FFF2-40B4-BE49-F238E27FC236}">
                <a16:creationId xmlns:a16="http://schemas.microsoft.com/office/drawing/2014/main" xmlns="" id="{0923A840-D013-4900-93F8-B3A10AC2432B}"/>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UNIQUE KEY</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xmlns="" val="1407179427"/>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xmlns="" id="{8021FECC-200C-46BA-9C39-A5D92606F51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Tree>
    <p:extLst>
      <p:ext uri="{BB962C8B-B14F-4D97-AF65-F5344CB8AC3E}">
        <p14:creationId xmlns:p14="http://schemas.microsoft.com/office/powerpoint/2010/main" xmlns="" val="1067024357"/>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unique key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228588" y="4845215"/>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shop</a:t>
            </a:r>
            <a:r>
              <a:rPr lang="en-IN" dirty="0">
                <a:latin typeface="Liberation Mono"/>
                <a:cs typeface="Arial" panose="020B0604020202020204" pitchFamily="34" charset="0"/>
              </a:rPr>
              <a:t>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a:t>
            </a:r>
            <a:r>
              <a:rPr lang="en-IN" dirty="0">
                <a:latin typeface="Liberation Mono"/>
                <a:ea typeface="Times New Roman" panose="02020603050405020304" pitchFamily="18" charset="0"/>
              </a:rPr>
              <a:t>shop_name</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shop_name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UNIQUE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C7E16DA2-9FA3-4017-A5CC-063C20910F71}"/>
              </a:ext>
            </a:extLst>
          </p:cNvPr>
          <p:cNvSpPr/>
          <p:nvPr/>
        </p:nvSpPr>
        <p:spPr>
          <a:xfrm>
            <a:off x="312724" y="3144720"/>
            <a:ext cx="5544616"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1" name="Rectangle 10">
            <a:extLst>
              <a:ext uri="{FF2B5EF4-FFF2-40B4-BE49-F238E27FC236}">
                <a16:creationId xmlns:a16="http://schemas.microsoft.com/office/drawing/2014/main" xmlns="" id="{C033090A-527D-4153-9412-A6B7AFF3130A}"/>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17" name="Rectangle 16">
            <a:extLst>
              <a:ext uri="{FF2B5EF4-FFF2-40B4-BE49-F238E27FC236}">
                <a16:creationId xmlns:a16="http://schemas.microsoft.com/office/drawing/2014/main" xmlns="" id="{2419CA5D-D819-4FE9-A9F4-2DC16662684F}"/>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1412391149"/>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xmlns="" id="{2D95FE12-F1E2-433E-877B-2B5779BC667F}"/>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 INDEX</a:t>
            </a:r>
            <a:r>
              <a:rPr lang="en-IN" sz="2000" dirty="0">
                <a:latin typeface="Liberation Mono"/>
                <a:cs typeface="Arial" panose="020B0604020202020204" pitchFamily="34" charset="0"/>
              </a:rPr>
              <a:t> constraint_name;</a:t>
            </a:r>
          </a:p>
        </p:txBody>
      </p:sp>
    </p:spTree>
    <p:extLst>
      <p:ext uri="{BB962C8B-B14F-4D97-AF65-F5344CB8AC3E}">
        <p14:creationId xmlns:p14="http://schemas.microsoft.com/office/powerpoint/2010/main" xmlns="" val="803966268"/>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unique key</a:t>
            </a:r>
          </a:p>
        </p:txBody>
      </p:sp>
      <p:sp>
        <p:nvSpPr>
          <p:cNvPr id="2" name="Rectangle 1"/>
          <p:cNvSpPr/>
          <p:nvPr/>
        </p:nvSpPr>
        <p:spPr>
          <a:xfrm>
            <a:off x="376649" y="2996400"/>
            <a:ext cx="8990430" cy="81560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dirty="0">
                <a:solidFill>
                  <a:srgbClr val="669900"/>
                </a:solidFill>
                <a:latin typeface="Liberation Mono"/>
              </a:rPr>
              <a:t>#CONSTRAINT NAME</a:t>
            </a:r>
          </a:p>
        </p:txBody>
      </p:sp>
      <p:sp>
        <p:nvSpPr>
          <p:cNvPr id="8" name="Rectangle 7">
            <a:extLst>
              <a:ext uri="{FF2B5EF4-FFF2-40B4-BE49-F238E27FC236}">
                <a16:creationId xmlns:a16="http://schemas.microsoft.com/office/drawing/2014/main" xmlns="" id="{009B3B35-811C-4811-8858-D19837C677F7}"/>
              </a:ext>
            </a:extLst>
          </p:cNvPr>
          <p:cNvSpPr/>
          <p:nvPr/>
        </p:nvSpPr>
        <p:spPr>
          <a:xfrm>
            <a:off x="376649" y="6027098"/>
            <a:ext cx="469282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UNIQUE KEY</a:t>
            </a:r>
            <a:r>
              <a:rPr lang="en-IN"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6096000" y="4005064"/>
            <a:ext cx="5544616"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rgbClr val="C00000"/>
                </a:solidFill>
                <a:latin typeface="Liberation Mono"/>
                <a:cs typeface="Arial" panose="020B0604020202020204" pitchFamily="34" charset="0"/>
              </a:rPr>
              <a:t>UNIQUE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xmlns="" id="{039E4F27-1DC0-41D3-8092-B4BFF5464DB5}"/>
              </a:ext>
            </a:extLst>
          </p:cNvPr>
          <p:cNvSpPr/>
          <p:nvPr/>
        </p:nvSpPr>
        <p:spPr>
          <a:xfrm>
            <a:off x="407368" y="400506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xmlns="" id="{8447DB7B-F93C-493E-A432-B9DF58809A4D}"/>
              </a:ext>
            </a:extLst>
          </p:cNvPr>
          <p:cNvSpPr/>
          <p:nvPr/>
        </p:nvSpPr>
        <p:spPr>
          <a:xfrm>
            <a:off x="6107957" y="6036390"/>
            <a:ext cx="5291486"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INDEX </a:t>
            </a:r>
            <a:r>
              <a:rPr lang="en-IN" dirty="0">
                <a:latin typeface="Liberation Mono"/>
                <a:cs typeface="Arial" panose="020B0604020202020204" pitchFamily="34" charset="0"/>
              </a:rPr>
              <a:t>uni_email;</a:t>
            </a:r>
          </a:p>
        </p:txBody>
      </p:sp>
      <p:sp>
        <p:nvSpPr>
          <p:cNvPr id="3" name="Rectangle 2">
            <a:extLst>
              <a:ext uri="{FF2B5EF4-FFF2-40B4-BE49-F238E27FC236}">
                <a16:creationId xmlns:a16="http://schemas.microsoft.com/office/drawing/2014/main" xmlns="" id="{D67D393E-B18E-4042-A3EF-007B4A93589F}"/>
              </a:ext>
            </a:extLst>
          </p:cNvPr>
          <p:cNvSpPr/>
          <p:nvPr/>
        </p:nvSpPr>
        <p:spPr>
          <a:xfrm>
            <a:off x="190550" y="1929606"/>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UNIQUE</a:t>
            </a:r>
            <a:r>
              <a:rPr lang="en-IN" sz="2000" dirty="0">
                <a:latin typeface="Liberation Mono"/>
                <a:cs typeface="Arial" panose="020B0604020202020204" pitchFamily="34" charset="0"/>
              </a:rPr>
              <a:t> (column1, column2, </a:t>
            </a:r>
            <a:r>
              <a:rPr lang="en-US" sz="2000" dirty="0">
                <a:solidFill>
                  <a:srgbClr val="0077AA"/>
                </a:solidFill>
                <a:latin typeface="Liberation Mono"/>
              </a:rPr>
              <a:t>. . .</a:t>
            </a:r>
            <a:r>
              <a:rPr lang="en-IN" sz="2000" dirty="0">
                <a:latin typeface="Liberation Mono"/>
                <a:cs typeface="Arial" panose="020B0604020202020204" pitchFamily="34" charset="0"/>
              </a:rPr>
              <a:t> column_n)</a:t>
            </a:r>
          </a:p>
        </p:txBody>
      </p:sp>
      <p:sp>
        <p:nvSpPr>
          <p:cNvPr id="4" name="Rectangle 3">
            <a:extLst>
              <a:ext uri="{FF2B5EF4-FFF2-40B4-BE49-F238E27FC236}">
                <a16:creationId xmlns:a16="http://schemas.microsoft.com/office/drawing/2014/main" xmlns="" id="{7E86EA23-FC5C-441F-9076-FF9C2AFAD334}"/>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8384631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spTree>
    <p:extLst>
      <p:ext uri="{BB962C8B-B14F-4D97-AF65-F5344CB8AC3E}">
        <p14:creationId xmlns:p14="http://schemas.microsoft.com/office/powerpoint/2010/main" xmlns="" val="4151389687"/>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8" y="2679854"/>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xmlns="" id="{77271AF6-2DA2-4C26-A817-0A825B9BAE51}"/>
              </a:ext>
            </a:extLst>
          </p:cNvPr>
          <p:cNvSpPr/>
          <p:nvPr/>
        </p:nvSpPr>
        <p:spPr>
          <a:xfrm>
            <a:off x="1055440" y="3494618"/>
            <a:ext cx="10153128" cy="1323439"/>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used to link two tables together. A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a field (or collection of fields) in one table that refers to the PRIMARY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in another table. The table containing the </a:t>
            </a:r>
            <a:r>
              <a:rPr lang="en-US" sz="2000" b="1" dirty="0">
                <a:latin typeface="Palatino Linotype" panose="02040502050505030304" pitchFamily="18" charset="0"/>
                <a:cs typeface="Segoe UI Light" panose="020B0502040204020203" pitchFamily="34" charset="0"/>
              </a:rPr>
              <a:t>foreign key</a:t>
            </a:r>
            <a:r>
              <a:rPr lang="en-US" sz="2000" dirty="0">
                <a:latin typeface="Palatino Linotype" panose="02040502050505030304" pitchFamily="18" charset="0"/>
                <a:cs typeface="Segoe UI Light" panose="020B0502040204020203" pitchFamily="34" charset="0"/>
              </a:rPr>
              <a:t> is called the child table, and the table containing the candidate </a:t>
            </a:r>
            <a:r>
              <a:rPr lang="en-US" sz="2000" b="1" dirty="0">
                <a:latin typeface="Palatino Linotype" panose="02040502050505030304" pitchFamily="18" charset="0"/>
                <a:cs typeface="Segoe UI Light" panose="020B0502040204020203" pitchFamily="34" charset="0"/>
              </a:rPr>
              <a:t>key</a:t>
            </a:r>
            <a:r>
              <a:rPr lang="en-US" sz="2000" dirty="0">
                <a:latin typeface="Palatino Linotype" panose="02040502050505030304" pitchFamily="18" charset="0"/>
                <a:cs typeface="Segoe UI Light" panose="020B0502040204020203" pitchFamily="34" charset="0"/>
              </a:rPr>
              <a:t> is called the referenced or parent table.</a:t>
            </a:r>
          </a:p>
        </p:txBody>
      </p:sp>
    </p:spTree>
    <p:extLst>
      <p:ext uri="{BB962C8B-B14F-4D97-AF65-F5344CB8AC3E}">
        <p14:creationId xmlns:p14="http://schemas.microsoft.com/office/powerpoint/2010/main" xmlns="" val="2885418822"/>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7368" y="1068993"/>
            <a:ext cx="11377264"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foreign key can have a different column name from its primary key.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DataType of primary key and foreign key column must be same.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It ensures rows in one table have corresponding rows in another.</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Unlike the Primary key, they do not have to be unique.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Foreign keys can be null even though primary keys can not.</a:t>
            </a:r>
          </a:p>
        </p:txBody>
      </p:sp>
      <p:sp>
        <p:nvSpPr>
          <p:cNvPr id="7" name="Rectangle 6">
            <a:extLst>
              <a:ext uri="{FF2B5EF4-FFF2-40B4-BE49-F238E27FC236}">
                <a16:creationId xmlns:a16="http://schemas.microsoft.com/office/drawing/2014/main" xmlns="" id="{E47CA1B9-519B-4544-9313-2BFB87DDDB99}"/>
              </a:ext>
            </a:extLst>
          </p:cNvPr>
          <p:cNvSpPr/>
          <p:nvPr/>
        </p:nvSpPr>
        <p:spPr>
          <a:xfrm>
            <a:off x="407368" y="3783811"/>
            <a:ext cx="11377264" cy="1661993"/>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0089A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The table containing the FOREIGN KEY is referred to as the child table, and the table containing the PRIMARY KEY (referenced key) is the parent table.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and they cannot be defined as temporary tables.</a:t>
            </a:r>
            <a:endParaRPr lang="en-IN"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85E5C1CC-9113-40B6-A9F2-DA1BE5E09819}"/>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Tree>
    <p:extLst>
      <p:ext uri="{BB962C8B-B14F-4D97-AF65-F5344CB8AC3E}">
        <p14:creationId xmlns:p14="http://schemas.microsoft.com/office/powerpoint/2010/main" xmlns="" val="2866499752"/>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3352" y="908720"/>
            <a:ext cx="11737304" cy="3816429"/>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A referential constraint could be violated in following cases.</a:t>
            </a:r>
          </a:p>
          <a:p>
            <a:endParaRPr lang="en-IN" sz="2000" dirty="0"/>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An </a:t>
            </a:r>
            <a:r>
              <a:rPr lang="en-IN" b="1" dirty="0">
                <a:solidFill>
                  <a:srgbClr val="006C86"/>
                </a:solidFill>
                <a:latin typeface="Arial" panose="020B0604020202020204" pitchFamily="34" charset="0"/>
                <a:cs typeface="Arial" panose="020B0604020202020204" pitchFamily="34" charset="0"/>
              </a:rPr>
              <a:t>UPDATE</a:t>
            </a:r>
            <a:r>
              <a:rPr lang="en-IN" dirty="0">
                <a:latin typeface="Arial" panose="020B0604020202020204" pitchFamily="34" charset="0"/>
                <a:cs typeface="Arial" panose="020B0604020202020204" pitchFamily="34" charset="0"/>
              </a:rPr>
              <a:t> attempt to change the value in a parent table's parent key to a value that does not have a matching value in a child table's foreign key columns.</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 </a:t>
            </a:r>
            <a:r>
              <a:rPr lang="en-IN" b="1" dirty="0">
                <a:solidFill>
                  <a:srgbClr val="006C86"/>
                </a:solidFill>
                <a:latin typeface="Arial" panose="020B0604020202020204" pitchFamily="34" charset="0"/>
                <a:cs typeface="Arial" panose="020B0604020202020204" pitchFamily="34" charset="0"/>
              </a:rPr>
              <a:t>DELETE</a:t>
            </a:r>
            <a:r>
              <a:rPr lang="en-IN" dirty="0">
                <a:latin typeface="Arial" panose="020B0604020202020204" pitchFamily="34" charset="0"/>
                <a:cs typeface="Arial" panose="020B0604020202020204" pitchFamily="34" charset="0"/>
              </a:rPr>
              <a:t> attempt to remove a record from a parent table that has a matching value in a child table's foreign key columns.</a:t>
            </a:r>
          </a:p>
        </p:txBody>
      </p:sp>
      <p:sp>
        <p:nvSpPr>
          <p:cNvPr id="2" name="Rectangle 1">
            <a:extLst>
              <a:ext uri="{FF2B5EF4-FFF2-40B4-BE49-F238E27FC236}">
                <a16:creationId xmlns:a16="http://schemas.microsoft.com/office/drawing/2014/main" xmlns="" id="{4A8935F6-11C8-4F3E-8E35-D8D37D7F2577}"/>
              </a:ext>
            </a:extLst>
          </p:cNvPr>
          <p:cNvSpPr/>
          <p:nvPr/>
        </p:nvSpPr>
        <p:spPr>
          <a:xfrm>
            <a:off x="406574" y="4832573"/>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5" name="Rectangle 4">
            <a:extLst>
              <a:ext uri="{FF2B5EF4-FFF2-40B4-BE49-F238E27FC236}">
                <a16:creationId xmlns:a16="http://schemas.microsoft.com/office/drawing/2014/main" xmlns="" id="{FB454E24-F236-48C4-ADE8-A3E4D00AC83A}"/>
              </a:ext>
            </a:extLst>
          </p:cNvPr>
          <p:cNvSpPr/>
          <p:nvPr/>
        </p:nvSpPr>
        <p:spPr>
          <a:xfrm>
            <a:off x="1524595" y="4"/>
            <a:ext cx="9360097"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insert, update, &amp; delete – (primary key/foreign key)</a:t>
            </a:r>
          </a:p>
        </p:txBody>
      </p:sp>
    </p:spTree>
    <p:extLst>
      <p:ext uri="{BB962C8B-B14F-4D97-AF65-F5344CB8AC3E}">
        <p14:creationId xmlns:p14="http://schemas.microsoft.com/office/powerpoint/2010/main" xmlns="" val="2216512537"/>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94AC48D-D488-4441-8920-15D9D7FF6F3A}"/>
              </a:ext>
            </a:extLst>
          </p:cNvPr>
          <p:cNvSpPr/>
          <p:nvPr/>
        </p:nvSpPr>
        <p:spPr>
          <a:xfrm>
            <a:off x="212662" y="260648"/>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xmlns=""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anomaly – (primary key/foreign key)</a:t>
            </a:r>
          </a:p>
        </p:txBody>
      </p:sp>
      <p:sp>
        <p:nvSpPr>
          <p:cNvPr id="10" name="Rectangle 9">
            <a:extLst>
              <a:ext uri="{FF2B5EF4-FFF2-40B4-BE49-F238E27FC236}">
                <a16:creationId xmlns:a16="http://schemas.microsoft.com/office/drawing/2014/main" xmlns="" id="{FA0B3443-575A-4843-8C92-C011749849A6}"/>
              </a:ext>
            </a:extLst>
          </p:cNvPr>
          <p:cNvSpPr/>
          <p:nvPr/>
        </p:nvSpPr>
        <p:spPr>
          <a:xfrm>
            <a:off x="6838034" y="683404"/>
            <a:ext cx="487459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(child) Table</a:t>
            </a:r>
          </a:p>
        </p:txBody>
      </p:sp>
      <p:sp>
        <p:nvSpPr>
          <p:cNvPr id="12" name="TextBox 11">
            <a:extLst>
              <a:ext uri="{FF2B5EF4-FFF2-40B4-BE49-F238E27FC236}">
                <a16:creationId xmlns:a16="http://schemas.microsoft.com/office/drawing/2014/main" xmlns="" id="{1F748B5D-FCBB-42ED-8958-5DDA05963FBE}"/>
              </a:ext>
            </a:extLst>
          </p:cNvPr>
          <p:cNvSpPr txBox="1"/>
          <p:nvPr/>
        </p:nvSpPr>
        <p:spPr>
          <a:xfrm>
            <a:off x="212662" y="3644761"/>
            <a:ext cx="11787994" cy="2800767"/>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(child)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6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algn="l"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 (child)</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9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a:p>
            <a:pPr marL="285750" indent="-285750" fontAlgn="base">
              <a:buFont typeface="Arial" panose="020B0604020202020204" pitchFamily="34" charset="0"/>
              <a:buChar char="•"/>
            </a:pP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(parent)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a:t>
            </a:r>
            <a:r>
              <a:rPr lang="en-US" b="0" i="0" dirty="0">
                <a:solidFill>
                  <a:srgbClr val="C00000"/>
                </a:solidFill>
                <a:effectLst/>
                <a:latin typeface="Arial" panose="020B0604020202020204" pitchFamily="34" charset="0"/>
                <a:cs typeface="Arial" panose="020B0604020202020204" pitchFamily="34" charset="0"/>
              </a:rPr>
              <a:t>it will not allow</a:t>
            </a:r>
            <a:r>
              <a:rPr lang="en-US" b="0" i="0" dirty="0">
                <a:solidFill>
                  <a:schemeClr val="tx1">
                    <a:lumMod val="85000"/>
                    <a:lumOff val="15000"/>
                  </a:schemeClr>
                </a:solidFill>
                <a:effectLst/>
                <a:latin typeface="Arial" panose="020B0604020202020204" pitchFamily="34" charset="0"/>
                <a:cs typeface="Arial" panose="020B0604020202020204" pitchFamily="34" charset="0"/>
              </a:rPr>
              <a:t>.</a:t>
            </a:r>
          </a:p>
        </p:txBody>
      </p:sp>
      <p:graphicFrame>
        <p:nvGraphicFramePr>
          <p:cNvPr id="2" name="Table 1">
            <a:extLst>
              <a:ext uri="{FF2B5EF4-FFF2-40B4-BE49-F238E27FC236}">
                <a16:creationId xmlns:a16="http://schemas.microsoft.com/office/drawing/2014/main" xmlns="" id="{78FA7036-C613-4AD7-B9CF-9BF349ECAF00}"/>
              </a:ext>
            </a:extLst>
          </p:cNvPr>
          <p:cNvGraphicFramePr>
            <a:graphicFrameLocks noGrp="1"/>
          </p:cNvGraphicFramePr>
          <p:nvPr>
            <p:extLst>
              <p:ext uri="{D42A27DB-BD31-4B8C-83A1-F6EECF244321}">
                <p14:modId xmlns:p14="http://schemas.microsoft.com/office/powerpoint/2010/main" xmlns="" val="187375405"/>
              </p:ext>
            </p:extLst>
          </p:nvPr>
        </p:nvGraphicFramePr>
        <p:xfrm>
          <a:off x="263318" y="1124744"/>
          <a:ext cx="6336739" cy="2224752"/>
        </p:xfrm>
        <a:graphic>
          <a:graphicData uri="http://schemas.openxmlformats.org/drawingml/2006/table">
            <a:tbl>
              <a:tblPr firstRow="1" bandRow="1">
                <a:tableStyleId>{10A1B5D5-9B99-4C35-A422-299274C87663}</a:tableStyleId>
              </a:tblPr>
              <a:tblGrid>
                <a:gridCol w="985286">
                  <a:extLst>
                    <a:ext uri="{9D8B030D-6E8A-4147-A177-3AD203B41FA5}">
                      <a16:colId xmlns:a16="http://schemas.microsoft.com/office/drawing/2014/main" xmlns="" val="335185449"/>
                    </a:ext>
                  </a:extLst>
                </a:gridCol>
                <a:gridCol w="1163359">
                  <a:extLst>
                    <a:ext uri="{9D8B030D-6E8A-4147-A177-3AD203B41FA5}">
                      <a16:colId xmlns:a16="http://schemas.microsoft.com/office/drawing/2014/main" xmlns="" val="410791785"/>
                    </a:ext>
                  </a:extLst>
                </a:gridCol>
                <a:gridCol w="1095179">
                  <a:extLst>
                    <a:ext uri="{9D8B030D-6E8A-4147-A177-3AD203B41FA5}">
                      <a16:colId xmlns:a16="http://schemas.microsoft.com/office/drawing/2014/main" xmlns="" val="1178793827"/>
                    </a:ext>
                  </a:extLst>
                </a:gridCol>
                <a:gridCol w="921311">
                  <a:extLst>
                    <a:ext uri="{9D8B030D-6E8A-4147-A177-3AD203B41FA5}">
                      <a16:colId xmlns:a16="http://schemas.microsoft.com/office/drawing/2014/main" xmlns="" val="831646229"/>
                    </a:ext>
                  </a:extLst>
                </a:gridCol>
                <a:gridCol w="775572">
                  <a:extLst>
                    <a:ext uri="{9D8B030D-6E8A-4147-A177-3AD203B41FA5}">
                      <a16:colId xmlns:a16="http://schemas.microsoft.com/office/drawing/2014/main" xmlns="" val="3072107594"/>
                    </a:ext>
                  </a:extLst>
                </a:gridCol>
                <a:gridCol w="1396032">
                  <a:extLst>
                    <a:ext uri="{9D8B030D-6E8A-4147-A177-3AD203B41FA5}">
                      <a16:colId xmlns:a16="http://schemas.microsoft.com/office/drawing/2014/main" xmlns=""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45314860"/>
                  </a:ext>
                </a:extLst>
              </a:tr>
            </a:tbl>
          </a:graphicData>
        </a:graphic>
      </p:graphicFrame>
      <p:graphicFrame>
        <p:nvGraphicFramePr>
          <p:cNvPr id="5" name="Table 4">
            <a:extLst>
              <a:ext uri="{FF2B5EF4-FFF2-40B4-BE49-F238E27FC236}">
                <a16:creationId xmlns:a16="http://schemas.microsoft.com/office/drawing/2014/main" xmlns="" id="{DF6C10CD-76FC-48F5-A58D-0C287FA6DF55}"/>
              </a:ext>
            </a:extLst>
          </p:cNvPr>
          <p:cNvGraphicFramePr>
            <a:graphicFrameLocks noGrp="1"/>
          </p:cNvGraphicFramePr>
          <p:nvPr>
            <p:extLst>
              <p:ext uri="{D42A27DB-BD31-4B8C-83A1-F6EECF244321}">
                <p14:modId xmlns:p14="http://schemas.microsoft.com/office/powerpoint/2010/main" xmlns="" val="2209452446"/>
              </p:ext>
            </p:extLst>
          </p:nvPr>
        </p:nvGraphicFramePr>
        <p:xfrm>
          <a:off x="6838034" y="1124744"/>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xmlns="" val="335185449"/>
                    </a:ext>
                  </a:extLst>
                </a:gridCol>
                <a:gridCol w="1954619">
                  <a:extLst>
                    <a:ext uri="{9D8B030D-6E8A-4147-A177-3AD203B41FA5}">
                      <a16:colId xmlns:a16="http://schemas.microsoft.com/office/drawing/2014/main" xmlns="" val="410791785"/>
                    </a:ext>
                  </a:extLst>
                </a:gridCol>
                <a:gridCol w="1983989">
                  <a:extLst>
                    <a:ext uri="{9D8B030D-6E8A-4147-A177-3AD203B41FA5}">
                      <a16:colId xmlns:a16="http://schemas.microsoft.com/office/drawing/2014/main" xmlns=""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45314860"/>
                  </a:ext>
                </a:extLst>
              </a:tr>
            </a:tbl>
          </a:graphicData>
        </a:graphic>
      </p:graphicFrame>
      <p:sp>
        <p:nvSpPr>
          <p:cNvPr id="11" name="Rectangle 10">
            <a:extLst>
              <a:ext uri="{FF2B5EF4-FFF2-40B4-BE49-F238E27FC236}">
                <a16:creationId xmlns:a16="http://schemas.microsoft.com/office/drawing/2014/main" xmlns="" id="{0A3C5162-59B7-42A7-AB3B-4953132280E8}"/>
              </a:ext>
            </a:extLst>
          </p:cNvPr>
          <p:cNvSpPr/>
          <p:nvPr/>
        </p:nvSpPr>
        <p:spPr>
          <a:xfrm>
            <a:off x="296156" y="683404"/>
            <a:ext cx="630390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(parent) Table</a:t>
            </a:r>
          </a:p>
        </p:txBody>
      </p:sp>
    </p:spTree>
    <p:extLst>
      <p:ext uri="{BB962C8B-B14F-4D97-AF65-F5344CB8AC3E}">
        <p14:creationId xmlns:p14="http://schemas.microsoft.com/office/powerpoint/2010/main" xmlns="" val="86104341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94AC48D-D488-4441-8920-15D9D7FF6F3A}"/>
              </a:ext>
            </a:extLst>
          </p:cNvPr>
          <p:cNvSpPr/>
          <p:nvPr/>
        </p:nvSpPr>
        <p:spPr>
          <a:xfrm>
            <a:off x="212662" y="332656"/>
            <a:ext cx="1706874" cy="43088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xmlns="" id="{42C52982-2FB1-4056-B383-22462B383F46}"/>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drop – (primary key/foreign key)</a:t>
            </a:r>
          </a:p>
        </p:txBody>
      </p:sp>
      <p:sp>
        <p:nvSpPr>
          <p:cNvPr id="10" name="Rectangle 9">
            <a:extLst>
              <a:ext uri="{FF2B5EF4-FFF2-40B4-BE49-F238E27FC236}">
                <a16:creationId xmlns:a16="http://schemas.microsoft.com/office/drawing/2014/main" xmlns="" id="{FA0B3443-575A-4843-8C92-C011749849A6}"/>
              </a:ext>
            </a:extLst>
          </p:cNvPr>
          <p:cNvSpPr/>
          <p:nvPr/>
        </p:nvSpPr>
        <p:spPr>
          <a:xfrm>
            <a:off x="5087888" y="836712"/>
            <a:ext cx="6048672" cy="1892826"/>
          </a:xfrm>
          <a:prstGeom prst="rect">
            <a:avLst/>
          </a:prstGeom>
        </p:spPr>
        <p:txBody>
          <a:bodyPr wrap="square">
            <a:spAutoFit/>
          </a:bodyPr>
          <a:lstStyle/>
          <a:p>
            <a:r>
              <a:rPr lang="en-US" sz="1800" dirty="0">
                <a:solidFill>
                  <a:srgbClr val="C00000"/>
                </a:solidFill>
                <a:latin typeface="Liberation Mono"/>
                <a:cs typeface="Arial" panose="020B0604020202020204" pitchFamily="34" charset="0"/>
              </a:rPr>
              <a:t>Child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student_course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FK</a:t>
            </a:r>
            <a:r>
              <a:rPr lang="en-US" dirty="0">
                <a:solidFill>
                  <a:srgbClr val="FF0000"/>
                </a:solidFill>
                <a:latin typeface="Liberation Mono"/>
                <a:cs typeface="Arial" panose="020B0604020202020204" pitchFamily="34" charset="0"/>
              </a:rPr>
              <a:t>)</a:t>
            </a:r>
            <a:r>
              <a:rPr lang="en-US" sz="1800" b="0" dirty="0">
                <a:solidFill>
                  <a:schemeClr val="tx1"/>
                </a:solidFill>
                <a:latin typeface="Liberation Mono"/>
                <a:cs typeface="Arial" panose="020B0604020202020204" pitchFamily="34" charset="0"/>
              </a:rPr>
              <a:t>	</a:t>
            </a:r>
          </a:p>
          <a:p>
            <a:r>
              <a:rPr lang="en-US" dirty="0">
                <a:latin typeface="Liberation Mono"/>
                <a:cs typeface="Arial" panose="020B0604020202020204" pitchFamily="34" charset="0"/>
              </a:rPr>
              <a:t>    </a:t>
            </a:r>
            <a:r>
              <a:rPr lang="en-US" b="0" dirty="0">
                <a:solidFill>
                  <a:schemeClr val="tx1"/>
                </a:solidFill>
                <a:latin typeface="Liberation Mono"/>
                <a:cs typeface="Arial" panose="020B0604020202020204" pitchFamily="34" charset="0"/>
              </a:rPr>
              <a:t>courceduration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p>
          <a:p>
            <a:r>
              <a:rPr lang="en-US" sz="1800" b="0" dirty="0">
                <a:solidFill>
                  <a:schemeClr val="tx1"/>
                </a:solidFill>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b="0" dirty="0">
                <a:solidFill>
                  <a:schemeClr val="tx1"/>
                </a:solidFill>
                <a:latin typeface="Liberation Mono"/>
                <a:cs typeface="Arial" panose="020B0604020202020204" pitchFamily="34" charset="0"/>
              </a:rPr>
              <a:t>(10)</a:t>
            </a:r>
            <a:endParaRPr lang="en-US" dirty="0">
              <a:latin typeface="Liberation Mono"/>
              <a:cs typeface="Arial" panose="020B0604020202020204" pitchFamily="34" charset="0"/>
            </a:endParaRP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xmlns="" id="{284B127A-1D84-4127-9059-0AD6133EF878}"/>
              </a:ext>
            </a:extLst>
          </p:cNvPr>
          <p:cNvSpPr txBox="1"/>
          <p:nvPr/>
        </p:nvSpPr>
        <p:spPr>
          <a:xfrm>
            <a:off x="839416" y="836712"/>
            <a:ext cx="3861476" cy="2754600"/>
          </a:xfrm>
          <a:prstGeom prst="rect">
            <a:avLst/>
          </a:prstGeom>
          <a:noFill/>
        </p:spPr>
        <p:txBody>
          <a:bodyPr wrap="square">
            <a:spAutoFit/>
          </a:bodyPr>
          <a:lstStyle/>
          <a:p>
            <a:r>
              <a:rPr lang="en-US" sz="2000" dirty="0">
                <a:solidFill>
                  <a:srgbClr val="C00000"/>
                </a:solidFill>
                <a:latin typeface="Liberation Mono"/>
                <a:cs typeface="Arial" panose="020B0604020202020204" pitchFamily="34" charset="0"/>
              </a:rPr>
              <a:t>Parent Table</a:t>
            </a:r>
          </a:p>
          <a:p>
            <a:endParaRPr lang="en-US" sz="400" dirty="0">
              <a:latin typeface="Liberation Mono"/>
              <a:cs typeface="Arial" panose="020B0604020202020204" pitchFamily="34" charset="0"/>
            </a:endParaRPr>
          </a:p>
          <a:p>
            <a:r>
              <a:rPr lang="en-US" dirty="0">
                <a:latin typeface="Liberation Mono"/>
                <a:cs typeface="Arial" panose="020B0604020202020204" pitchFamily="34" charset="0"/>
              </a:rPr>
              <a:t>student  = { </a:t>
            </a:r>
          </a:p>
          <a:p>
            <a:r>
              <a:rPr lang="en-US" sz="1800" b="0" dirty="0">
                <a:solidFill>
                  <a:schemeClr val="tx1"/>
                </a:solidFill>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sz="1800" b="0" dirty="0">
                <a:solidFill>
                  <a:schemeClr val="tx1"/>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669900"/>
                </a:solidFill>
                <a:latin typeface="Liberation Mono"/>
              </a:rPr>
              <a:t>*</a:t>
            </a:r>
            <a:r>
              <a:rPr lang="en-US" sz="1900" dirty="0">
                <a:solidFill>
                  <a:srgbClr val="00B050"/>
                </a:solidFill>
                <a:latin typeface="Liberation Mono"/>
                <a:cs typeface="Arial" panose="020B0604020202020204" pitchFamily="34" charset="0"/>
              </a:rPr>
              <a:t> </a:t>
            </a:r>
            <a:r>
              <a:rPr lang="en-US" dirty="0">
                <a:solidFill>
                  <a:srgbClr val="FF0000"/>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PK</a:t>
            </a:r>
            <a:r>
              <a:rPr lang="en-US" dirty="0">
                <a:solidFill>
                  <a:srgbClr val="FF0000"/>
                </a:solidFill>
                <a:latin typeface="Liberation Mono"/>
                <a:cs typeface="Arial" panose="020B0604020202020204" pitchFamily="34" charset="0"/>
              </a:rPr>
              <a:t>)</a:t>
            </a:r>
            <a:r>
              <a:rPr lang="en-US" sz="1900" dirty="0">
                <a:solidFill>
                  <a:srgbClr val="FF0000"/>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sz="1800" b="0" dirty="0">
                <a:solidFill>
                  <a:schemeClr val="tx1"/>
                </a:solidFill>
                <a:latin typeface="Liberation Mono"/>
                <a:cs typeface="Arial" panose="020B0604020202020204" pitchFamily="34" charset="0"/>
              </a:rPr>
              <a:t>(10), </a:t>
            </a:r>
          </a:p>
          <a:p>
            <a:r>
              <a:rPr lang="en-US" sz="1800" b="0" dirty="0">
                <a:solidFill>
                  <a:schemeClr val="tx1"/>
                </a:solidFill>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sz="1800" b="0" dirty="0">
                <a:solidFill>
                  <a:schemeClr val="tx1"/>
                </a:solidFill>
                <a:latin typeface="Liberation Mono"/>
                <a:cs typeface="Arial" panose="020B0604020202020204" pitchFamily="34" charset="0"/>
              </a:rPr>
              <a:t> </a:t>
            </a:r>
          </a:p>
          <a:p>
            <a:r>
              <a:rPr lang="en-US" sz="1800" b="0" dirty="0">
                <a:solidFill>
                  <a:schemeClr val="tx1"/>
                </a:solidFill>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xmlns="" id="{78AB7B4D-037D-43FC-A0FC-F1333B33592B}"/>
              </a:ext>
            </a:extLst>
          </p:cNvPr>
          <p:cNvSpPr/>
          <p:nvPr/>
        </p:nvSpPr>
        <p:spPr>
          <a:xfrm>
            <a:off x="263352" y="3717032"/>
            <a:ext cx="11737304" cy="2708434"/>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a:t>
            </a:r>
            <a:r>
              <a:rPr lang="en-IN" dirty="0">
                <a:solidFill>
                  <a:srgbClr val="C00000"/>
                </a:solidFill>
                <a:latin typeface="Arial" panose="020B0604020202020204" pitchFamily="34" charset="0"/>
                <a:cs typeface="Arial" panose="020B0604020202020204" pitchFamily="34" charset="0"/>
              </a:rPr>
              <a:t>it will not allow</a:t>
            </a:r>
          </a:p>
          <a:p>
            <a:pPr marL="342900" indent="-34290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(parent) table, </a:t>
            </a:r>
            <a:r>
              <a:rPr lang="en-IN" dirty="0">
                <a:solidFill>
                  <a:srgbClr val="C00000"/>
                </a:solidFill>
                <a:latin typeface="Arial" panose="020B0604020202020204" pitchFamily="34" charset="0"/>
                <a:cs typeface="Arial" panose="020B0604020202020204" pitchFamily="34" charset="0"/>
              </a:rPr>
              <a:t>it will not allow</a:t>
            </a:r>
            <a:r>
              <a:rPr lang="en-IN"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2821955266"/>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600786" y="838200"/>
            <a:ext cx="8990430" cy="923330"/>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1829356" y="2014959"/>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1705" y="201000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959" y="4648200"/>
            <a:ext cx="5638066"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referenced table</a:t>
            </a:r>
            <a:r>
              <a:rPr lang="en-IN" sz="2200" dirty="0">
                <a:latin typeface="Segoe UI" panose="020B0502040204020203" pitchFamily="34" charset="0"/>
                <a:cs typeface="Segoe UI" panose="020B0502040204020203" pitchFamily="34" charset="0"/>
              </a:rPr>
              <a:t>,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xmlns="" val="4166134937"/>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52AC5BF-F401-400C-9E24-C603715BF983}"/>
              </a:ext>
            </a:extLst>
          </p:cNvPr>
          <p:cNvPicPr>
            <a:picLocks noChangeAspect="1"/>
          </p:cNvPicPr>
          <p:nvPr/>
        </p:nvPicPr>
        <p:blipFill>
          <a:blip r:embed="rId3"/>
          <a:stretch>
            <a:fillRect/>
          </a:stretch>
        </p:blipFill>
        <p:spPr>
          <a:xfrm>
            <a:off x="7176120" y="1556751"/>
            <a:ext cx="5015880" cy="4608552"/>
          </a:xfrm>
          <a:prstGeom prst="rect">
            <a:avLst/>
          </a:prstGeom>
        </p:spPr>
      </p:pic>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5" name="Rectangle 4"/>
          <p:cNvSpPr/>
          <p:nvPr/>
        </p:nvSpPr>
        <p:spPr>
          <a:xfrm>
            <a:off x="119336" y="692697"/>
            <a:ext cx="11881320"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xmlns="" id="{9B69DA52-EE90-4F18-BF1C-914923E0889E}"/>
              </a:ext>
            </a:extLst>
          </p:cNvPr>
          <p:cNvSpPr txBox="1"/>
          <p:nvPr/>
        </p:nvSpPr>
        <p:spPr>
          <a:xfrm>
            <a:off x="191344" y="1615999"/>
            <a:ext cx="4608512"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 </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movie_year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movie_time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movie_lang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movie_dt_rel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marL="273050">
              <a:tabLst>
                <a:tab pos="273050" algn="l"/>
              </a:tabLst>
            </a:pPr>
            <a:r>
              <a:rPr lang="en-IN" dirty="0">
                <a:latin typeface="Liberation Mono"/>
                <a:cs typeface="Arial" panose="020B0604020202020204" pitchFamily="34" charset="0"/>
              </a:rPr>
              <a:t>   movie_rel_country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a:t>
            </a:r>
            <a:r>
              <a:rPr lang="en-IN" dirty="0">
                <a:solidFill>
                  <a:schemeClr val="bg1">
                    <a:lumMod val="65000"/>
                  </a:schemeClr>
                </a:solidFill>
                <a:latin typeface="Liberation Mono"/>
                <a:cs typeface="Arial" panose="020B0604020202020204" pitchFamily="34" charset="0"/>
              </a:rPr>
              <a:t>)</a:t>
            </a:r>
          </a:p>
          <a:p>
            <a:pPr marL="273050">
              <a:tabLst>
                <a:tab pos="273050" algn="l"/>
              </a:tabLst>
            </a:pP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TextBox 11">
            <a:extLst>
              <a:ext uri="{FF2B5EF4-FFF2-40B4-BE49-F238E27FC236}">
                <a16:creationId xmlns:a16="http://schemas.microsoft.com/office/drawing/2014/main" xmlns="" id="{5C9078FC-44BA-4B7D-921E-5CCF560FDDBE}"/>
              </a:ext>
            </a:extLst>
          </p:cNvPr>
          <p:cNvSpPr txBox="1"/>
          <p:nvPr/>
        </p:nvSpPr>
        <p:spPr>
          <a:xfrm>
            <a:off x="191344" y="4478294"/>
            <a:ext cx="7992888"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movie_cast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movie_id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role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fk_movie_id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movie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movie_id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73050"/>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fk_actor_id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actor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actor_id</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TextBox 12">
            <a:extLst>
              <a:ext uri="{FF2B5EF4-FFF2-40B4-BE49-F238E27FC236}">
                <a16:creationId xmlns:a16="http://schemas.microsoft.com/office/drawing/2014/main" xmlns="" id="{6A0425CF-4EEC-41FB-B1D5-20B9067682A8}"/>
              </a:ext>
            </a:extLst>
          </p:cNvPr>
          <p:cNvSpPr txBox="1"/>
          <p:nvPr/>
        </p:nvSpPr>
        <p:spPr>
          <a:xfrm>
            <a:off x="4007768" y="1615999"/>
            <a:ext cx="3744416"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actor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actor_id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actor_fname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actor_gender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3730351604"/>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find </a:t>
            </a:r>
            <a:r>
              <a:rPr lang="en-IN" b="1" i="1" dirty="0">
                <a:latin typeface="Arial" panose="020B0604020202020204" pitchFamily="34" charset="0"/>
                <a:cs typeface="Arial" panose="020B0604020202020204" pitchFamily="34" charset="0"/>
              </a:rPr>
              <a:t>Foreign Key </a:t>
            </a:r>
            <a:r>
              <a:rPr lang="en-IN" dirty="0">
                <a:latin typeface="Arial" panose="020B0604020202020204" pitchFamily="34" charset="0"/>
                <a:cs typeface="Arial" panose="020B0604020202020204" pitchFamily="34" charset="0"/>
              </a:rPr>
              <a:t>columns.</a:t>
            </a:r>
          </a:p>
        </p:txBody>
      </p:sp>
      <p:sp>
        <p:nvSpPr>
          <p:cNvPr id="17" name="Rectangle 16">
            <a:extLst>
              <a:ext uri="{FF2B5EF4-FFF2-40B4-BE49-F238E27FC236}">
                <a16:creationId xmlns:a16="http://schemas.microsoft.com/office/drawing/2014/main" xmlns="" id="{1054FA30-BD90-42A6-A67E-D1D783D1FA59}"/>
              </a:ext>
            </a:extLst>
          </p:cNvPr>
          <p:cNvSpPr/>
          <p:nvPr/>
        </p:nvSpPr>
        <p:spPr>
          <a:xfrm>
            <a:off x="290745" y="5369806"/>
            <a:ext cx="4509111"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brands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brand_id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brand_name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p>
          <a:p>
            <a:pPr marL="273050"/>
            <a:r>
              <a:rPr lang="en-IN" dirty="0">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8" name="TextBox 7">
            <a:extLst>
              <a:ext uri="{FF2B5EF4-FFF2-40B4-BE49-F238E27FC236}">
                <a16:creationId xmlns:a16="http://schemas.microsoft.com/office/drawing/2014/main" xmlns="" id="{87C25CC9-1005-42FD-96C8-122E68205586}"/>
              </a:ext>
            </a:extLst>
          </p:cNvPr>
          <p:cNvSpPr txBox="1"/>
          <p:nvPr/>
        </p:nvSpPr>
        <p:spPr>
          <a:xfrm>
            <a:off x="290745" y="1481633"/>
            <a:ext cx="4221079"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owner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first_name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last_name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IN" dirty="0">
              <a:solidFill>
                <a:srgbClr val="C00000"/>
              </a:solidFill>
              <a:latin typeface="Liberation Mono"/>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9" name="TextBox 8">
            <a:extLst>
              <a:ext uri="{FF2B5EF4-FFF2-40B4-BE49-F238E27FC236}">
                <a16:creationId xmlns:a16="http://schemas.microsoft.com/office/drawing/2014/main" xmlns="" id="{2A66024D-84AF-42B9-817F-93D516026E7C}"/>
              </a:ext>
            </a:extLst>
          </p:cNvPr>
          <p:cNvSpPr txBox="1"/>
          <p:nvPr/>
        </p:nvSpPr>
        <p:spPr>
          <a:xfrm>
            <a:off x="5498342" y="1481633"/>
            <a:ext cx="43924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contacts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contact_id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 </a:t>
            </a:r>
            <a:endParaRPr lang="en-IN" dirty="0">
              <a:latin typeface="Liberation Mono"/>
              <a:cs typeface="Arial" panose="020B0604020202020204" pitchFamily="34" charset="0"/>
            </a:endParaRPr>
          </a:p>
          <a:p>
            <a:pPr marL="273050"/>
            <a:r>
              <a:rPr lang="en-IN" dirty="0">
                <a:latin typeface="Liberation Mono"/>
                <a:cs typeface="Arial" panose="020B0604020202020204" pitchFamily="34" charset="0"/>
              </a:rPr>
              <a:t>    contact_number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xmlns="" id="{7E7EF431-C3D3-4125-9F78-EA223659843D}"/>
              </a:ext>
            </a:extLst>
          </p:cNvPr>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find foreign key  columns</a:t>
            </a:r>
          </a:p>
        </p:txBody>
      </p:sp>
      <p:sp>
        <p:nvSpPr>
          <p:cNvPr id="13" name="Rectangle 12">
            <a:extLst>
              <a:ext uri="{FF2B5EF4-FFF2-40B4-BE49-F238E27FC236}">
                <a16:creationId xmlns:a16="http://schemas.microsoft.com/office/drawing/2014/main" xmlns="" id="{0BB35454-B62B-422C-8E43-7870498F83A4}"/>
              </a:ext>
            </a:extLst>
          </p:cNvPr>
          <p:cNvSpPr/>
          <p:nvPr/>
        </p:nvSpPr>
        <p:spPr>
          <a:xfrm>
            <a:off x="290745"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owner_id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r>
              <a:rPr lang="en-IN" dirty="0">
                <a:latin typeface="Liberation Mono"/>
                <a:ea typeface="Times New Roman" panose="02020603050405020304" pitchFamily="18" charset="0"/>
              </a:rPr>
              <a:t> </a:t>
            </a:r>
          </a:p>
          <a:p>
            <a:pPr marL="273050"/>
            <a:r>
              <a:rPr lang="en-IN" dirty="0">
                <a:latin typeface="Liberation Mono"/>
                <a:ea typeface="Times New Roman" panose="02020603050405020304" pitchFamily="18" charset="0"/>
              </a:rPr>
              <a:t>   shop_name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30</a:t>
            </a:r>
            <a:r>
              <a:rPr lang="en-IN" dirty="0">
                <a:solidFill>
                  <a:schemeClr val="bg1">
                    <a:lumMod val="65000"/>
                  </a:schemeClr>
                </a:solidFill>
                <a:latin typeface="Liberation Mono"/>
                <a:cs typeface="Arial" panose="020B0604020202020204" pitchFamily="34" charset="0"/>
              </a:rPr>
              <a: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
        <p:nvSpPr>
          <p:cNvPr id="10" name="Rectangle 9">
            <a:extLst>
              <a:ext uri="{FF2B5EF4-FFF2-40B4-BE49-F238E27FC236}">
                <a16:creationId xmlns:a16="http://schemas.microsoft.com/office/drawing/2014/main" xmlns="" id="{E3C3704C-F23D-4889-9691-38EE6ED38B03}"/>
              </a:ext>
            </a:extLst>
          </p:cNvPr>
          <p:cNvSpPr/>
          <p:nvPr/>
        </p:nvSpPr>
        <p:spPr>
          <a:xfrm>
            <a:off x="5498342" y="3625140"/>
            <a:ext cx="3782833"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ea typeface="Times New Roman" panose="02020603050405020304" pitchFamily="18" charset="0"/>
              </a:rPr>
              <a:t> </a:t>
            </a:r>
            <a:r>
              <a:rPr lang="en-IN" dirty="0">
                <a:solidFill>
                  <a:srgbClr val="0077AA"/>
                </a:solidFill>
                <a:latin typeface="Liberation Mono"/>
              </a:rPr>
              <a:t>TABLE</a:t>
            </a:r>
            <a:r>
              <a:rPr lang="en-IN" dirty="0">
                <a:latin typeface="Liberation Mono"/>
                <a:ea typeface="Times New Roman" panose="02020603050405020304" pitchFamily="18" charset="0"/>
              </a:rPr>
              <a:t> shop_brand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ea typeface="Times New Roman" panose="02020603050405020304" pitchFamily="18"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a:t>
            </a:r>
            <a:endParaRPr lang="en-IN" dirty="0">
              <a:latin typeface="Liberation Mono"/>
              <a:ea typeface="Times New Roman" panose="02020603050405020304" pitchFamily="18" charset="0"/>
            </a:endParaRPr>
          </a:p>
          <a:p>
            <a:pPr marL="273050"/>
            <a:r>
              <a:rPr lang="en-IN" dirty="0">
                <a:latin typeface="Liberation Mono"/>
                <a:ea typeface="Times New Roman" panose="02020603050405020304" pitchFamily="18" charset="0"/>
              </a:rPr>
              <a:t>   shop_id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p>
          <a:p>
            <a:pPr marL="273050"/>
            <a:r>
              <a:rPr lang="en-IN" dirty="0">
                <a:latin typeface="Liberation Mono"/>
                <a:cs typeface="Arial" panose="020B0604020202020204" pitchFamily="34" charset="0"/>
              </a:rPr>
              <a:t>   </a:t>
            </a:r>
            <a:r>
              <a:rPr lang="en-IN" dirty="0">
                <a:latin typeface="Liberation Mono"/>
                <a:ea typeface="Times New Roman" panose="02020603050405020304" pitchFamily="18" charset="0"/>
              </a:rPr>
              <a:t>brand_id</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ea typeface="Times New Roman" panose="02020603050405020304" pitchFamily="18" charset="0"/>
              </a:rPr>
              <a:t>;</a:t>
            </a:r>
            <a:endParaRPr lang="en-IN" dirty="0">
              <a:latin typeface="Liberation Mono"/>
            </a:endParaRPr>
          </a:p>
        </p:txBody>
      </p:sp>
    </p:spTree>
    <p:extLst>
      <p:ext uri="{BB962C8B-B14F-4D97-AF65-F5344CB8AC3E}">
        <p14:creationId xmlns:p14="http://schemas.microsoft.com/office/powerpoint/2010/main" xmlns="" val="1414711707"/>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1345" y="1353543"/>
            <a:ext cx="8447481"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Tree>
    <p:extLst>
      <p:ext uri="{BB962C8B-B14F-4D97-AF65-F5344CB8AC3E}">
        <p14:creationId xmlns:p14="http://schemas.microsoft.com/office/powerpoint/2010/main" xmlns="" val="3011611900"/>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290745" y="535776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login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FOREIGN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3352" y="3546882"/>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 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xmlns="" id="{CEC83B1C-1273-4F75-B92F-B86BC6ABF53F}"/>
              </a:ext>
            </a:extLst>
          </p:cNvPr>
          <p:cNvSpPr/>
          <p:nvPr/>
        </p:nvSpPr>
        <p:spPr>
          <a:xfrm>
            <a:off x="5303912" y="3546882"/>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xmlns="" id="{5619D88C-E65B-4669-A573-BA0E6D807D02}"/>
              </a:ext>
            </a:extLst>
          </p:cNvPr>
          <p:cNvSpPr/>
          <p:nvPr/>
        </p:nvSpPr>
        <p:spPr>
          <a:xfrm>
            <a:off x="190550" y="1929606"/>
            <a:ext cx="8641754" cy="1323439"/>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US" sz="2000" dirty="0">
                <a:solidFill>
                  <a:srgbClr val="0077AA"/>
                </a:solidFill>
                <a:latin typeface="Liberation Mono"/>
              </a:rPr>
              <a:t>FOREIGN KEY </a:t>
            </a:r>
            <a:r>
              <a:rPr lang="en-US" sz="2000" dirty="0">
                <a:solidFill>
                  <a:schemeClr val="tx1">
                    <a:lumMod val="85000"/>
                    <a:lumOff val="15000"/>
                  </a:schemeClr>
                </a:solidFill>
                <a:latin typeface="Liberation Mono"/>
              </a:rPr>
              <a:t>(child_col1, child_col2,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child_col_n)</a:t>
            </a:r>
          </a:p>
          <a:p>
            <a:r>
              <a:rPr lang="en-US" sz="2000" dirty="0">
                <a:solidFill>
                  <a:srgbClr val="0077AA"/>
                </a:solidFill>
                <a:latin typeface="Liberation Mono"/>
              </a:rPr>
              <a:t>    REFERENCES parent_table </a:t>
            </a:r>
            <a:r>
              <a:rPr lang="en-US" sz="2000" dirty="0">
                <a:solidFill>
                  <a:schemeClr val="tx1">
                    <a:lumMod val="85000"/>
                    <a:lumOff val="15000"/>
                  </a:schemeClr>
                </a:solidFill>
                <a:latin typeface="Liberation Mono"/>
              </a:rPr>
              <a:t>(parent_col1, parent_col2, </a:t>
            </a:r>
            <a:r>
              <a:rPr lang="en-US" sz="2000" dirty="0">
                <a:solidFill>
                  <a:srgbClr val="0077AA"/>
                </a:solidFill>
                <a:latin typeface="Liberation Mono"/>
              </a:rPr>
              <a:t>. . .</a:t>
            </a:r>
            <a:r>
              <a:rPr lang="en-US" sz="2000" dirty="0">
                <a:solidFill>
                  <a:schemeClr val="tx1">
                    <a:lumMod val="85000"/>
                    <a:lumOff val="15000"/>
                  </a:schemeClr>
                </a:solidFill>
                <a:latin typeface="Liberation Mono"/>
              </a:rPr>
              <a:t> parent_col_n);</a:t>
            </a:r>
            <a:endParaRPr lang="en-IN" sz="2000" dirty="0">
              <a:solidFill>
                <a:schemeClr val="tx1">
                  <a:lumMod val="85000"/>
                  <a:lumOff val="15000"/>
                </a:schemeClr>
              </a:solidFill>
              <a:latin typeface="Liberation Mono"/>
              <a:cs typeface="Arial" panose="020B0604020202020204" pitchFamily="34" charset="0"/>
            </a:endParaRPr>
          </a:p>
        </p:txBody>
      </p:sp>
      <p:sp>
        <p:nvSpPr>
          <p:cNvPr id="14" name="Rectangle 13">
            <a:extLst>
              <a:ext uri="{FF2B5EF4-FFF2-40B4-BE49-F238E27FC236}">
                <a16:creationId xmlns:a16="http://schemas.microsoft.com/office/drawing/2014/main" xmlns="" id="{56BDB6F6-614D-4584-A193-4E1C4FF3BEEC}"/>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808295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 symbols</a:t>
            </a:r>
          </a:p>
        </p:txBody>
      </p:sp>
      <p:grpSp>
        <p:nvGrpSpPr>
          <p:cNvPr id="4" name="Group 4"/>
          <p:cNvGrpSpPr>
            <a:grpSpLocks/>
          </p:cNvGrpSpPr>
          <p:nvPr/>
        </p:nvGrpSpPr>
        <p:grpSpPr bwMode="auto">
          <a:xfrm>
            <a:off x="1567880" y="5105400"/>
            <a:ext cx="1905000" cy="914400"/>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630" y="3886200"/>
            <a:ext cx="2000250" cy="914400"/>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800" y="1295400"/>
            <a:ext cx="3124200" cy="1600200"/>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630" y="2667000"/>
            <a:ext cx="2000250" cy="914400"/>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480" y="1447800"/>
            <a:ext cx="2152650" cy="914400"/>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2400" y="3429000"/>
            <a:ext cx="1905000" cy="762000"/>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800" y="3429000"/>
            <a:ext cx="1905000" cy="762000"/>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6400" y="4648200"/>
            <a:ext cx="2114550" cy="1295400"/>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2262" y="4648200"/>
            <a:ext cx="2268538" cy="1219200"/>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84" y="1143000"/>
            <a:ext cx="10945216" cy="5121434"/>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extBox 4">
            <a:extLst>
              <a:ext uri="{FF2B5EF4-FFF2-40B4-BE49-F238E27FC236}">
                <a16:creationId xmlns:a16="http://schemas.microsoft.com/office/drawing/2014/main" xmlns="" id="{F751A2D5-5197-47C4-85D2-95A855B71848}"/>
              </a:ext>
            </a:extLst>
          </p:cNvPr>
          <p:cNvSpPr txBox="1"/>
          <p:nvPr/>
        </p:nvSpPr>
        <p:spPr>
          <a:xfrm>
            <a:off x="10776520" y="188640"/>
            <a:ext cx="1243696" cy="523220"/>
          </a:xfrm>
          <a:prstGeom prst="rect">
            <a:avLst/>
          </a:prstGeom>
          <a:solidFill>
            <a:schemeClr val="bg1"/>
          </a:solidFill>
          <a:ln>
            <a:solidFill>
              <a:srgbClr val="D9DD2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i="0" dirty="0">
                <a:solidFill>
                  <a:schemeClr val="bg1"/>
                </a:solidFill>
                <a:effectLst/>
                <a:latin typeface="Times New Roman" panose="02020603050405020304" pitchFamily="18" charset="0"/>
              </a:rPr>
              <a:t>erdplus.com</a:t>
            </a:r>
          </a:p>
          <a:p>
            <a:pPr algn="l"/>
            <a:r>
              <a:rPr lang="en-IN" sz="1400" b="1" i="0" dirty="0">
                <a:solidFill>
                  <a:schemeClr val="bg1"/>
                </a:solidFill>
                <a:effectLst/>
                <a:latin typeface="Times New Roman" panose="02020603050405020304" pitchFamily="18" charset="0"/>
              </a:rPr>
              <a:t>www.draw.io</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DROP</a:t>
            </a:r>
            <a:r>
              <a:rPr lang="en-IN" sz="2000" dirty="0">
                <a:latin typeface="Liberation Mono"/>
                <a:cs typeface="Arial" panose="020B0604020202020204" pitchFamily="34" charset="0"/>
              </a:rPr>
              <a:t>  FOREIGN KEY constraint_name</a:t>
            </a:r>
          </a:p>
        </p:txBody>
      </p:sp>
    </p:spTree>
    <p:extLst>
      <p:ext uri="{BB962C8B-B14F-4D97-AF65-F5344CB8AC3E}">
        <p14:creationId xmlns:p14="http://schemas.microsoft.com/office/powerpoint/2010/main" xmlns="" val="3250782812"/>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foreign key</a:t>
            </a:r>
          </a:p>
        </p:txBody>
      </p:sp>
      <p:sp>
        <p:nvSpPr>
          <p:cNvPr id="2" name="Rectangle 1"/>
          <p:cNvSpPr/>
          <p:nvPr/>
        </p:nvSpPr>
        <p:spPr>
          <a:xfrm>
            <a:off x="380714"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xmlns=""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FOREIGN KEY</a:t>
            </a:r>
            <a:r>
              <a:rPr lang="en-IN" dirty="0">
                <a:latin typeface="Arial" panose="020B0604020202020204" pitchFamily="34"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348011" y="1253660"/>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solidFill>
                  <a:srgbClr val="FE1212"/>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solidFill>
                  <a:srgbClr val="FE1212"/>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xmlns="" id="{359D72E5-7050-4773-9F2D-5AEC37CC0492}"/>
              </a:ext>
            </a:extLst>
          </p:cNvPr>
          <p:cNvSpPr/>
          <p:nvPr/>
        </p:nvSpPr>
        <p:spPr>
          <a:xfrm>
            <a:off x="5519937" y="1253660"/>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xmlns="" id="{35071D6D-A9EE-4928-A106-90662EE95A2A}"/>
              </a:ext>
            </a:extLst>
          </p:cNvPr>
          <p:cNvSpPr/>
          <p:nvPr/>
        </p:nvSpPr>
        <p:spPr>
          <a:xfrm>
            <a:off x="290747" y="3125868"/>
            <a:ext cx="66693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xmlns="" id="{3D85E533-D201-44C6-B876-CBD913BA8466}"/>
              </a:ext>
            </a:extLst>
          </p:cNvPr>
          <p:cNvSpPr/>
          <p:nvPr/>
        </p:nvSpPr>
        <p:spPr>
          <a:xfrm>
            <a:off x="795" y="615659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spTree>
    <p:extLst>
      <p:ext uri="{BB962C8B-B14F-4D97-AF65-F5344CB8AC3E}">
        <p14:creationId xmlns:p14="http://schemas.microsoft.com/office/powerpoint/2010/main" xmlns="" val="2858012010"/>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3" name="Rectangle 2"/>
          <p:cNvSpPr/>
          <p:nvPr/>
        </p:nvSpPr>
        <p:spPr>
          <a:xfrm>
            <a:off x="140939" y="767263"/>
            <a:ext cx="9524369" cy="1631216"/>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DELETE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UPDATE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reference_option</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p>
          <a:p>
            <a:pPr marL="285750" indent="-285750">
              <a:buFont typeface="Arial" panose="020B0604020202020204" pitchFamily="34" charset="0"/>
              <a:buChar char="•"/>
            </a:pPr>
            <a:endParaRPr lang="en-IN" sz="2000" dirty="0">
              <a:solidFill>
                <a:srgbClr val="000000"/>
              </a:solidFill>
              <a:latin typeface="Liberation Mono"/>
              <a:cs typeface="Arial" panose="020B0604020202020204" pitchFamily="34" charset="0"/>
            </a:endParaRPr>
          </a:p>
          <a:p>
            <a:r>
              <a:rPr lang="en-IN" sz="2000" i="1" dirty="0">
                <a:solidFill>
                  <a:srgbClr val="000000"/>
                </a:solidFill>
                <a:latin typeface="Liberation Mono"/>
                <a:cs typeface="Arial" panose="020B0604020202020204" pitchFamily="34" charset="0"/>
              </a:rPr>
              <a:t>reference_option</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RESTRICT</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CASCADE</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990055"/>
                </a:solidFill>
                <a:latin typeface="Liberation Mono"/>
                <a:cs typeface="Arial" panose="020B0604020202020204" pitchFamily="34" charset="0"/>
              </a:rPr>
              <a:t>NULL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NO</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ACTION</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DEFAULT</a:t>
            </a:r>
            <a:endParaRPr lang="en-IN" sz="2000" dirty="0">
              <a:latin typeface="Liberation Mono"/>
              <a:cs typeface="Arial" panose="020B0604020202020204" pitchFamily="34" charset="0"/>
            </a:endParaRPr>
          </a:p>
        </p:txBody>
      </p:sp>
      <p:sp>
        <p:nvSpPr>
          <p:cNvPr id="8" name="Rectangle 7"/>
          <p:cNvSpPr/>
          <p:nvPr/>
        </p:nvSpPr>
        <p:spPr>
          <a:xfrm>
            <a:off x="140939" y="2760144"/>
            <a:ext cx="11910122" cy="19389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8128" y="794402"/>
            <a:ext cx="4802933" cy="707886"/>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spTree>
    <p:extLst>
      <p:ext uri="{BB962C8B-B14F-4D97-AF65-F5344CB8AC3E}">
        <p14:creationId xmlns:p14="http://schemas.microsoft.com/office/powerpoint/2010/main" xmlns="" val="747176779"/>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foreign key</a:t>
            </a:r>
          </a:p>
        </p:txBody>
      </p:sp>
      <p:sp>
        <p:nvSpPr>
          <p:cNvPr id="2" name="Rectangle 1"/>
          <p:cNvSpPr/>
          <p:nvPr/>
        </p:nvSpPr>
        <p:spPr>
          <a:xfrm>
            <a:off x="335360" y="404664"/>
            <a:ext cx="11521280" cy="178510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xmlns="" id="{A78FEABA-0D7A-4238-A3D4-960FA1F84DF3}"/>
              </a:ext>
            </a:extLst>
          </p:cNvPr>
          <p:cNvSpPr/>
          <p:nvPr/>
        </p:nvSpPr>
        <p:spPr>
          <a:xfrm>
            <a:off x="191344" y="2480248"/>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xmlns="" id="{69A7CC67-8070-4D44-BD42-D83DCB27D62F}"/>
              </a:ext>
            </a:extLst>
          </p:cNvPr>
          <p:cNvSpPr/>
          <p:nvPr/>
        </p:nvSpPr>
        <p:spPr>
          <a:xfrm>
            <a:off x="3585862" y="2420888"/>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DELETE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xmlns="" id="{72E3CCCC-BC68-471E-8C79-B6BD867408B8}"/>
              </a:ext>
            </a:extLst>
          </p:cNvPr>
          <p:cNvSpPr/>
          <p:nvPr/>
        </p:nvSpPr>
        <p:spPr>
          <a:xfrm>
            <a:off x="3585861" y="4697449"/>
            <a:ext cx="841916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4">
                    <a:lumMod val="50000"/>
                  </a:schemeClr>
                </a:solidFill>
                <a:latin typeface="Liberation Mono"/>
                <a:cs typeface="Arial" panose="020B0604020202020204" pitchFamily="34" charset="0"/>
              </a:rPr>
              <a:t>ON UPDATE 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xmlns="" val="1673718274"/>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on delete / on update – foreign key</a:t>
            </a:r>
          </a:p>
        </p:txBody>
      </p:sp>
      <p:sp>
        <p:nvSpPr>
          <p:cNvPr id="5" name="Rectangle 4">
            <a:extLst>
              <a:ext uri="{FF2B5EF4-FFF2-40B4-BE49-F238E27FC236}">
                <a16:creationId xmlns:a16="http://schemas.microsoft.com/office/drawing/2014/main" xmlns="" id="{1EC3AF28-8BF6-4AD8-9E4B-250822387F63}"/>
              </a:ext>
            </a:extLst>
          </p:cNvPr>
          <p:cNvSpPr/>
          <p:nvPr/>
        </p:nvSpPr>
        <p:spPr>
          <a:xfrm>
            <a:off x="191344" y="887810"/>
            <a:ext cx="11737304" cy="3416320"/>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spTree>
    <p:extLst>
      <p:ext uri="{BB962C8B-B14F-4D97-AF65-F5344CB8AC3E}">
        <p14:creationId xmlns:p14="http://schemas.microsoft.com/office/powerpoint/2010/main" xmlns="" val="3289100957"/>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xmlns="" id="{DB1D8E2F-82C3-4D0A-B6D1-EE247C238C3E}"/>
              </a:ext>
            </a:extLst>
          </p:cNvPr>
          <p:cNvGrpSpPr/>
          <p:nvPr/>
        </p:nvGrpSpPr>
        <p:grpSpPr>
          <a:xfrm>
            <a:off x="1627495" y="229864"/>
            <a:ext cx="8430905" cy="1949100"/>
            <a:chOff x="1627495" y="229864"/>
            <a:chExt cx="8430905" cy="1949100"/>
          </a:xfrm>
        </p:grpSpPr>
        <p:grpSp>
          <p:nvGrpSpPr>
            <p:cNvPr id="4" name="Group 3">
              <a:extLst>
                <a:ext uri="{FF2B5EF4-FFF2-40B4-BE49-F238E27FC236}">
                  <a16:creationId xmlns:a16="http://schemas.microsoft.com/office/drawing/2014/main" xmlns="" id="{A67F6B19-C52A-45F3-BC45-F0022725A330}"/>
                </a:ext>
              </a:extLst>
            </p:cNvPr>
            <p:cNvGrpSpPr/>
            <p:nvPr/>
          </p:nvGrpSpPr>
          <p:grpSpPr>
            <a:xfrm>
              <a:off x="6096000" y="620689"/>
              <a:ext cx="3962400" cy="1558275"/>
              <a:chOff x="4572000" y="620688"/>
              <a:chExt cx="3962400" cy="1558275"/>
            </a:xfrm>
          </p:grpSpPr>
          <p:grpSp>
            <p:nvGrpSpPr>
              <p:cNvPr id="6" name="Group 5">
                <a:extLst>
                  <a:ext uri="{FF2B5EF4-FFF2-40B4-BE49-F238E27FC236}">
                    <a16:creationId xmlns:a16="http://schemas.microsoft.com/office/drawing/2014/main" xmlns="" id="{39905B9F-952A-4269-B47F-F6AD1B37BD5F}"/>
                  </a:ext>
                </a:extLst>
              </p:cNvPr>
              <p:cNvGrpSpPr/>
              <p:nvPr/>
            </p:nvGrpSpPr>
            <p:grpSpPr>
              <a:xfrm>
                <a:off x="4572000" y="1340769"/>
                <a:ext cx="3962400" cy="838194"/>
                <a:chOff x="2566549" y="4548100"/>
                <a:chExt cx="6425051" cy="935500"/>
              </a:xfrm>
            </p:grpSpPr>
            <p:pic>
              <p:nvPicPr>
                <p:cNvPr id="9" name="Picture 8">
                  <a:extLst>
                    <a:ext uri="{FF2B5EF4-FFF2-40B4-BE49-F238E27FC236}">
                      <a16:creationId xmlns:a16="http://schemas.microsoft.com/office/drawing/2014/main" xmlns="" id="{5E4864E5-5829-444C-8285-10D22A233FBF}"/>
                    </a:ext>
                  </a:extLst>
                </p:cNvPr>
                <p:cNvPicPr>
                  <a:picLocks noChangeAspect="1"/>
                </p:cNvPicPr>
                <p:nvPr/>
              </p:nvPicPr>
              <p:blipFill>
                <a:blip r:embed="rId2" cstate="print"/>
                <a:stretch>
                  <a:fillRect/>
                </a:stretch>
              </p:blipFill>
              <p:spPr>
                <a:xfrm>
                  <a:off x="2599206" y="4606781"/>
                  <a:ext cx="1737120" cy="413629"/>
                </a:xfrm>
                <a:prstGeom prst="rect">
                  <a:avLst/>
                </a:prstGeom>
              </p:spPr>
            </p:pic>
            <p:pic>
              <p:nvPicPr>
                <p:cNvPr id="10" name="Picture 9">
                  <a:extLst>
                    <a:ext uri="{FF2B5EF4-FFF2-40B4-BE49-F238E27FC236}">
                      <a16:creationId xmlns:a16="http://schemas.microsoft.com/office/drawing/2014/main" xmlns="" id="{4E85A8E7-68A7-4045-8D85-B1A52291BD8C}"/>
                    </a:ext>
                  </a:extLst>
                </p:cNvPr>
                <p:cNvPicPr>
                  <a:picLocks noChangeAspect="1"/>
                </p:cNvPicPr>
                <p:nvPr/>
              </p:nvPicPr>
              <p:blipFill>
                <a:blip r:embed="rId3" cstate="print"/>
                <a:stretch>
                  <a:fillRect/>
                </a:stretch>
              </p:blipFill>
              <p:spPr>
                <a:xfrm>
                  <a:off x="4651105" y="5049698"/>
                  <a:ext cx="1770850" cy="429849"/>
                </a:xfrm>
                <a:prstGeom prst="rect">
                  <a:avLst/>
                </a:prstGeom>
              </p:spPr>
            </p:pic>
            <p:pic>
              <p:nvPicPr>
                <p:cNvPr id="11" name="Picture 10">
                  <a:extLst>
                    <a:ext uri="{FF2B5EF4-FFF2-40B4-BE49-F238E27FC236}">
                      <a16:creationId xmlns:a16="http://schemas.microsoft.com/office/drawing/2014/main" xmlns="" id="{B99B2E66-642C-41EF-B479-C4950E4C4595}"/>
                    </a:ext>
                  </a:extLst>
                </p:cNvPr>
                <p:cNvPicPr>
                  <a:picLocks noChangeAspect="1"/>
                </p:cNvPicPr>
                <p:nvPr/>
              </p:nvPicPr>
              <p:blipFill>
                <a:blip r:embed="rId4" cstate="print"/>
                <a:stretch>
                  <a:fillRect/>
                </a:stretch>
              </p:blipFill>
              <p:spPr>
                <a:xfrm>
                  <a:off x="4648654" y="4582454"/>
                  <a:ext cx="1762419" cy="437958"/>
                </a:xfrm>
                <a:prstGeom prst="rect">
                  <a:avLst/>
                </a:prstGeom>
              </p:spPr>
            </p:pic>
            <p:pic>
              <p:nvPicPr>
                <p:cNvPr id="12" name="Picture 11">
                  <a:extLst>
                    <a:ext uri="{FF2B5EF4-FFF2-40B4-BE49-F238E27FC236}">
                      <a16:creationId xmlns:a16="http://schemas.microsoft.com/office/drawing/2014/main" xmlns="" id="{03CF76F7-8CE8-4FFF-9E7F-915095E20262}"/>
                    </a:ext>
                  </a:extLst>
                </p:cNvPr>
                <p:cNvPicPr>
                  <a:picLocks noChangeAspect="1"/>
                </p:cNvPicPr>
                <p:nvPr/>
              </p:nvPicPr>
              <p:blipFill>
                <a:blip r:embed="rId5" cstate="print"/>
                <a:stretch>
                  <a:fillRect/>
                </a:stretch>
              </p:blipFill>
              <p:spPr>
                <a:xfrm>
                  <a:off x="2566549" y="5069972"/>
                  <a:ext cx="1787716" cy="413628"/>
                </a:xfrm>
                <a:prstGeom prst="rect">
                  <a:avLst/>
                </a:prstGeom>
              </p:spPr>
            </p:pic>
            <p:pic>
              <p:nvPicPr>
                <p:cNvPr id="13" name="Picture 12">
                  <a:extLst>
                    <a:ext uri="{FF2B5EF4-FFF2-40B4-BE49-F238E27FC236}">
                      <a16:creationId xmlns:a16="http://schemas.microsoft.com/office/drawing/2014/main" xmlns="" id="{388FEC14-A9A9-4603-A848-3DD40C1A26F3}"/>
                    </a:ext>
                  </a:extLst>
                </p:cNvPr>
                <p:cNvPicPr>
                  <a:picLocks noChangeAspect="1"/>
                </p:cNvPicPr>
                <p:nvPr/>
              </p:nvPicPr>
              <p:blipFill>
                <a:blip r:embed="rId6" cstate="print"/>
                <a:stretch>
                  <a:fillRect/>
                </a:stretch>
              </p:blipFill>
              <p:spPr>
                <a:xfrm>
                  <a:off x="6782253" y="5074029"/>
                  <a:ext cx="2209347" cy="405518"/>
                </a:xfrm>
                <a:prstGeom prst="rect">
                  <a:avLst/>
                </a:prstGeom>
              </p:spPr>
            </p:pic>
            <p:pic>
              <p:nvPicPr>
                <p:cNvPr id="14" name="Picture 13">
                  <a:extLst>
                    <a:ext uri="{FF2B5EF4-FFF2-40B4-BE49-F238E27FC236}">
                      <a16:creationId xmlns:a16="http://schemas.microsoft.com/office/drawing/2014/main" xmlns="" id="{668AFE56-4922-414E-9627-69FB2E5BAE3B}"/>
                    </a:ext>
                  </a:extLst>
                </p:cNvPr>
                <p:cNvPicPr>
                  <a:picLocks noChangeAspect="1"/>
                </p:cNvPicPr>
                <p:nvPr/>
              </p:nvPicPr>
              <p:blipFill>
                <a:blip r:embed="rId7" cstate="print"/>
                <a:stretch>
                  <a:fillRect/>
                </a:stretch>
              </p:blipFill>
              <p:spPr>
                <a:xfrm>
                  <a:off x="6782253" y="4548100"/>
                  <a:ext cx="1711823" cy="437959"/>
                </a:xfrm>
                <a:prstGeom prst="rect">
                  <a:avLst/>
                </a:prstGeom>
              </p:spPr>
            </p:pic>
          </p:grpSp>
          <p:cxnSp>
            <p:nvCxnSpPr>
              <p:cNvPr id="7" name="Elbow Connector 26">
                <a:extLst>
                  <a:ext uri="{FF2B5EF4-FFF2-40B4-BE49-F238E27FC236}">
                    <a16:creationId xmlns:a16="http://schemas.microsoft.com/office/drawing/2014/main" xmlns="" id="{107BEBF6-F670-4A20-BBC1-444FACD21B53}"/>
                  </a:ext>
                </a:extLst>
              </p:cNvPr>
              <p:cNvCxnSpPr>
                <a:cxnSpLocks/>
              </p:cNvCxnSpPr>
              <p:nvPr/>
            </p:nvCxnSpPr>
            <p:spPr>
              <a:xfrm rot="16200000" flipH="1">
                <a:off x="5728463" y="645754"/>
                <a:ext cx="353060" cy="30292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8F5F1975-E32E-4DF3-A1D0-4B9B07E700A7}"/>
                  </a:ext>
                </a:extLst>
              </p:cNvPr>
              <p:cNvSpPr txBox="1"/>
              <p:nvPr/>
            </p:nvSpPr>
            <p:spPr>
              <a:xfrm>
                <a:off x="5325636" y="935497"/>
                <a:ext cx="1624036" cy="461665"/>
              </a:xfrm>
              <a:prstGeom prst="rect">
                <a:avLst/>
              </a:prstGeom>
              <a:noFill/>
            </p:spPr>
            <p:txBody>
              <a:bodyPr wrap="square" rtlCol="0">
                <a:spAutoFit/>
              </a:bodyPr>
              <a:lstStyle/>
              <a:p>
                <a:r>
                  <a:rPr lang="en-IN" sz="2400" dirty="0">
                    <a:solidFill>
                      <a:srgbClr val="92D050"/>
                    </a:solidFill>
                  </a:rPr>
                  <a:t>// ERROR</a:t>
                </a:r>
              </a:p>
            </p:txBody>
          </p:sp>
        </p:grpSp>
        <p:sp>
          <p:nvSpPr>
            <p:cNvPr id="5" name="Rectangle 4">
              <a:extLst>
                <a:ext uri="{FF2B5EF4-FFF2-40B4-BE49-F238E27FC236}">
                  <a16:creationId xmlns:a16="http://schemas.microsoft.com/office/drawing/2014/main" xmlns="" id="{7F3676CD-DB4B-443A-A28D-DE3BAAAACA46}"/>
                </a:ext>
              </a:extLst>
            </p:cNvPr>
            <p:cNvSpPr/>
            <p:nvPr/>
          </p:nvSpPr>
          <p:spPr>
            <a:xfrm>
              <a:off x="1627495" y="229864"/>
              <a:ext cx="6792161" cy="464871"/>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rPr>
                <a:t>INT</a:t>
              </a:r>
              <a:r>
                <a:rPr lang="en-US" dirty="0">
                  <a:latin typeface="Liberation Mono"/>
                  <a:cs typeface="Arial" pitchFamily="34" charset="0"/>
                </a:rPr>
                <a:t>, c2 </a:t>
              </a:r>
              <a:r>
                <a:rPr lang="en-US" dirty="0">
                  <a:solidFill>
                    <a:srgbClr val="834689"/>
                  </a:solidFill>
                  <a:latin typeface="Liberation Mono"/>
                </a:rPr>
                <a:t>INT</a:t>
              </a:r>
              <a:r>
                <a:rPr lang="en-US" dirty="0">
                  <a:latin typeface="Liberation Mono"/>
                  <a:cs typeface="Arial" pitchFamily="34" charset="0"/>
                </a:rPr>
                <a:t>, c3 </a:t>
              </a:r>
              <a:r>
                <a:rPr lang="en-US" dirty="0">
                  <a:solidFill>
                    <a:srgbClr val="834689"/>
                  </a:solidFill>
                  <a:latin typeface="Liberation Mono"/>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 (</a:t>
              </a:r>
              <a:r>
                <a:rPr lang="en-US" dirty="0">
                  <a:solidFill>
                    <a:srgbClr val="00B0F0"/>
                  </a:solidFill>
                  <a:latin typeface="Liberation Mono"/>
                  <a:cs typeface="Arial" panose="020B0604020202020204" pitchFamily="34" charset="0"/>
                </a:rPr>
                <a:t>c3 = SUM</a:t>
              </a:r>
              <a:r>
                <a:rPr lang="en-IN" dirty="0">
                  <a:solidFill>
                    <a:schemeClr val="bg1">
                      <a:lumMod val="65000"/>
                    </a:schemeClr>
                  </a:solidFill>
                  <a:latin typeface="Liberation Mono"/>
                  <a:cs typeface="Arial" panose="020B0604020202020204" pitchFamily="34" charset="0"/>
                </a:rPr>
                <a:t>(</a:t>
              </a:r>
              <a:r>
                <a:rPr lang="en-US" dirty="0">
                  <a:solidFill>
                    <a:srgbClr val="00B0F0"/>
                  </a:solidFill>
                  <a:latin typeface="Liberation Mono"/>
                  <a:cs typeface="Arial" panose="020B0604020202020204" pitchFamily="34" charset="0"/>
                </a:rPr>
                <a:t>c1</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grpSp>
    </p:spTree>
    <p:extLst>
      <p:ext uri="{BB962C8B-B14F-4D97-AF65-F5344CB8AC3E}">
        <p14:creationId xmlns:p14="http://schemas.microsoft.com/office/powerpoint/2010/main" xmlns="" val="1327898604"/>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1" name="Rectangle 10"/>
          <p:cNvSpPr/>
          <p:nvPr/>
        </p:nvSpPr>
        <p:spPr>
          <a:xfrm>
            <a:off x="263352" y="836713"/>
            <a:ext cx="11665296" cy="2923877"/>
          </a:xfrm>
          <a:prstGeom prst="rect">
            <a:avLst/>
          </a:prstGeom>
        </p:spPr>
        <p:txBody>
          <a:bodyPr wrap="square">
            <a:spAutoFit/>
          </a:bodyPr>
          <a:lstStyle/>
          <a:p>
            <a:r>
              <a:rPr lang="en-US" sz="2200" dirty="0">
                <a:solidFill>
                  <a:srgbClr val="006C86"/>
                </a:solidFill>
                <a:latin typeface="Arial" panose="020B0604020202020204" pitchFamily="34" charset="0"/>
                <a:cs typeface="Arial" panose="020B0604020202020204" pitchFamily="34" charset="0"/>
              </a:rPr>
              <a:t>CHECK condition expressions must follow some rules.</a:t>
            </a:r>
          </a:p>
          <a:p>
            <a:endParaRPr lang="en-US" dirty="0">
              <a:solidFill>
                <a:srgbClr val="006C86"/>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Literals, deterministic built-in functions, and operators are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Non-generated and generated columns are permitted, except columns with the  AUTO_INCREMENT attribute.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Sub-queries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Environmental variables (such as CURRENT_USER, CURRENT_DATE,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Non-Deterministic built-in functions (such as AVG, COUNT, RAND, LAST_INSERT_ID, FIRST_VALUE, LAST_VALUE, ...)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Variables (system variables, user-defined variables, and stored program local variables) are not permitted.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Stored functions and user-defined functions are not permitted.</a:t>
            </a:r>
          </a:p>
        </p:txBody>
      </p:sp>
      <p:cxnSp>
        <p:nvCxnSpPr>
          <p:cNvPr id="3" name="Straight Connector 2">
            <a:extLst>
              <a:ext uri="{FF2B5EF4-FFF2-40B4-BE49-F238E27FC236}">
                <a16:creationId xmlns:a16="http://schemas.microsoft.com/office/drawing/2014/main" xmlns="" id="{EB3637F7-4F68-4EF5-8106-F8EB5B29D7FD}"/>
              </a:ext>
            </a:extLst>
          </p:cNvPr>
          <p:cNvCxnSpPr/>
          <p:nvPr/>
        </p:nvCxnSpPr>
        <p:spPr>
          <a:xfrm>
            <a:off x="407368" y="4005064"/>
            <a:ext cx="111612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xmlns="" id="{4FF2CC1F-F0F0-4660-81AF-1CAE87F51932}"/>
              </a:ext>
            </a:extLst>
          </p:cNvPr>
          <p:cNvSpPr/>
          <p:nvPr/>
        </p:nvSpPr>
        <p:spPr>
          <a:xfrm>
            <a:off x="263352" y="4264956"/>
            <a:ext cx="11161240" cy="110799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006C86"/>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Prior to MySQL 8.0.16, CREATE TABLE permits only the following limited version of table CHECK constraint syntax, which is parsed and ignored.</a:t>
            </a:r>
          </a:p>
        </p:txBody>
      </p:sp>
      <p:sp>
        <p:nvSpPr>
          <p:cNvPr id="2" name="TextBox 1">
            <a:extLst>
              <a:ext uri="{FF2B5EF4-FFF2-40B4-BE49-F238E27FC236}">
                <a16:creationId xmlns:a16="http://schemas.microsoft.com/office/drawing/2014/main" xmlns="" id="{B756F713-8D4C-47AF-8072-66DC56304DFB}"/>
              </a:ext>
            </a:extLst>
          </p:cNvPr>
          <p:cNvSpPr txBox="1"/>
          <p:nvPr/>
        </p:nvSpPr>
        <p:spPr>
          <a:xfrm>
            <a:off x="269468" y="5390345"/>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pPr marL="342900" indent="-342900">
              <a:buFont typeface="Arial" panose="020B0604020202020204" pitchFamily="34" charset="0"/>
              <a:buChar char="•"/>
            </a:pPr>
            <a:r>
              <a:rPr lang="en-IN" dirty="0">
                <a:solidFill>
                  <a:schemeClr val="accent5">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xmlns="" val="3014314821"/>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7369" y="1980474"/>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xmlns="" id="{7FB941C0-CFB1-4FA3-975D-679432B20353}"/>
              </a:ext>
            </a:extLst>
          </p:cNvPr>
          <p:cNvSpPr/>
          <p:nvPr/>
        </p:nvSpPr>
        <p:spPr>
          <a:xfrm>
            <a:off x="5735961" y="1868046"/>
            <a:ext cx="407820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xmlns=""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14" name="Rectangle 13">
            <a:extLst>
              <a:ext uri="{FF2B5EF4-FFF2-40B4-BE49-F238E27FC236}">
                <a16:creationId xmlns:a16="http://schemas.microsoft.com/office/drawing/2014/main" xmlns="" id="{442FA42D-F5E5-4AA6-AB66-1C81B90320F5}"/>
              </a:ext>
            </a:extLst>
          </p:cNvPr>
          <p:cNvSpPr/>
          <p:nvPr/>
        </p:nvSpPr>
        <p:spPr>
          <a:xfrm>
            <a:off x="290746" y="4228053"/>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xmlns="" id="{BD5CFF68-B162-4F3B-A3FB-141AFB29E4B4}"/>
              </a:ext>
            </a:extLst>
          </p:cNvPr>
          <p:cNvSpPr/>
          <p:nvPr/>
        </p:nvSpPr>
        <p:spPr>
          <a:xfrm>
            <a:off x="5735961" y="4228053"/>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chk_email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2" name="Rectangle 1">
            <a:extLst>
              <a:ext uri="{FF2B5EF4-FFF2-40B4-BE49-F238E27FC236}">
                <a16:creationId xmlns:a16="http://schemas.microsoft.com/office/drawing/2014/main" xmlns=""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xmlns="" val="1903065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7369" y="1980474"/>
            <a:ext cx="1137726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7 day</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xmlns="" id="{301A15A3-6674-43B7-95F8-68B443E9A86B}"/>
              </a:ext>
            </a:extLst>
          </p:cNvPr>
          <p:cNvSpPr/>
          <p:nvPr/>
        </p:nvSpPr>
        <p:spPr>
          <a:xfrm>
            <a:off x="290745" y="1340768"/>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following example creates </a:t>
            </a:r>
            <a:r>
              <a:rPr lang="en-IN" b="1" dirty="0">
                <a:latin typeface="Arial" panose="020B0604020202020204" pitchFamily="34" charset="0"/>
                <a:cs typeface="Arial" panose="020B0604020202020204" pitchFamily="34" charset="0"/>
              </a:rPr>
              <a:t>USERS</a:t>
            </a:r>
            <a:r>
              <a:rPr lang="en-IN" dirty="0">
                <a:latin typeface="Arial" panose="020B0604020202020204" pitchFamily="34" charset="0"/>
                <a:cs typeface="Arial" panose="020B0604020202020204" pitchFamily="34" charset="0"/>
              </a:rPr>
              <a:t> table with </a:t>
            </a:r>
            <a:r>
              <a:rPr lang="en-IN" b="1" dirty="0">
                <a:latin typeface="Arial" panose="020B0604020202020204" pitchFamily="34" charset="0"/>
                <a:cs typeface="Arial" panose="020B0604020202020204" pitchFamily="34" charset="0"/>
              </a:rPr>
              <a:t>CHECK</a:t>
            </a:r>
            <a:r>
              <a:rPr lang="en-IN" dirty="0">
                <a:latin typeface="Arial" panose="020B0604020202020204" pitchFamily="34" charset="0"/>
                <a:cs typeface="Arial" panose="020B0604020202020204" pitchFamily="34" charset="0"/>
              </a:rPr>
              <a:t> column.</a:t>
            </a:r>
          </a:p>
        </p:txBody>
      </p:sp>
      <p:sp>
        <p:nvSpPr>
          <p:cNvPr id="2" name="Rectangle 1">
            <a:extLst>
              <a:ext uri="{FF2B5EF4-FFF2-40B4-BE49-F238E27FC236}">
                <a16:creationId xmlns:a16="http://schemas.microsoft.com/office/drawing/2014/main" xmlns="" id="{3878021A-071F-4C0F-9B39-0C5230666D14}"/>
              </a:ext>
            </a:extLst>
          </p:cNvPr>
          <p:cNvSpPr/>
          <p:nvPr/>
        </p:nvSpPr>
        <p:spPr>
          <a:xfrm>
            <a:off x="334567" y="764704"/>
            <a:ext cx="8788689" cy="400110"/>
          </a:xfrm>
          <a:prstGeom prst="rect">
            <a:avLst/>
          </a:prstGeom>
        </p:spPr>
        <p:txBody>
          <a:bodyPr wrap="square">
            <a:spAutoFit/>
          </a:bodyPr>
          <a:lstStyle/>
          <a:p>
            <a:r>
              <a:rPr lang="en-US" sz="2000" dirty="0">
                <a:solidFill>
                  <a:schemeClr val="tx1">
                    <a:lumMod val="85000"/>
                    <a:lumOff val="15000"/>
                  </a:schemeClr>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col_name</a:t>
            </a:r>
            <a:r>
              <a:rPr lang="en-IN" sz="2000" dirty="0">
                <a:solidFill>
                  <a:srgbClr val="000000"/>
                </a:solidFill>
                <a:latin typeface="Liberation Mono"/>
                <a:cs typeface="Arial" panose="020B0604020202020204" pitchFamily="34" charset="0"/>
              </a:rPr>
              <a:t> </a:t>
            </a:r>
            <a:r>
              <a:rPr lang="en-IN" sz="2000" i="1" dirty="0">
                <a:solidFill>
                  <a:srgbClr val="000000"/>
                </a:solidFill>
                <a:latin typeface="Liberation Mono"/>
                <a:cs typeface="Arial" panose="020B0604020202020204" pitchFamily="34" charset="0"/>
              </a:rPr>
              <a:t>data_type</a:t>
            </a:r>
            <a:r>
              <a:rPr lang="en-IN" sz="2000" dirty="0">
                <a:solidFill>
                  <a:srgbClr val="000000"/>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CHECK(</a:t>
            </a:r>
            <a:r>
              <a:rPr lang="en-US" sz="2000" dirty="0">
                <a:latin typeface="Liberation Mono"/>
                <a:cs typeface="Arial" panose="020B0604020202020204" pitchFamily="34" charset="0"/>
              </a:rPr>
              <a:t>expr</a:t>
            </a:r>
            <a:r>
              <a:rPr lang="en-US" sz="2000" dirty="0">
                <a:solidFill>
                  <a:srgbClr val="0077AA"/>
                </a:solidFill>
                <a:latin typeface="Liberation Mono"/>
                <a:cs typeface="Arial" panose="020B0604020202020204" pitchFamily="34" charset="0"/>
              </a:rPr>
              <a:t>)</a:t>
            </a:r>
            <a:endParaRPr lang="en-IN" sz="2000" dirty="0">
              <a:solidFill>
                <a:srgbClr val="0077AA"/>
              </a:solidFill>
              <a:latin typeface="Liberation Mono"/>
              <a:cs typeface="Arial" panose="020B0604020202020204" pitchFamily="34" charset="0"/>
            </a:endParaRPr>
          </a:p>
        </p:txBody>
      </p:sp>
    </p:spTree>
    <p:extLst>
      <p:ext uri="{BB962C8B-B14F-4D97-AF65-F5344CB8AC3E}">
        <p14:creationId xmlns:p14="http://schemas.microsoft.com/office/powerpoint/2010/main" xmlns="" val="966118953"/>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FA3B3CD-DCCD-4EC5-8C24-6765DDB09104}"/>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1345" y="1353542"/>
            <a:ext cx="6092825" cy="1015663"/>
          </a:xfrm>
          <a:prstGeom prst="rect">
            <a:avLst/>
          </a:prstGeom>
        </p:spPr>
        <p:txBody>
          <a:bodyPr>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Tree>
    <p:extLst>
      <p:ext uri="{BB962C8B-B14F-4D97-AF65-F5344CB8AC3E}">
        <p14:creationId xmlns:p14="http://schemas.microsoft.com/office/powerpoint/2010/main" xmlns="" val="29373754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99392"/>
            <a:ext cx="86868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entity relationship diagram</a:t>
            </a:r>
          </a:p>
        </p:txBody>
      </p:sp>
      <p:grpSp>
        <p:nvGrpSpPr>
          <p:cNvPr id="13" name="Group 12">
            <a:extLst>
              <a:ext uri="{FF2B5EF4-FFF2-40B4-BE49-F238E27FC236}">
                <a16:creationId xmlns:a16="http://schemas.microsoft.com/office/drawing/2014/main" xmlns="" id="{DE2DFFA6-F420-42E9-B5AF-D7C629FF8F68}"/>
              </a:ext>
            </a:extLst>
          </p:cNvPr>
          <p:cNvGrpSpPr/>
          <p:nvPr/>
        </p:nvGrpSpPr>
        <p:grpSpPr>
          <a:xfrm>
            <a:off x="743068" y="432048"/>
            <a:ext cx="10705864" cy="6381328"/>
            <a:chOff x="743068" y="432048"/>
            <a:chExt cx="10705864" cy="6381328"/>
          </a:xfrm>
        </p:grpSpPr>
        <p:pic>
          <p:nvPicPr>
            <p:cNvPr id="4" name="Picture 3">
              <a:extLst>
                <a:ext uri="{FF2B5EF4-FFF2-40B4-BE49-F238E27FC236}">
                  <a16:creationId xmlns:a16="http://schemas.microsoft.com/office/drawing/2014/main" xmlns="" id="{2C80A607-6F18-41A4-BF70-2AF2C08732C1}"/>
                </a:ext>
              </a:extLst>
            </p:cNvPr>
            <p:cNvPicPr>
              <a:picLocks noChangeAspect="1"/>
            </p:cNvPicPr>
            <p:nvPr/>
          </p:nvPicPr>
          <p:blipFill>
            <a:blip r:embed="rId2"/>
            <a:stretch>
              <a:fillRect/>
            </a:stretch>
          </p:blipFill>
          <p:spPr>
            <a:xfrm>
              <a:off x="743068" y="432048"/>
              <a:ext cx="10705864" cy="6381328"/>
            </a:xfrm>
            <a:prstGeom prst="rect">
              <a:avLst/>
            </a:prstGeom>
          </p:spPr>
        </p:pic>
        <p:grpSp>
          <p:nvGrpSpPr>
            <p:cNvPr id="12" name="Group 11">
              <a:extLst>
                <a:ext uri="{FF2B5EF4-FFF2-40B4-BE49-F238E27FC236}">
                  <a16:creationId xmlns:a16="http://schemas.microsoft.com/office/drawing/2014/main" xmlns="" id="{434FB312-BCF8-4310-932A-832A3D7BAD96}"/>
                </a:ext>
              </a:extLst>
            </p:cNvPr>
            <p:cNvGrpSpPr/>
            <p:nvPr/>
          </p:nvGrpSpPr>
          <p:grpSpPr>
            <a:xfrm>
              <a:off x="839416" y="812659"/>
              <a:ext cx="2681706" cy="2094314"/>
              <a:chOff x="839416" y="812659"/>
              <a:chExt cx="2681706" cy="2094314"/>
            </a:xfrm>
          </p:grpSpPr>
          <p:sp>
            <p:nvSpPr>
              <p:cNvPr id="2" name="Oval 1">
                <a:extLst>
                  <a:ext uri="{FF2B5EF4-FFF2-40B4-BE49-F238E27FC236}">
                    <a16:creationId xmlns:a16="http://schemas.microsoft.com/office/drawing/2014/main" xmlns="" id="{7F1C6CBD-DE88-43DC-81F1-E8EF9D7E4C57}"/>
                  </a:ext>
                </a:extLst>
              </p:cNvPr>
              <p:cNvSpPr/>
              <p:nvPr/>
            </p:nvSpPr>
            <p:spPr>
              <a:xfrm>
                <a:off x="839416" y="812659"/>
                <a:ext cx="1296144" cy="53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xmlns="" id="{905E3FFE-385A-4C5F-B4EA-67F717BFC305}"/>
                  </a:ext>
                </a:extLst>
              </p:cNvPr>
              <p:cNvSpPr txBox="1"/>
              <p:nvPr/>
            </p:nvSpPr>
            <p:spPr>
              <a:xfrm>
                <a:off x="1227641" y="924490"/>
                <a:ext cx="519694" cy="307777"/>
              </a:xfrm>
              <a:prstGeom prst="rect">
                <a:avLst/>
              </a:prstGeom>
              <a:noFill/>
            </p:spPr>
            <p:txBody>
              <a:bodyPr wrap="none" rtlCol="0">
                <a:spAutoFit/>
              </a:bodyPr>
              <a:lstStyle/>
              <a:p>
                <a:r>
                  <a:rPr lang="en-US" sz="1400" dirty="0"/>
                  <a:t>DoB</a:t>
                </a:r>
                <a:endParaRPr lang="en-IN" sz="1400" dirty="0"/>
              </a:p>
            </p:txBody>
          </p:sp>
          <p:cxnSp>
            <p:nvCxnSpPr>
              <p:cNvPr id="8" name="Straight Connector 7">
                <a:extLst>
                  <a:ext uri="{FF2B5EF4-FFF2-40B4-BE49-F238E27FC236}">
                    <a16:creationId xmlns:a16="http://schemas.microsoft.com/office/drawing/2014/main" xmlns="" id="{39F3AD6F-7A5F-4B60-BD80-F78ED6CC1F1E}"/>
                  </a:ext>
                </a:extLst>
              </p:cNvPr>
              <p:cNvCxnSpPr>
                <a:cxnSpLocks/>
                <a:stCxn id="2" idx="5"/>
              </p:cNvCxnSpPr>
              <p:nvPr/>
            </p:nvCxnSpPr>
            <p:spPr>
              <a:xfrm>
                <a:off x="1945744" y="1266271"/>
                <a:ext cx="1575378" cy="1640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add check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321575" y="522126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ADD CHECK KEY </a:t>
            </a:r>
            <a:r>
              <a:rPr lang="en-IN" dirty="0">
                <a:latin typeface="Arial" panose="020B0604020202020204" pitchFamily="34"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1A47A7E4-6467-4917-8D00-2F5C31C7F533}"/>
              </a:ext>
            </a:extLst>
          </p:cNvPr>
          <p:cNvSpPr/>
          <p:nvPr/>
        </p:nvSpPr>
        <p:spPr>
          <a:xfrm>
            <a:off x="407369" y="314096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4" name="Rectangle 3">
            <a:extLst>
              <a:ext uri="{FF2B5EF4-FFF2-40B4-BE49-F238E27FC236}">
                <a16:creationId xmlns:a16="http://schemas.microsoft.com/office/drawing/2014/main" xmlns="" id="{8365B915-0BE6-4CC7-A577-94F326CFA22C}"/>
              </a:ext>
            </a:extLst>
          </p:cNvPr>
          <p:cNvSpPr/>
          <p:nvPr/>
        </p:nvSpPr>
        <p:spPr>
          <a:xfrm>
            <a:off x="190550" y="1929606"/>
            <a:ext cx="8641754" cy="1015663"/>
          </a:xfrm>
          <a:prstGeom prst="rect">
            <a:avLst/>
          </a:prstGeom>
        </p:spPr>
        <p:txBody>
          <a:bodyPr wrap="square">
            <a:spAutoFit/>
          </a:bodyPr>
          <a:lstStyle/>
          <a:p>
            <a:r>
              <a:rPr lang="en-IN" sz="2000" dirty="0">
                <a:solidFill>
                  <a:srgbClr val="0077AA"/>
                </a:solidFill>
                <a:latin typeface="Liberation Mono"/>
              </a:rPr>
              <a:t>ALTER</a:t>
            </a:r>
            <a:r>
              <a:rPr lang="en-IN" sz="2000" dirty="0">
                <a:latin typeface="Liberation Mono"/>
                <a:cs typeface="Arial" panose="020B0604020202020204" pitchFamily="34" charset="0"/>
              </a:rPr>
              <a:t> </a:t>
            </a:r>
            <a:r>
              <a:rPr lang="en-IN" sz="2000" dirty="0">
                <a:solidFill>
                  <a:srgbClr val="0077AA"/>
                </a:solidFill>
                <a:latin typeface="Liberation Mono"/>
              </a:rPr>
              <a:t>TABLE</a:t>
            </a:r>
            <a:r>
              <a:rPr lang="en-IN" sz="2000" dirty="0">
                <a:latin typeface="Liberation Mono"/>
                <a:cs typeface="Arial" panose="020B0604020202020204" pitchFamily="34" charset="0"/>
              </a:rPr>
              <a:t> table_name</a:t>
            </a:r>
          </a:p>
          <a:p>
            <a:r>
              <a:rPr lang="en-IN" sz="2000" dirty="0">
                <a:latin typeface="Liberation Mono"/>
                <a:cs typeface="Arial" panose="020B0604020202020204" pitchFamily="34" charset="0"/>
              </a:rPr>
              <a:t>  </a:t>
            </a:r>
            <a:r>
              <a:rPr lang="en-IN" sz="2000" dirty="0">
                <a:solidFill>
                  <a:srgbClr val="0077AA"/>
                </a:solidFill>
                <a:latin typeface="Liberation Mono"/>
              </a:rPr>
              <a:t>ADD</a:t>
            </a:r>
            <a:r>
              <a:rPr lang="en-IN" sz="2000" dirty="0">
                <a:latin typeface="Liberation Mono"/>
                <a:cs typeface="Arial" panose="020B0604020202020204" pitchFamily="34" charset="0"/>
              </a:rPr>
              <a:t>  </a:t>
            </a:r>
            <a:r>
              <a:rPr lang="en-IN" sz="2000" dirty="0">
                <a:solidFill>
                  <a:srgbClr val="0077AA"/>
                </a:solidFill>
                <a:latin typeface="Liberation Mono"/>
              </a:rPr>
              <a:t>CONSTRAINT</a:t>
            </a:r>
            <a:r>
              <a:rPr lang="en-IN" sz="2000" dirty="0">
                <a:latin typeface="Liberation Mono"/>
                <a:cs typeface="Arial" panose="020B0604020202020204" pitchFamily="34" charset="0"/>
              </a:rPr>
              <a:t> [ constraint_name ]</a:t>
            </a:r>
          </a:p>
          <a:p>
            <a:r>
              <a:rPr lang="en-IN" sz="2000" dirty="0">
                <a:latin typeface="Liberation Mono"/>
                <a:cs typeface="Arial" panose="020B0604020202020204" pitchFamily="34" charset="0"/>
              </a:rPr>
              <a:t>    </a:t>
            </a:r>
            <a:r>
              <a:rPr lang="en-IN" sz="2000" dirty="0">
                <a:solidFill>
                  <a:srgbClr val="0077AA"/>
                </a:solidFill>
                <a:latin typeface="Liberation Mono"/>
              </a:rPr>
              <a:t>CHECK</a:t>
            </a:r>
            <a:r>
              <a:rPr lang="en-IN" sz="2000" dirty="0">
                <a:latin typeface="Liberation Mono"/>
                <a:cs typeface="Arial" panose="020B0604020202020204" pitchFamily="34" charset="0"/>
              </a:rPr>
              <a:t> (conidiation)</a:t>
            </a:r>
          </a:p>
        </p:txBody>
      </p:sp>
      <p:sp>
        <p:nvSpPr>
          <p:cNvPr id="9" name="Rectangle 8">
            <a:extLst>
              <a:ext uri="{FF2B5EF4-FFF2-40B4-BE49-F238E27FC236}">
                <a16:creationId xmlns:a16="http://schemas.microsoft.com/office/drawing/2014/main" xmlns="" id="{2D64868D-DAD5-48A6-83CE-7BE1392A829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1733812319"/>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6"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5D966286-AC6F-48F8-8B53-006F63119249}"/>
              </a:ext>
            </a:extLst>
          </p:cNvPr>
          <p:cNvSpPr/>
          <p:nvPr/>
        </p:nvSpPr>
        <p:spPr>
          <a:xfrm>
            <a:off x="191344"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0A39D530-940F-4419-B655-0910E600C441}"/>
              </a:ext>
            </a:extLst>
          </p:cNvPr>
          <p:cNvSpPr/>
          <p:nvPr/>
        </p:nvSpPr>
        <p:spPr>
          <a:xfrm>
            <a:off x="191345" y="1353543"/>
            <a:ext cx="6092825" cy="707886"/>
          </a:xfrm>
          <a:prstGeom prst="rect">
            <a:avLst/>
          </a:prstGeom>
        </p:spPr>
        <p:txBody>
          <a:bodyPr>
            <a:spAutoFit/>
          </a:bodyPr>
          <a:lstStyle/>
          <a:p>
            <a:r>
              <a:rPr lang="en-IN" sz="2000" dirty="0">
                <a:solidFill>
                  <a:srgbClr val="0077AA"/>
                </a:solidFill>
                <a:latin typeface="Liberation Mono"/>
                <a:ea typeface="Verdana" panose="020B0604030504040204" pitchFamily="34" charset="0"/>
              </a:rPr>
              <a:t>ALTER</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TABLE</a:t>
            </a:r>
            <a:r>
              <a:rPr lang="en-IN" sz="2000" dirty="0">
                <a:latin typeface="Liberation Mono"/>
                <a:ea typeface="Verdana" panose="020B0604030504040204" pitchFamily="34" charset="0"/>
                <a:cs typeface="Arial" panose="020B0604020202020204" pitchFamily="34" charset="0"/>
              </a:rPr>
              <a:t> table_name</a:t>
            </a:r>
          </a:p>
          <a:p>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DROP</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CHECK </a:t>
            </a:r>
            <a:r>
              <a:rPr lang="en-IN" sz="2000" dirty="0">
                <a:latin typeface="Liberation Mono"/>
                <a:ea typeface="Verdana" panose="020B0604030504040204" pitchFamily="34" charset="0"/>
                <a:cs typeface="Arial" panose="020B0604020202020204" pitchFamily="34" charset="0"/>
              </a:rPr>
              <a:t>[ </a:t>
            </a:r>
            <a:r>
              <a:rPr lang="en-IN" sz="2000" dirty="0">
                <a:solidFill>
                  <a:srgbClr val="0077AA"/>
                </a:solidFill>
                <a:latin typeface="Liberation Mono"/>
                <a:ea typeface="Verdana" panose="020B0604030504040204" pitchFamily="34" charset="0"/>
              </a:rPr>
              <a:t>CONSTRAINT</a:t>
            </a:r>
            <a:r>
              <a:rPr lang="en-IN" sz="2000" dirty="0">
                <a:latin typeface="Liberation Mono"/>
                <a:ea typeface="Verdana" panose="020B0604030504040204" pitchFamily="34" charset="0"/>
                <a:cs typeface="Arial" panose="020B0604020202020204" pitchFamily="34" charset="0"/>
              </a:rPr>
              <a:t> ] constraint_name</a:t>
            </a:r>
          </a:p>
        </p:txBody>
      </p:sp>
    </p:spTree>
    <p:extLst>
      <p:ext uri="{BB962C8B-B14F-4D97-AF65-F5344CB8AC3E}">
        <p14:creationId xmlns:p14="http://schemas.microsoft.com/office/powerpoint/2010/main" xmlns="" val="829947537"/>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596" y="4"/>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constraints – drop check key</a:t>
            </a:r>
          </a:p>
        </p:txBody>
      </p:sp>
      <p:sp>
        <p:nvSpPr>
          <p:cNvPr id="8" name="Rectangle 7">
            <a:extLst>
              <a:ext uri="{FF2B5EF4-FFF2-40B4-BE49-F238E27FC236}">
                <a16:creationId xmlns:a16="http://schemas.microsoft.com/office/drawing/2014/main" xmlns="" id="{598FC20E-A384-4AE4-B715-6854C059847F}"/>
              </a:ext>
            </a:extLst>
          </p:cNvPr>
          <p:cNvSpPr/>
          <p:nvPr/>
        </p:nvSpPr>
        <p:spPr>
          <a:xfrm>
            <a:off x="290745" y="817897"/>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use the </a:t>
            </a:r>
            <a:r>
              <a:rPr lang="en-IN" b="1" dirty="0">
                <a:latin typeface="Arial" panose="020B0604020202020204" pitchFamily="34" charset="0"/>
                <a:cs typeface="Arial" panose="020B0604020202020204" pitchFamily="34" charset="0"/>
              </a:rPr>
              <a:t>ALTER TABLE </a:t>
            </a:r>
            <a:r>
              <a:rPr lang="en-IN" dirty="0">
                <a:latin typeface="Arial" panose="020B0604020202020204" pitchFamily="34" charset="0"/>
                <a:cs typeface="Arial" panose="020B0604020202020204" pitchFamily="34" charset="0"/>
              </a:rPr>
              <a:t>statement to </a:t>
            </a:r>
            <a:r>
              <a:rPr lang="en-IN" b="1" dirty="0">
                <a:latin typeface="Arial" panose="020B0604020202020204" pitchFamily="34" charset="0"/>
                <a:cs typeface="Arial" panose="020B0604020202020204" pitchFamily="34" charset="0"/>
              </a:rPr>
              <a:t>DROP CHECK KEY</a:t>
            </a:r>
            <a:r>
              <a:rPr lang="en-IN"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xmlns="" id="{632310A1-C3ED-4F6A-B1B8-68016A2C05F9}"/>
              </a:ext>
            </a:extLst>
          </p:cNvPr>
          <p:cNvSpPr/>
          <p:nvPr/>
        </p:nvSpPr>
        <p:spPr>
          <a:xfrm>
            <a:off x="5807967" y="3789040"/>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xmlns="" id="{FD998E65-2285-4F02-85BD-82F5A3CC8922}"/>
              </a:ext>
            </a:extLst>
          </p:cNvPr>
          <p:cNvSpPr/>
          <p:nvPr/>
        </p:nvSpPr>
        <p:spPr>
          <a:xfrm>
            <a:off x="5807968" y="1358791"/>
            <a:ext cx="5157183"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xmlns="" id="{38A3C065-AD84-42BE-9055-8E395DF92DD7}"/>
              </a:ext>
            </a:extLst>
          </p:cNvPr>
          <p:cNvSpPr/>
          <p:nvPr/>
        </p:nvSpPr>
        <p:spPr>
          <a:xfrm>
            <a:off x="190551" y="3789040"/>
            <a:ext cx="5157184" cy="129407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p:txBody>
      </p:sp>
      <p:sp>
        <p:nvSpPr>
          <p:cNvPr id="12" name="Rectangle 11">
            <a:extLst>
              <a:ext uri="{FF2B5EF4-FFF2-40B4-BE49-F238E27FC236}">
                <a16:creationId xmlns:a16="http://schemas.microsoft.com/office/drawing/2014/main" xmlns="" id="{A5258822-A1BB-47E1-9F65-8D3C5C66C719}"/>
              </a:ext>
            </a:extLst>
          </p:cNvPr>
          <p:cNvSpPr/>
          <p:nvPr/>
        </p:nvSpPr>
        <p:spPr>
          <a:xfrm>
            <a:off x="290745" y="6237312"/>
            <a:ext cx="11901255"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sp>
        <p:nvSpPr>
          <p:cNvPr id="2" name="Rectangle 1">
            <a:extLst>
              <a:ext uri="{FF2B5EF4-FFF2-40B4-BE49-F238E27FC236}">
                <a16:creationId xmlns:a16="http://schemas.microsoft.com/office/drawing/2014/main" xmlns="" id="{41E0C6F6-4FAD-4B87-9C96-F94ED3B775D4}"/>
              </a:ext>
            </a:extLst>
          </p:cNvPr>
          <p:cNvSpPr/>
          <p:nvPr/>
        </p:nvSpPr>
        <p:spPr>
          <a:xfrm>
            <a:off x="190550" y="1929606"/>
            <a:ext cx="8641754" cy="646331"/>
          </a:xfrm>
          <a:prstGeom prst="rect">
            <a:avLst/>
          </a:prstGeom>
        </p:spPr>
        <p:txBody>
          <a:bodyPr wrap="square">
            <a:spAutoFit/>
          </a:bodyPr>
          <a:lstStyle/>
          <a:p>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table_name</a:t>
            </a:r>
          </a:p>
          <a:p>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CHECK </a:t>
            </a:r>
            <a:r>
              <a:rPr lang="en-IN" dirty="0">
                <a:latin typeface="Liberation Mono"/>
                <a:cs typeface="Arial" panose="020B0604020202020204" pitchFamily="34" charset="0"/>
              </a:rPr>
              <a:t>[ </a:t>
            </a:r>
            <a:r>
              <a:rPr lang="en-IN" dirty="0">
                <a:solidFill>
                  <a:srgbClr val="0077AA"/>
                </a:solidFill>
                <a:latin typeface="Liberation Mono"/>
              </a:rPr>
              <a:t>CONSTRAINT</a:t>
            </a:r>
            <a:r>
              <a:rPr lang="en-IN" dirty="0">
                <a:latin typeface="Liberation Mono"/>
                <a:cs typeface="Arial" panose="020B0604020202020204" pitchFamily="34" charset="0"/>
              </a:rPr>
              <a:t> ] constraint_name</a:t>
            </a:r>
          </a:p>
        </p:txBody>
      </p:sp>
      <p:sp>
        <p:nvSpPr>
          <p:cNvPr id="3" name="Rectangle 2">
            <a:extLst>
              <a:ext uri="{FF2B5EF4-FFF2-40B4-BE49-F238E27FC236}">
                <a16:creationId xmlns:a16="http://schemas.microsoft.com/office/drawing/2014/main" xmlns="" id="{9A06BAFC-3513-4258-975C-DEBCA177A71A}"/>
              </a:ext>
            </a:extLst>
          </p:cNvPr>
          <p:cNvSpPr/>
          <p:nvPr/>
        </p:nvSpPr>
        <p:spPr>
          <a:xfrm>
            <a:off x="190550" y="1321604"/>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828296770"/>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59B0522-274A-4471-9276-674C3760AA83}"/>
              </a:ext>
            </a:extLst>
          </p:cNvPr>
          <p:cNvSpPr/>
          <p:nvPr/>
        </p:nvSpPr>
        <p:spPr>
          <a:xfrm>
            <a:off x="407368" y="526097"/>
            <a:ext cx="11521280" cy="646331"/>
          </a:xfrm>
          <a:prstGeom prst="rect">
            <a:avLst/>
          </a:prstGeom>
        </p:spPr>
        <p:txBody>
          <a:bodyPr wrap="square">
            <a:spAutoFit/>
          </a:bodyPr>
          <a:lstStyle/>
          <a:p>
            <a:r>
              <a:rPr lang="en-US" dirty="0"/>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xmlns="" id="{C884CE47-3510-46E3-854C-338AD3497CBF}"/>
              </a:ext>
            </a:extLst>
          </p:cNvPr>
          <p:cNvSpPr/>
          <p:nvPr/>
        </p:nvSpPr>
        <p:spPr>
          <a:xfrm>
            <a:off x="478806" y="1334541"/>
            <a:ext cx="925369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c3 &gt;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PRIMARY</a:t>
            </a:r>
            <a:r>
              <a:rPr lang="en-US" dirty="0">
                <a:latin typeface="Liberation Mono"/>
                <a:cs typeface="Arial" pitchFamily="34" charset="0"/>
              </a:rPr>
              <a:t> </a:t>
            </a:r>
            <a:r>
              <a:rPr lang="en-US" dirty="0">
                <a:solidFill>
                  <a:srgbClr val="C00000"/>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xmlns="" id="{4E579850-14EE-4B20-9702-F3C986761C4F}"/>
              </a:ext>
            </a:extLst>
          </p:cNvPr>
          <p:cNvSpPr/>
          <p:nvPr/>
        </p:nvSpPr>
        <p:spPr>
          <a:xfrm>
            <a:off x="508360" y="3009726"/>
            <a:ext cx="8411524" cy="923330"/>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chk_id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a:t>
            </a:r>
            <a:r>
              <a:rPr lang="en-IN" dirty="0">
                <a:solidFill>
                  <a:srgbClr val="990055"/>
                </a:solidFill>
                <a:latin typeface="Liberation Mono"/>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C00000"/>
                </a:solidFill>
                <a:latin typeface="Liberation Mono"/>
                <a:cs typeface="Arial" panose="020B0604020202020204" pitchFamily="34" charset="0"/>
              </a:rPr>
              <a:t>CHECK</a:t>
            </a:r>
            <a:r>
              <a:rPr lang="en-US" dirty="0">
                <a:latin typeface="Liberation Mono"/>
                <a:cs typeface="Arial" panose="020B0604020202020204" pitchFamily="34" charset="0"/>
              </a:rPr>
              <a:t> chk_id;</a:t>
            </a:r>
            <a:endParaRPr lang="en-IN" dirty="0">
              <a:latin typeface="Liberation Mono"/>
              <a:cs typeface="Arial" panose="020B0604020202020204" pitchFamily="34" charset="0"/>
            </a:endParaRPr>
          </a:p>
        </p:txBody>
      </p:sp>
    </p:spTree>
    <p:extLst>
      <p:ext uri="{BB962C8B-B14F-4D97-AF65-F5344CB8AC3E}">
        <p14:creationId xmlns:p14="http://schemas.microsoft.com/office/powerpoint/2010/main" xmlns="" val="1994758906"/>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check with (in, like, and between)</a:t>
            </a:r>
          </a:p>
        </p:txBody>
      </p:sp>
      <p:sp>
        <p:nvSpPr>
          <p:cNvPr id="8" name="Rectangle 7">
            <a:extLst>
              <a:ext uri="{FF2B5EF4-FFF2-40B4-BE49-F238E27FC236}">
                <a16:creationId xmlns:a16="http://schemas.microsoft.com/office/drawing/2014/main" xmlns="" id="{39EE2652-EC8A-4B3D-B413-CB5BD593191C}"/>
              </a:ext>
            </a:extLst>
          </p:cNvPr>
          <p:cNvSpPr/>
          <p:nvPr/>
        </p:nvSpPr>
        <p:spPr>
          <a:xfrm>
            <a:off x="290745" y="817897"/>
            <a:ext cx="899043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CHECK</a:t>
            </a:r>
            <a:r>
              <a:rPr lang="en-US" dirty="0">
                <a:latin typeface="Arial" panose="020B0604020202020204" pitchFamily="34" charset="0"/>
                <a:cs typeface="Arial" panose="020B0604020202020204" pitchFamily="34" charset="0"/>
              </a:rPr>
              <a:t> constraint using </a:t>
            </a:r>
            <a:r>
              <a:rPr lang="en-US" dirty="0">
                <a:solidFill>
                  <a:srgbClr val="C00000"/>
                </a:solidFill>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LIKE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B968F81E-A313-4737-B699-5057C629D90C}"/>
              </a:ext>
            </a:extLst>
          </p:cNvPr>
          <p:cNvSpPr/>
          <p:nvPr/>
        </p:nvSpPr>
        <p:spPr>
          <a:xfrm>
            <a:off x="407368" y="1628800"/>
            <a:ext cx="9142810" cy="5035353"/>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a:t>
            </a:r>
            <a:r>
              <a:rPr lang="en-IN" dirty="0">
                <a:latin typeface="Liberation Mono"/>
                <a:cs typeface="Arial" panose="020B0604020202020204" pitchFamily="34" charset="0"/>
              </a:rPr>
              <a:t> and </a:t>
            </a:r>
            <a:r>
              <a:rPr lang="en-IN" dirty="0">
                <a:solidFill>
                  <a:srgbClr val="990055"/>
                </a:solidFill>
                <a:latin typeface="Liberation Mono"/>
              </a:rPr>
              <a:t>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a:t>
            </a:r>
            <a:r>
              <a:rPr lang="en-IN" dirty="0">
                <a:solidFill>
                  <a:srgbClr val="990055"/>
                </a:solidFill>
                <a:latin typeface="Liberation Mono"/>
              </a:rPr>
              <a:t>12</a:t>
            </a:r>
            <a:r>
              <a:rPr lang="en-IN" dirty="0">
                <a:latin typeface="Liberation Mono"/>
                <a:cs typeface="Arial" panose="020B0604020202020204" pitchFamily="34" charset="0"/>
              </a:rPr>
              <a:t> and </a:t>
            </a:r>
            <a:r>
              <a:rPr lang="en-IN" dirty="0">
                <a:solidFill>
                  <a:srgbClr val="990055"/>
                </a:solidFill>
                <a:latin typeface="Liberation Mono"/>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solidFill>
                  <a:srgbClr val="990055"/>
                </a:solidFill>
                <a:latin typeface="Liberation Mono"/>
              </a:rPr>
              <a:t>1</a:t>
            </a:r>
            <a:r>
              <a:rPr lang="en-IN" dirty="0">
                <a:latin typeface="Liberation Mono"/>
                <a:cs typeface="Arial" panose="020B0604020202020204" pitchFamily="34" charset="0"/>
              </a:rPr>
              <a:t>, </a:t>
            </a:r>
            <a:r>
              <a:rPr lang="en-IN" dirty="0">
                <a:solidFill>
                  <a:srgbClr val="990055"/>
                </a:solidFill>
                <a:latin typeface="Liberation Mono"/>
              </a:rPr>
              <a:t>0</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startDate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endDate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p>
          <a:p>
            <a:pPr>
              <a:lnSpc>
                <a:spcPct val="150000"/>
              </a:lnSpc>
            </a:pPr>
            <a:r>
              <a:rPr lang="en-IN" dirty="0">
                <a:solidFill>
                  <a:srgbClr val="C00000"/>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chk_endDate </a:t>
            </a:r>
            <a:r>
              <a:rPr lang="en-IN" dirty="0">
                <a:solidFill>
                  <a:srgbClr val="C00000"/>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endDate &gt; startDate +  </a:t>
            </a:r>
            <a:r>
              <a:rPr lang="en-IN" dirty="0">
                <a:solidFill>
                  <a:srgbClr val="0077AA"/>
                </a:solidFill>
                <a:latin typeface="Liberation Mono"/>
              </a:rPr>
              <a:t>INTERVAL</a:t>
            </a:r>
            <a:r>
              <a:rPr lang="en-IN" dirty="0">
                <a:latin typeface="Liberation Mono"/>
                <a:cs typeface="Arial" panose="020B0604020202020204" pitchFamily="34" charset="0"/>
              </a:rPr>
              <a:t> </a:t>
            </a:r>
            <a:r>
              <a:rPr lang="en-IN" dirty="0">
                <a:solidFill>
                  <a:srgbClr val="990055"/>
                </a:solidFill>
                <a:latin typeface="Liberation Mono"/>
              </a:rPr>
              <a:t>7</a:t>
            </a:r>
            <a:r>
              <a:rPr lang="en-IN" dirty="0">
                <a:latin typeface="Liberation Mono"/>
                <a:cs typeface="Arial" panose="020B0604020202020204" pitchFamily="34" charset="0"/>
              </a:rPr>
              <a:t> day</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Tree>
    <p:extLst>
      <p:ext uri="{BB962C8B-B14F-4D97-AF65-F5344CB8AC3E}">
        <p14:creationId xmlns:p14="http://schemas.microsoft.com/office/powerpoint/2010/main" xmlns="" val="3328086733"/>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table</a:t>
            </a:r>
          </a:p>
        </p:txBody>
      </p:sp>
      <p:sp>
        <p:nvSpPr>
          <p:cNvPr id="3" name="Rectangle 2">
            <a:extLst>
              <a:ext uri="{FF2B5EF4-FFF2-40B4-BE49-F238E27FC236}">
                <a16:creationId xmlns:a16="http://schemas.microsoft.com/office/drawing/2014/main" xmlns=""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TODO </a:t>
            </a:r>
          </a:p>
        </p:txBody>
      </p:sp>
    </p:spTree>
    <p:extLst>
      <p:ext uri="{BB962C8B-B14F-4D97-AF65-F5344CB8AC3E}">
        <p14:creationId xmlns:p14="http://schemas.microsoft.com/office/powerpoint/2010/main" xmlns="" val="2593010521"/>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pk/fk in json</a:t>
            </a:r>
          </a:p>
        </p:txBody>
      </p:sp>
      <p:sp>
        <p:nvSpPr>
          <p:cNvPr id="7" name="TextBox 6">
            <a:extLst>
              <a:ext uri="{FF2B5EF4-FFF2-40B4-BE49-F238E27FC236}">
                <a16:creationId xmlns:a16="http://schemas.microsoft.com/office/drawing/2014/main" xmlns="" id="{CB5E702B-E12F-4613-9072-7AAF31972FFF}"/>
              </a:ext>
            </a:extLst>
          </p:cNvPr>
          <p:cNvSpPr txBox="1"/>
          <p:nvPr/>
        </p:nvSpPr>
        <p:spPr>
          <a:xfrm>
            <a:off x="149975" y="404664"/>
            <a:ext cx="5946025"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orderJ</a:t>
            </a:r>
            <a:r>
              <a:rPr lang="en-IN" dirty="0">
                <a:solidFill>
                  <a:schemeClr val="bg1">
                    <a:lumMod val="65000"/>
                  </a:schemeClr>
                </a:solidFill>
                <a:latin typeface="Liberation Mono"/>
              </a:rPr>
              <a:t>(</a:t>
            </a:r>
            <a:r>
              <a:rPr lang="en-IN" dirty="0">
                <a:latin typeface="Liberation Mono"/>
              </a:rPr>
              <a:t>oid </a:t>
            </a:r>
            <a:r>
              <a:rPr lang="en-IN" dirty="0">
                <a:solidFill>
                  <a:srgbClr val="834689"/>
                </a:solidFill>
                <a:latin typeface="Liberation Mono"/>
                <a:cs typeface="Arial" panose="020B0604020202020204" pitchFamily="34" charset="0"/>
              </a:rPr>
              <a:t>INT</a:t>
            </a:r>
            <a:r>
              <a:rPr lang="en-IN" dirty="0">
                <a:latin typeface="Liberation Mono"/>
              </a:rPr>
              <a:t> </a:t>
            </a:r>
            <a:r>
              <a:rPr lang="en-IN" dirty="0">
                <a:solidFill>
                  <a:srgbClr val="C00000"/>
                </a:solidFill>
                <a:latin typeface="Liberation Mono"/>
                <a:cs typeface="Arial" panose="020B0604020202020204" pitchFamily="34" charset="0"/>
              </a:rPr>
              <a:t>PRIMARY</a:t>
            </a:r>
            <a:r>
              <a:rPr lang="en-IN" dirty="0">
                <a:latin typeface="Liberation Mono"/>
              </a:rPr>
              <a:t> </a:t>
            </a:r>
            <a:r>
              <a:rPr lang="en-IN" dirty="0">
                <a:solidFill>
                  <a:srgbClr val="C00000"/>
                </a:solidFill>
                <a:latin typeface="Liberation Mono"/>
                <a:cs typeface="Arial" panose="020B0604020202020204" pitchFamily="34" charset="0"/>
              </a:rPr>
              <a:t>KEY</a:t>
            </a:r>
            <a:r>
              <a:rPr lang="en-IN" dirty="0">
                <a:latin typeface="Liberation Mono"/>
              </a:rPr>
              <a:t>, </a:t>
            </a:r>
          </a:p>
          <a:p>
            <a:r>
              <a:rPr lang="en-IN" dirty="0">
                <a:latin typeface="Liberation Mono"/>
              </a:rPr>
              <a:t>          orderheader </a:t>
            </a:r>
            <a:r>
              <a:rPr lang="en-IN" dirty="0">
                <a:solidFill>
                  <a:srgbClr val="834689"/>
                </a:solidFill>
                <a:latin typeface="Liberation Mono"/>
                <a:cs typeface="Arial" panose="020B0604020202020204" pitchFamily="34" charset="0"/>
              </a:rPr>
              <a:t>JSON</a:t>
            </a:r>
            <a:r>
              <a:rPr lang="en-IN" dirty="0">
                <a:solidFill>
                  <a:schemeClr val="bg1">
                    <a:lumMod val="65000"/>
                  </a:schemeClr>
                </a:solidFill>
                <a:latin typeface="Liberation Mono"/>
              </a:rPr>
              <a:t>)</a:t>
            </a:r>
            <a:r>
              <a:rPr lang="en-IN" dirty="0">
                <a:latin typeface="Liberation Mono"/>
              </a:rPr>
              <a:t>;</a:t>
            </a:r>
          </a:p>
        </p:txBody>
      </p:sp>
      <p:sp>
        <p:nvSpPr>
          <p:cNvPr id="9" name="TextBox 8">
            <a:extLst>
              <a:ext uri="{FF2B5EF4-FFF2-40B4-BE49-F238E27FC236}">
                <a16:creationId xmlns:a16="http://schemas.microsoft.com/office/drawing/2014/main" xmlns="" id="{28EBC309-A19D-4F18-91CF-95D06D683099}"/>
              </a:ext>
            </a:extLst>
          </p:cNvPr>
          <p:cNvSpPr txBox="1"/>
          <p:nvPr/>
        </p:nvSpPr>
        <p:spPr>
          <a:xfrm>
            <a:off x="149975" y="3945830"/>
            <a:ext cx="5946025"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rPr>
              <a:t> </a:t>
            </a:r>
            <a:r>
              <a:rPr lang="en-US" dirty="0">
                <a:solidFill>
                  <a:srgbClr val="0077AA"/>
                </a:solidFill>
                <a:latin typeface="Liberation Mono"/>
              </a:rPr>
              <a:t>TABLE</a:t>
            </a:r>
            <a:r>
              <a:rPr lang="en-US" dirty="0">
                <a:latin typeface="Liberation Mono"/>
              </a:rPr>
              <a:t> orderItemsJ</a:t>
            </a:r>
            <a:r>
              <a:rPr lang="en-US" dirty="0">
                <a:solidFill>
                  <a:schemeClr val="bg1">
                    <a:lumMod val="65000"/>
                  </a:schemeClr>
                </a:solidFill>
                <a:latin typeface="Liberation Mono"/>
              </a:rPr>
              <a:t>(</a:t>
            </a:r>
            <a:r>
              <a:rPr lang="en-US" dirty="0">
                <a:latin typeface="Liberation Mono"/>
              </a:rPr>
              <a:t>oid </a:t>
            </a:r>
            <a:r>
              <a:rPr lang="en-IN" dirty="0">
                <a:solidFill>
                  <a:srgbClr val="834689"/>
                </a:solidFill>
                <a:latin typeface="Liberation Mono"/>
                <a:cs typeface="Arial" panose="020B0604020202020204" pitchFamily="34" charset="0"/>
              </a:rPr>
              <a:t>INT</a:t>
            </a:r>
            <a:r>
              <a:rPr lang="en-US" dirty="0">
                <a:latin typeface="Liberation Mono"/>
              </a:rPr>
              <a:t>,           </a:t>
            </a:r>
          </a:p>
          <a:p>
            <a:r>
              <a:rPr lang="en-US" dirty="0">
                <a:latin typeface="Liberation Mono"/>
              </a:rPr>
              <a:t>          order_items </a:t>
            </a:r>
            <a:r>
              <a:rPr lang="en-US" dirty="0">
                <a:solidFill>
                  <a:srgbClr val="834689"/>
                </a:solidFill>
                <a:latin typeface="Liberation Mono"/>
                <a:cs typeface="Arial" panose="020B0604020202020204" pitchFamily="34" charset="0"/>
              </a:rPr>
              <a:t>JSON</a:t>
            </a:r>
            <a:r>
              <a:rPr lang="en-US" dirty="0">
                <a:latin typeface="Liberation Mono"/>
              </a:rPr>
              <a:t>,</a:t>
            </a:r>
          </a:p>
          <a:p>
            <a:r>
              <a:rPr lang="en-US" dirty="0">
                <a:solidFill>
                  <a:srgbClr val="C00000"/>
                </a:solidFill>
                <a:latin typeface="Liberation Mono"/>
                <a:cs typeface="Arial" panose="020B0604020202020204" pitchFamily="34" charset="0"/>
              </a:rPr>
              <a:t>          FOREIGN KEY</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 </a:t>
            </a:r>
            <a:r>
              <a:rPr lang="en-US" dirty="0">
                <a:solidFill>
                  <a:srgbClr val="C00000"/>
                </a:solidFill>
                <a:latin typeface="Liberation Mono"/>
                <a:cs typeface="Arial" panose="020B0604020202020204" pitchFamily="34" charset="0"/>
              </a:rPr>
              <a:t>REFERENCES</a:t>
            </a:r>
            <a:r>
              <a:rPr lang="en-US" dirty="0">
                <a:latin typeface="Liberation Mono"/>
              </a:rPr>
              <a:t> </a:t>
            </a:r>
            <a:r>
              <a:rPr lang="en-IN" dirty="0">
                <a:latin typeface="Liberation Mono"/>
              </a:rPr>
              <a:t>orderJ</a:t>
            </a:r>
            <a:r>
              <a:rPr lang="en-US" dirty="0">
                <a:solidFill>
                  <a:schemeClr val="bg1">
                    <a:lumMod val="65000"/>
                  </a:schemeClr>
                </a:solidFill>
                <a:latin typeface="Liberation Mono"/>
              </a:rPr>
              <a:t>(</a:t>
            </a:r>
            <a:r>
              <a:rPr lang="en-US" dirty="0">
                <a:latin typeface="Liberation Mono"/>
              </a:rPr>
              <a:t>oid</a:t>
            </a:r>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10" name="TextBox 9">
            <a:extLst>
              <a:ext uri="{FF2B5EF4-FFF2-40B4-BE49-F238E27FC236}">
                <a16:creationId xmlns:a16="http://schemas.microsoft.com/office/drawing/2014/main" xmlns="" id="{7746A0F7-20A0-4FC2-8BE6-96DBD01FFBF6}"/>
              </a:ext>
            </a:extLst>
          </p:cNvPr>
          <p:cNvSpPr txBox="1"/>
          <p:nvPr/>
        </p:nvSpPr>
        <p:spPr>
          <a:xfrm>
            <a:off x="155340" y="1052736"/>
            <a:ext cx="11881320"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1001</a:t>
            </a:r>
            <a:r>
              <a:rPr lang="en-IN" dirty="0">
                <a:latin typeface="Liberation Mono"/>
              </a:rPr>
              <a:t>, 'customerName', </a:t>
            </a:r>
            <a:r>
              <a:rPr lang="en-IN" dirty="0">
                <a:solidFill>
                  <a:srgbClr val="669900"/>
                </a:solidFill>
                <a:latin typeface="Liberation Mono"/>
              </a:rPr>
              <a:t>'saleel'</a:t>
            </a:r>
            <a:r>
              <a:rPr lang="en-IN" dirty="0">
                <a:latin typeface="Liberation Mono"/>
              </a:rPr>
              <a:t>, 'mobile', </a:t>
            </a:r>
            <a:r>
              <a:rPr lang="en-IN" dirty="0">
                <a:solidFill>
                  <a:srgbClr val="990055"/>
                </a:solidFill>
                <a:latin typeface="Liberation Mono"/>
              </a:rPr>
              <a:t>9850884228</a:t>
            </a:r>
            <a:r>
              <a:rPr lang="en-IN" dirty="0">
                <a:latin typeface="Liberation Mono"/>
              </a:rPr>
              <a:t>, 'city', </a:t>
            </a:r>
            <a:r>
              <a:rPr lang="en-IN" dirty="0">
                <a:solidFill>
                  <a:srgbClr val="669900"/>
                </a:solidFill>
                <a:latin typeface="Liberation Mono"/>
              </a:rPr>
              <a:t>'baroda'</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1002</a:t>
            </a:r>
            <a:r>
              <a:rPr lang="en-IN" dirty="0">
                <a:latin typeface="Liberation Mono"/>
              </a:rPr>
              <a:t>, 'customerName', </a:t>
            </a:r>
            <a:r>
              <a:rPr lang="en-IN" dirty="0">
                <a:solidFill>
                  <a:srgbClr val="669900"/>
                </a:solidFill>
                <a:latin typeface="Liberation Mono"/>
              </a:rPr>
              <a:t>'sharmin'</a:t>
            </a:r>
            <a:r>
              <a:rPr lang="en-IN" dirty="0">
                <a:latin typeface="Liberation Mono"/>
              </a:rPr>
              <a:t>, 'mobile', </a:t>
            </a:r>
            <a:r>
              <a:rPr lang="en-IN" dirty="0">
                <a:solidFill>
                  <a:srgbClr val="990055"/>
                </a:solidFill>
                <a:latin typeface="Liberation Mono"/>
              </a:rPr>
              <a:t>9850884229</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3</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1003</a:t>
            </a:r>
            <a:r>
              <a:rPr lang="en-IN" dirty="0">
                <a:latin typeface="Liberation Mono"/>
              </a:rPr>
              <a:t>, 'customerName', </a:t>
            </a:r>
            <a:r>
              <a:rPr lang="en-IN" dirty="0">
                <a:solidFill>
                  <a:srgbClr val="669900"/>
                </a:solidFill>
                <a:latin typeface="Liberation Mono"/>
              </a:rPr>
              <a:t>'vrushali'</a:t>
            </a:r>
            <a:r>
              <a:rPr lang="en-IN" dirty="0">
                <a:latin typeface="Liberation Mono"/>
              </a:rPr>
              <a:t>, 'mobile', </a:t>
            </a:r>
            <a:r>
              <a:rPr lang="en-IN" dirty="0">
                <a:solidFill>
                  <a:srgbClr val="990055"/>
                </a:solidFill>
                <a:latin typeface="Liberation Mono"/>
              </a:rPr>
              <a:t>9850884230</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400" dirty="0">
              <a:latin typeface="Liberation Mono"/>
            </a:endParaRPr>
          </a:p>
          <a:p>
            <a:pPr marL="285750" indent="-285750">
              <a:buFont typeface="Arial" panose="020B0604020202020204" pitchFamily="34" charset="0"/>
              <a:buChar char="•"/>
            </a:pPr>
            <a:r>
              <a:rPr lang="en-IN" dirty="0">
                <a:latin typeface="Liberation Mono"/>
              </a:rPr>
              <a:t> </a:t>
            </a: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orderj </a:t>
            </a:r>
            <a:r>
              <a:rPr lang="en-IN" dirty="0">
                <a:solidFill>
                  <a:srgbClr val="0077AA"/>
                </a:solidFill>
                <a:latin typeface="Liberation Mono"/>
              </a:rPr>
              <a:t>VALUES</a:t>
            </a:r>
            <a:r>
              <a:rPr lang="en-IN" dirty="0">
                <a:latin typeface="Liberation Mono"/>
              </a:rPr>
              <a:t>(</a:t>
            </a:r>
            <a:r>
              <a:rPr lang="en-IN" dirty="0">
                <a:solidFill>
                  <a:srgbClr val="990055"/>
                </a:solidFill>
                <a:latin typeface="Liberation Mono"/>
              </a:rPr>
              <a:t>4</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'customerID', </a:t>
            </a:r>
            <a:r>
              <a:rPr lang="en-IN" dirty="0">
                <a:solidFill>
                  <a:srgbClr val="990055"/>
                </a:solidFill>
                <a:latin typeface="Liberation Mono"/>
              </a:rPr>
              <a:t>1004</a:t>
            </a:r>
            <a:r>
              <a:rPr lang="en-IN" dirty="0">
                <a:latin typeface="Liberation Mono"/>
              </a:rPr>
              <a:t>, 'customerName' ,</a:t>
            </a:r>
            <a:r>
              <a:rPr lang="en-IN" dirty="0">
                <a:solidFill>
                  <a:srgbClr val="669900"/>
                </a:solidFill>
                <a:latin typeface="Liberation Mono"/>
              </a:rPr>
              <a:t>'ruhan'</a:t>
            </a:r>
            <a:r>
              <a:rPr lang="en-IN" dirty="0">
                <a:latin typeface="Liberation Mono"/>
              </a:rPr>
              <a:t>, 'mobile',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990055"/>
                </a:solidFill>
                <a:latin typeface="Liberation Mono"/>
              </a:rPr>
              <a:t>11111111</a:t>
            </a:r>
            <a:r>
              <a:rPr lang="en-IN" dirty="0">
                <a:latin typeface="Liberation Mono"/>
              </a:rPr>
              <a:t>, </a:t>
            </a:r>
            <a:r>
              <a:rPr lang="en-IN" dirty="0">
                <a:solidFill>
                  <a:srgbClr val="990055"/>
                </a:solidFill>
                <a:latin typeface="Liberation Mono"/>
              </a:rPr>
              <a:t>22222222</a:t>
            </a:r>
            <a:r>
              <a:rPr lang="en-IN" dirty="0">
                <a:solidFill>
                  <a:schemeClr val="bg1">
                    <a:lumMod val="65000"/>
                  </a:schemeClr>
                </a:solidFill>
                <a:latin typeface="Liberation Mono"/>
              </a:rPr>
              <a:t>)</a:t>
            </a:r>
            <a:r>
              <a:rPr lang="en-IN" dirty="0">
                <a:latin typeface="Liberation Mono"/>
              </a:rPr>
              <a:t>, 'city', </a:t>
            </a:r>
            <a:r>
              <a:rPr lang="en-IN" dirty="0">
                <a:solidFill>
                  <a:srgbClr val="669900"/>
                </a:solidFill>
                <a:latin typeface="Liberation Mono"/>
              </a:rPr>
              <a:t>'pune'</a:t>
            </a:r>
            <a:r>
              <a:rPr lang="en-IN" dirty="0">
                <a:solidFill>
                  <a:schemeClr val="bg1">
                    <a:lumMod val="65000"/>
                  </a:schemeClr>
                </a:solidFill>
                <a:latin typeface="Liberation Mono"/>
              </a:rPr>
              <a:t>))</a:t>
            </a:r>
            <a:r>
              <a:rPr lang="en-IN" dirty="0">
                <a:latin typeface="Liberation Mono"/>
              </a:rPr>
              <a:t>;</a:t>
            </a:r>
          </a:p>
        </p:txBody>
      </p:sp>
      <p:cxnSp>
        <p:nvCxnSpPr>
          <p:cNvPr id="11" name="Straight Connector 10">
            <a:extLst>
              <a:ext uri="{FF2B5EF4-FFF2-40B4-BE49-F238E27FC236}">
                <a16:creationId xmlns:a16="http://schemas.microsoft.com/office/drawing/2014/main" xmlns="" id="{0090B64C-6014-4E17-BBFF-8CBBA2F9DCC3}"/>
              </a:ext>
            </a:extLst>
          </p:cNvPr>
          <p:cNvCxnSpPr/>
          <p:nvPr/>
        </p:nvCxnSpPr>
        <p:spPr>
          <a:xfrm>
            <a:off x="149975" y="3789040"/>
            <a:ext cx="11634657" cy="0"/>
          </a:xfrm>
          <a:prstGeom prst="line">
            <a:avLst/>
          </a:prstGeom>
          <a:ln>
            <a:solidFill>
              <a:schemeClr val="accent6">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xmlns="" id="{656108CF-D21C-4F0A-AF9C-384BC034255D}"/>
              </a:ext>
            </a:extLst>
          </p:cNvPr>
          <p:cNvSpPr txBox="1"/>
          <p:nvPr/>
        </p:nvSpPr>
        <p:spPr>
          <a:xfrm>
            <a:off x="149974" y="4941168"/>
            <a:ext cx="11881319" cy="166199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 </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5</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1</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a:t>
            </a:r>
          </a:p>
          <a:p>
            <a:pPr marL="285750" indent="-285750">
              <a:buFont typeface="Arial" panose="020B0604020202020204" pitchFamily="34" charset="0"/>
              <a:buChar char="•"/>
            </a:pPr>
            <a:endParaRPr lang="en-IN" sz="6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a:t>
            </a:r>
            <a:r>
              <a:rPr lang="en-US" dirty="0">
                <a:latin typeface="Liberation Mono"/>
              </a:rPr>
              <a:t>orderItemsJ</a:t>
            </a:r>
            <a:r>
              <a:rPr lang="en-IN" dirty="0">
                <a:latin typeface="Liberation Mono"/>
              </a:rPr>
              <a:t>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solidFill>
                  <a:srgbClr val="990055"/>
                </a:solidFill>
                <a:latin typeface="Liberation Mono"/>
              </a:rPr>
              <a:t>2</a:t>
            </a:r>
            <a:r>
              <a:rPr lang="en-IN" dirty="0">
                <a:latin typeface="Liberation Mono"/>
              </a:rPr>
              <a:t>, </a:t>
            </a:r>
            <a:r>
              <a:rPr lang="en-IN" dirty="0">
                <a:solidFill>
                  <a:srgbClr val="DD4A68"/>
                </a:solidFill>
                <a:latin typeface="Liberation Mono"/>
              </a:rPr>
              <a:t>JSON_ARRAY</a:t>
            </a:r>
            <a:r>
              <a:rPr lang="en-IN" dirty="0">
                <a:solidFill>
                  <a:schemeClr val="bg1">
                    <a:lumMod val="65000"/>
                  </a:schemeClr>
                </a:solidFill>
                <a:latin typeface="Liberation Mono"/>
              </a:rPr>
              <a:t>(</a:t>
            </a:r>
            <a:r>
              <a:rPr lang="en-IN" dirty="0">
                <a:solidFill>
                  <a:srgbClr val="DD4A68"/>
                </a:solidFill>
                <a:latin typeface="Liberation Mono"/>
              </a:rPr>
              <a:t>JSON_OBJECT</a:t>
            </a:r>
            <a:r>
              <a:rPr lang="en-IN" dirty="0">
                <a:latin typeface="Liberation Mono"/>
              </a:rPr>
              <a:t>('itemID',</a:t>
            </a:r>
            <a:r>
              <a:rPr lang="en-IN" dirty="0">
                <a:solidFill>
                  <a:srgbClr val="990055"/>
                </a:solidFill>
                <a:latin typeface="Liberation Mono"/>
              </a:rPr>
              <a:t>1001</a:t>
            </a:r>
            <a:r>
              <a:rPr lang="en-IN" dirty="0">
                <a:latin typeface="Liberation Mono"/>
              </a:rPr>
              <a:t>, 'itemName', </a:t>
            </a:r>
            <a:r>
              <a:rPr lang="en-IN" dirty="0">
                <a:solidFill>
                  <a:srgbClr val="669900"/>
                </a:solidFill>
                <a:latin typeface="Liberation Mono"/>
              </a:rPr>
              <a:t>'butter'</a:t>
            </a:r>
            <a:r>
              <a:rPr lang="en-IN" dirty="0">
                <a:latin typeface="Liberation Mono"/>
              </a:rPr>
              <a:t>, 'rate', </a:t>
            </a:r>
            <a:r>
              <a:rPr lang="en-IN" dirty="0">
                <a:solidFill>
                  <a:srgbClr val="990055"/>
                </a:solidFill>
                <a:latin typeface="Liberation Mono"/>
              </a:rPr>
              <a:t>175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1003</a:t>
            </a:r>
            <a:r>
              <a:rPr lang="en-IN" dirty="0">
                <a:latin typeface="Liberation Mono"/>
              </a:rPr>
              <a:t>, 'itemName', </a:t>
            </a:r>
            <a:r>
              <a:rPr lang="en-IN" dirty="0">
                <a:solidFill>
                  <a:srgbClr val="669900"/>
                </a:solidFill>
                <a:latin typeface="Liberation Mono"/>
              </a:rPr>
              <a:t>'bread'</a:t>
            </a:r>
            <a:r>
              <a:rPr lang="en-IN" dirty="0">
                <a:latin typeface="Liberation Mono"/>
              </a:rPr>
              <a:t>, 'rate', </a:t>
            </a:r>
            <a:r>
              <a:rPr lang="en-IN" dirty="0">
                <a:solidFill>
                  <a:srgbClr val="990055"/>
                </a:solidFill>
                <a:latin typeface="Liberation Mono"/>
              </a:rPr>
              <a:t>45</a:t>
            </a:r>
            <a:r>
              <a:rPr lang="en-IN" dirty="0">
                <a:latin typeface="Liberation Mono"/>
              </a:rPr>
              <a:t>, 'qty', </a:t>
            </a:r>
            <a:r>
              <a:rPr lang="en-IN" dirty="0">
                <a:solidFill>
                  <a:srgbClr val="990055"/>
                </a:solidFill>
                <a:latin typeface="Liberation Mono"/>
              </a:rPr>
              <a:t>2</a:t>
            </a:r>
            <a:r>
              <a:rPr lang="en-IN" dirty="0">
                <a:solidFill>
                  <a:schemeClr val="bg1">
                    <a:lumMod val="65000"/>
                  </a:schemeClr>
                </a:solidFill>
                <a:latin typeface="Liberation Mono"/>
              </a:rPr>
              <a:t>)</a:t>
            </a:r>
            <a:r>
              <a:rPr lang="en-IN" dirty="0">
                <a:latin typeface="Liberation Mono"/>
              </a:rPr>
              <a:t>, </a:t>
            </a:r>
            <a:r>
              <a:rPr lang="en-IN" dirty="0">
                <a:solidFill>
                  <a:srgbClr val="DD4A68"/>
                </a:solidFill>
                <a:latin typeface="Liberation Mono"/>
              </a:rPr>
              <a:t>JSON_OBJECT</a:t>
            </a:r>
            <a:r>
              <a:rPr lang="en-IN" dirty="0">
                <a:solidFill>
                  <a:schemeClr val="bg1">
                    <a:lumMod val="65000"/>
                  </a:schemeClr>
                </a:solidFill>
                <a:latin typeface="Liberation Mono"/>
              </a:rPr>
              <a:t>(</a:t>
            </a:r>
            <a:r>
              <a:rPr lang="en-IN" dirty="0">
                <a:latin typeface="Liberation Mono"/>
              </a:rPr>
              <a:t>'itemID',</a:t>
            </a:r>
            <a:r>
              <a:rPr lang="en-IN" dirty="0">
                <a:solidFill>
                  <a:srgbClr val="990055"/>
                </a:solidFill>
                <a:latin typeface="Liberation Mono"/>
              </a:rPr>
              <a:t>1002</a:t>
            </a:r>
            <a:r>
              <a:rPr lang="en-IN" dirty="0">
                <a:latin typeface="Liberation Mono"/>
              </a:rPr>
              <a:t>, 'itemName', </a:t>
            </a:r>
            <a:r>
              <a:rPr lang="en-IN" dirty="0">
                <a:solidFill>
                  <a:srgbClr val="669900"/>
                </a:solidFill>
                <a:latin typeface="Liberation Mono"/>
              </a:rPr>
              <a:t>'cheese'</a:t>
            </a:r>
            <a:r>
              <a:rPr lang="en-IN" dirty="0">
                <a:latin typeface="Liberation Mono"/>
              </a:rPr>
              <a:t>, 'rate', </a:t>
            </a:r>
            <a:r>
              <a:rPr lang="en-IN" dirty="0">
                <a:solidFill>
                  <a:srgbClr val="990055"/>
                </a:solidFill>
                <a:latin typeface="Liberation Mono"/>
              </a:rPr>
              <a:t>225</a:t>
            </a:r>
            <a:r>
              <a:rPr lang="en-IN" dirty="0">
                <a:latin typeface="Liberation Mono"/>
              </a:rPr>
              <a:t>, 'qty', </a:t>
            </a:r>
            <a:r>
              <a:rPr lang="en-IN" dirty="0">
                <a:solidFill>
                  <a:srgbClr val="990055"/>
                </a:solidFill>
                <a:latin typeface="Liberation Mono"/>
              </a:rPr>
              <a:t>4</a:t>
            </a:r>
            <a:r>
              <a:rPr lang="en-IN" dirty="0">
                <a:solidFill>
                  <a:schemeClr val="bg1">
                    <a:lumMod val="65000"/>
                  </a:schemeClr>
                </a:solidFill>
                <a:latin typeface="Liberation Mono"/>
              </a:rPr>
              <a:t>)))</a:t>
            </a:r>
            <a:r>
              <a:rPr lang="en-IN" dirty="0">
                <a:latin typeface="Liberation Mono"/>
              </a:rPr>
              <a:t>;</a:t>
            </a:r>
          </a:p>
        </p:txBody>
      </p:sp>
      <p:sp>
        <p:nvSpPr>
          <p:cNvPr id="12" name="TextBox 11">
            <a:extLst>
              <a:ext uri="{FF2B5EF4-FFF2-40B4-BE49-F238E27FC236}">
                <a16:creationId xmlns:a16="http://schemas.microsoft.com/office/drawing/2014/main" xmlns="" id="{0BA12B95-E0A9-4FF9-99AD-14DB14622162}"/>
              </a:ext>
            </a:extLst>
          </p:cNvPr>
          <p:cNvSpPr txBox="1"/>
          <p:nvPr/>
        </p:nvSpPr>
        <p:spPr>
          <a:xfrm>
            <a:off x="23664" y="-67454"/>
            <a:ext cx="671736" cy="400110"/>
          </a:xfrm>
          <a:prstGeom prst="rect">
            <a:avLst/>
          </a:prstGeom>
          <a:noFill/>
        </p:spPr>
        <p:txBody>
          <a:bodyPr wrap="square">
            <a:spAutoFit/>
          </a:bodyPr>
          <a:lstStyle/>
          <a:p>
            <a:r>
              <a:rPr lang="en-IN" sz="2000" dirty="0">
                <a:solidFill>
                  <a:srgbClr val="FF0000"/>
                </a:solidFill>
                <a:latin typeface="Liberation Mono"/>
                <a:cs typeface="Arial" panose="020B0604020202020204" pitchFamily="34" charset="0"/>
              </a:rPr>
              <a:t>e.g.</a:t>
            </a:r>
          </a:p>
        </p:txBody>
      </p:sp>
    </p:spTree>
    <p:extLst>
      <p:ext uri="{BB962C8B-B14F-4D97-AF65-F5344CB8AC3E}">
        <p14:creationId xmlns:p14="http://schemas.microsoft.com/office/powerpoint/2010/main" xmlns="" val="518132333"/>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4596" y="46366"/>
            <a:ext cx="914281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select, update and remove keys from json object</a:t>
            </a:r>
          </a:p>
        </p:txBody>
      </p:sp>
      <p:sp>
        <p:nvSpPr>
          <p:cNvPr id="4" name="TextBox 3">
            <a:extLst>
              <a:ext uri="{FF2B5EF4-FFF2-40B4-BE49-F238E27FC236}">
                <a16:creationId xmlns:a16="http://schemas.microsoft.com/office/drawing/2014/main" xmlns="" id="{D397831D-776D-4FB2-8261-94143597ED5F}"/>
              </a:ext>
            </a:extLst>
          </p:cNvPr>
          <p:cNvSpPr txBox="1"/>
          <p:nvPr/>
        </p:nvSpPr>
        <p:spPr>
          <a:xfrm>
            <a:off x="299356" y="4869160"/>
            <a:ext cx="11593288"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'GJ'</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1</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2</a:t>
            </a:r>
            <a:r>
              <a:rPr lang="en-IN" dirty="0">
                <a:latin typeface="Liberation Mono"/>
              </a:rPr>
              <a:t>;</a:t>
            </a: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JSON_SET</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state</a:t>
            </a:r>
            <a:r>
              <a:rPr lang="en-IN" dirty="0">
                <a:solidFill>
                  <a:srgbClr val="DD4A68"/>
                </a:solidFill>
                <a:latin typeface="Liberation Mono"/>
              </a:rPr>
              <a:t>'</a:t>
            </a:r>
            <a:r>
              <a:rPr lang="en-IN" dirty="0">
                <a:latin typeface="Liberation Mono"/>
              </a:rPr>
              <a:t>, </a:t>
            </a:r>
            <a:r>
              <a:rPr lang="en-IN" dirty="0">
                <a:solidFill>
                  <a:srgbClr val="669900"/>
                </a:solidFill>
                <a:latin typeface="Liberation Mono"/>
              </a:rPr>
              <a:t>'MH'</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a:p>
            <a:pPr marL="285750" indent="-285750">
              <a:buFont typeface="Arial" panose="020B0604020202020204" pitchFamily="34" charset="0"/>
              <a:buChar char="•"/>
            </a:pPr>
            <a:endParaRPr lang="en-IN" dirty="0">
              <a:latin typeface="Liberation Mono"/>
            </a:endParaRPr>
          </a:p>
          <a:p>
            <a:pPr marL="285750" indent="-285750">
              <a:buFont typeface="Arial" panose="020B0604020202020204" pitchFamily="34" charset="0"/>
              <a:buChar char="•"/>
            </a:pPr>
            <a:r>
              <a:rPr lang="en-IN" dirty="0">
                <a:solidFill>
                  <a:srgbClr val="0077AA"/>
                </a:solidFill>
                <a:latin typeface="Liberation Mono"/>
              </a:rPr>
              <a:t>UPDATE</a:t>
            </a:r>
            <a:r>
              <a:rPr lang="en-IN" dirty="0">
                <a:latin typeface="Liberation Mono"/>
              </a:rPr>
              <a:t> orderj </a:t>
            </a:r>
            <a:r>
              <a:rPr lang="en-IN" dirty="0">
                <a:solidFill>
                  <a:srgbClr val="0077AA"/>
                </a:solidFill>
                <a:latin typeface="Liberation Mono"/>
              </a:rPr>
              <a:t>SET</a:t>
            </a:r>
            <a:r>
              <a:rPr lang="en-IN" dirty="0">
                <a:latin typeface="Liberation Mono"/>
              </a:rPr>
              <a:t> orderheader </a:t>
            </a:r>
            <a:r>
              <a:rPr lang="en-IN" dirty="0">
                <a:solidFill>
                  <a:schemeClr val="accent5">
                    <a:lumMod val="75000"/>
                  </a:schemeClr>
                </a:solidFill>
                <a:latin typeface="Liberation Mono"/>
              </a:rPr>
              <a:t>=</a:t>
            </a:r>
            <a:r>
              <a:rPr lang="en-IN" dirty="0">
                <a:latin typeface="Liberation Mono"/>
              </a:rPr>
              <a:t> </a:t>
            </a:r>
            <a:r>
              <a:rPr lang="en-IN" dirty="0">
                <a:solidFill>
                  <a:srgbClr val="DD4A68"/>
                </a:solidFill>
                <a:latin typeface="Liberation Mono"/>
              </a:rPr>
              <a:t>JSON_REMOVE</a:t>
            </a:r>
            <a:r>
              <a:rPr lang="en-IN" dirty="0">
                <a:solidFill>
                  <a:schemeClr val="bg1">
                    <a:lumMod val="65000"/>
                  </a:schemeClr>
                </a:solidFill>
                <a:latin typeface="Liberation Mono"/>
              </a:rPr>
              <a:t>(</a:t>
            </a:r>
            <a:r>
              <a:rPr lang="en-IN" dirty="0">
                <a:latin typeface="Liberation Mono"/>
              </a:rPr>
              <a:t>orderheader, </a:t>
            </a:r>
            <a:r>
              <a:rPr lang="en-IN" dirty="0">
                <a:solidFill>
                  <a:srgbClr val="DD4A68"/>
                </a:solidFill>
                <a:latin typeface="Liberation Mono"/>
              </a:rPr>
              <a:t>'$.</a:t>
            </a:r>
            <a:r>
              <a:rPr lang="en-IN" dirty="0">
                <a:latin typeface="Liberation Mono"/>
              </a:rPr>
              <a:t> state</a:t>
            </a:r>
            <a:r>
              <a:rPr lang="en-IN" dirty="0">
                <a:solidFill>
                  <a:srgbClr val="DD4A68"/>
                </a:solidFill>
                <a:latin typeface="Liberation Mono"/>
              </a:rPr>
              <a:t>'</a:t>
            </a:r>
            <a:r>
              <a:rPr lang="en-IN" dirty="0">
                <a:solidFill>
                  <a:schemeClr val="bg1">
                    <a:lumMod val="65000"/>
                  </a:schemeClr>
                </a:solidFill>
                <a:latin typeface="Liberation Mono"/>
              </a:rPr>
              <a:t>)</a:t>
            </a:r>
            <a:r>
              <a:rPr lang="en-IN" dirty="0">
                <a:latin typeface="Liberation Mono"/>
              </a:rPr>
              <a:t> </a:t>
            </a:r>
            <a:r>
              <a:rPr lang="en-IN" dirty="0">
                <a:solidFill>
                  <a:srgbClr val="0077AA"/>
                </a:solidFill>
                <a:latin typeface="Liberation Mono"/>
              </a:rPr>
              <a:t>WHERE</a:t>
            </a:r>
            <a:r>
              <a:rPr lang="en-IN" dirty="0">
                <a:latin typeface="Liberation Mono"/>
              </a:rPr>
              <a:t> oid</a:t>
            </a:r>
            <a:r>
              <a:rPr lang="en-IN" dirty="0">
                <a:solidFill>
                  <a:schemeClr val="accent5">
                    <a:lumMod val="75000"/>
                  </a:schemeClr>
                </a:solidFill>
                <a:latin typeface="Liberation Mono"/>
              </a:rPr>
              <a:t>=</a:t>
            </a:r>
            <a:r>
              <a:rPr lang="en-IN" dirty="0">
                <a:solidFill>
                  <a:srgbClr val="990055"/>
                </a:solidFill>
                <a:latin typeface="Liberation Mono"/>
              </a:rPr>
              <a:t>3</a:t>
            </a:r>
            <a:r>
              <a:rPr lang="en-IN" dirty="0">
                <a:latin typeface="Liberation Mono"/>
              </a:rPr>
              <a:t>;</a:t>
            </a:r>
          </a:p>
        </p:txBody>
      </p:sp>
      <p:sp>
        <p:nvSpPr>
          <p:cNvPr id="5" name="TextBox 4">
            <a:extLst>
              <a:ext uri="{FF2B5EF4-FFF2-40B4-BE49-F238E27FC236}">
                <a16:creationId xmlns:a16="http://schemas.microsoft.com/office/drawing/2014/main" xmlns="" id="{60DA2566-4DAD-41AB-A0BC-0970CBA73FC6}"/>
              </a:ext>
            </a:extLst>
          </p:cNvPr>
          <p:cNvSpPr txBox="1"/>
          <p:nvPr/>
        </p:nvSpPr>
        <p:spPr>
          <a:xfrm>
            <a:off x="299356" y="764704"/>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oid, order_items </a:t>
            </a:r>
            <a:r>
              <a:rPr lang="en-IN" dirty="0">
                <a:solidFill>
                  <a:srgbClr val="DD4A68"/>
                </a:solidFill>
                <a:latin typeface="Liberation Mono"/>
              </a:rPr>
              <a:t>-&gt; "$.</a:t>
            </a:r>
            <a:r>
              <a:rPr lang="en-IN" dirty="0">
                <a:solidFill>
                  <a:srgbClr val="A67F59"/>
                </a:solidFill>
                <a:latin typeface="Liberation Mono"/>
              </a:rPr>
              <a:t>*</a:t>
            </a:r>
            <a:r>
              <a:rPr lang="en-IN" dirty="0">
                <a:solidFill>
                  <a:srgbClr val="DD4A68"/>
                </a:solidFill>
                <a:latin typeface="Liberation Mono"/>
              </a:rPr>
              <a:t>"</a:t>
            </a:r>
            <a:r>
              <a:rPr lang="en-IN" dirty="0">
                <a:latin typeface="Liberation Mono"/>
              </a:rPr>
              <a:t> </a:t>
            </a:r>
            <a:r>
              <a:rPr lang="en-IN" dirty="0">
                <a:solidFill>
                  <a:srgbClr val="0077AA"/>
                </a:solidFill>
                <a:latin typeface="Liberation Mono"/>
              </a:rPr>
              <a:t>FROM</a:t>
            </a:r>
            <a:r>
              <a:rPr lang="en-IN" dirty="0">
                <a:latin typeface="Liberation Mono"/>
              </a:rPr>
              <a:t> orderitemsj;</a:t>
            </a:r>
          </a:p>
        </p:txBody>
      </p:sp>
    </p:spTree>
    <p:extLst>
      <p:ext uri="{BB962C8B-B14F-4D97-AF65-F5344CB8AC3E}">
        <p14:creationId xmlns:p14="http://schemas.microsoft.com/office/powerpoint/2010/main" xmlns="" val="2667293053"/>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sp>
        <p:nvSpPr>
          <p:cNvPr id="3" name="Rectangle 2">
            <a:extLst>
              <a:ext uri="{FF2B5EF4-FFF2-40B4-BE49-F238E27FC236}">
                <a16:creationId xmlns:a16="http://schemas.microsoft.com/office/drawing/2014/main" xmlns="" id="{0A13198E-01DA-4EAE-A11D-857D7465964F}"/>
              </a:ext>
            </a:extLst>
          </p:cNvPr>
          <p:cNvSpPr/>
          <p:nvPr/>
        </p:nvSpPr>
        <p:spPr>
          <a:xfrm>
            <a:off x="3341297" y="3228945"/>
            <a:ext cx="550940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ALTER TABLE changes the structure of a table. </a:t>
            </a:r>
          </a:p>
        </p:txBody>
      </p:sp>
      <p:sp>
        <p:nvSpPr>
          <p:cNvPr id="4" name="Rectangle 3">
            <a:extLst>
              <a:ext uri="{FF2B5EF4-FFF2-40B4-BE49-F238E27FC236}">
                <a16:creationId xmlns:a16="http://schemas.microsoft.com/office/drawing/2014/main" xmlns="" id="{ACE9ED2A-BDA2-4AAE-A4D0-D7903A0F0388}"/>
              </a:ext>
            </a:extLst>
          </p:cNvPr>
          <p:cNvSpPr/>
          <p:nvPr/>
        </p:nvSpPr>
        <p:spPr>
          <a:xfrm>
            <a:off x="262558" y="3933056"/>
            <a:ext cx="6092825" cy="1692771"/>
          </a:xfrm>
          <a:prstGeom prst="rect">
            <a:avLst/>
          </a:prstGeom>
        </p:spPr>
        <p:txBody>
          <a:bodyPr>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rename columns or the table itself.</a:t>
            </a:r>
          </a:p>
        </p:txBody>
      </p:sp>
    </p:spTree>
    <p:extLst>
      <p:ext uri="{BB962C8B-B14F-4D97-AF65-F5344CB8AC3E}">
        <p14:creationId xmlns:p14="http://schemas.microsoft.com/office/powerpoint/2010/main" xmlns="" val="3510893457"/>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F5A735EB-AE7A-4204-8BE6-AB0DCC9E534C}"/>
              </a:ext>
            </a:extLst>
          </p:cNvPr>
          <p:cNvSpPr/>
          <p:nvPr/>
        </p:nvSpPr>
        <p:spPr>
          <a:xfrm>
            <a:off x="190550" y="1886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Rectangle 7">
            <a:extLst>
              <a:ext uri="{FF2B5EF4-FFF2-40B4-BE49-F238E27FC236}">
                <a16:creationId xmlns:a16="http://schemas.microsoft.com/office/drawing/2014/main" xmlns="" id="{BC3338FF-4D2D-45F0-A977-FB66A4C07D53}"/>
              </a:ext>
            </a:extLst>
          </p:cNvPr>
          <p:cNvSpPr/>
          <p:nvPr/>
        </p:nvSpPr>
        <p:spPr>
          <a:xfrm>
            <a:off x="190550" y="927884"/>
            <a:ext cx="11593288" cy="5324535"/>
          </a:xfrm>
          <a:prstGeom prst="rect">
            <a:avLst/>
          </a:prstGeom>
        </p:spPr>
        <p:txBody>
          <a:bodyPr wrap="square">
            <a:spAutoFit/>
          </a:bodyPr>
          <a:lstStyle/>
          <a:p>
            <a:r>
              <a:rPr lang="en-IN" sz="2000" dirty="0">
                <a:solidFill>
                  <a:srgbClr val="0077AA"/>
                </a:solidFill>
                <a:latin typeface="Liberation Mono"/>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TABLE</a:t>
            </a:r>
            <a:r>
              <a:rPr lang="en-IN" sz="2000" dirty="0">
                <a:solidFill>
                  <a:schemeClr val="tx1">
                    <a:lumMod val="95000"/>
                    <a:lumOff val="5000"/>
                  </a:schemeClr>
                </a:solidFill>
                <a:latin typeface="Liberation Mono"/>
                <a:cs typeface="Arial" panose="020B0604020202020204" pitchFamily="34" charset="0"/>
              </a:rPr>
              <a:t> tbl_name </a:t>
            </a:r>
          </a:p>
          <a:p>
            <a:endParaRPr lang="en-IN" sz="10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 [, alter_specification] </a:t>
            </a:r>
            <a:r>
              <a:rPr lang="en-US" sz="2000" dirty="0">
                <a:solidFill>
                  <a:srgbClr val="0077AA"/>
                </a:solidFill>
                <a:latin typeface="Liberation Mono"/>
              </a:rPr>
              <a:t>. . .</a:t>
            </a:r>
            <a:endParaRPr lang="en-IN" sz="2000" dirty="0">
              <a:solidFill>
                <a:schemeClr val="tx1">
                  <a:lumMod val="95000"/>
                  <a:lumOff val="5000"/>
                </a:schemeClr>
              </a:solidFill>
              <a:latin typeface="Liberation Mono"/>
              <a:cs typeface="Arial" panose="020B0604020202020204" pitchFamily="34" charset="0"/>
            </a:endParaRPr>
          </a:p>
          <a:p>
            <a:endParaRPr lang="en-IN" sz="10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[index_name] (</a:t>
            </a:r>
            <a:r>
              <a:rPr lang="en-IN" sz="2000" i="1" dirty="0">
                <a:solidFill>
                  <a:srgbClr val="000000"/>
                </a:solidFill>
                <a:latin typeface="Liberation Mono"/>
              </a:rPr>
              <a:t>index_col_name</a:t>
            </a:r>
            <a:r>
              <a:rPr lang="en-IN" sz="2000" dirty="0">
                <a:solidFill>
                  <a:schemeClr val="tx1">
                    <a:lumMod val="95000"/>
                    <a:lumOff val="5000"/>
                  </a:schemeClr>
                </a:solidFill>
                <a:latin typeface="Liberation Mono"/>
                <a:cs typeface="Arial" panose="020B0604020202020204" pitchFamily="34" charset="0"/>
              </a:rPr>
              <a:t>,</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 </a:t>
            </a:r>
            <a:r>
              <a:rPr lang="en-IN" sz="2000" i="1" dirty="0">
                <a:solidFill>
                  <a:srgbClr val="000000"/>
                </a:solidFill>
                <a:latin typeface="Liberation Mono"/>
              </a:rPr>
              <a:t>symbol </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UNIQUE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ADD</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CONSTRAINT</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symbol</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i="1" dirty="0">
                <a:solidFill>
                  <a:srgbClr val="000000"/>
                </a:solidFill>
                <a:latin typeface="Liberation Mono"/>
              </a:rPr>
              <a:t> </a:t>
            </a:r>
            <a:r>
              <a:rPr lang="en-IN" sz="2000" dirty="0">
                <a:solidFill>
                  <a:srgbClr val="0077AA"/>
                </a:solidFill>
                <a:latin typeface="Liberation Mono"/>
              </a:rPr>
              <a:t>KEY</a:t>
            </a:r>
            <a:r>
              <a:rPr lang="en-IN" sz="2000" i="1" dirty="0">
                <a:solidFill>
                  <a:srgbClr val="000000"/>
                </a:solidFill>
                <a:latin typeface="Liberation Mono"/>
              </a:rPr>
              <a:t> reference_definition</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CHANGE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old_col_name new_col_name </a:t>
            </a:r>
            <a:r>
              <a:rPr lang="en-IN" sz="2000" dirty="0">
                <a:solidFill>
                  <a:schemeClr val="tx1">
                    <a:lumMod val="95000"/>
                    <a:lumOff val="5000"/>
                  </a:schemeClr>
                </a:solidFill>
                <a:latin typeface="Liberation Mono"/>
                <a:cs typeface="Arial" panose="020B0604020202020204" pitchFamily="34" charset="0"/>
              </a:rPr>
              <a:t>column_definition [</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MODIFY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 column_definition </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FIRST</a:t>
            </a:r>
            <a:r>
              <a:rPr lang="en-IN" sz="2000" dirty="0">
                <a:solidFill>
                  <a:schemeClr val="tx1">
                    <a:lumMod val="95000"/>
                    <a:lumOff val="5000"/>
                  </a:schemeClr>
                </a:solidFill>
                <a:latin typeface="Liberation Mono"/>
                <a:cs typeface="Arial" panose="020B0604020202020204" pitchFamily="34" charset="0"/>
              </a:rPr>
              <a:t> | </a:t>
            </a:r>
            <a:r>
              <a:rPr lang="en-IN" sz="2000" dirty="0">
                <a:solidFill>
                  <a:srgbClr val="0077AA"/>
                </a:solidFill>
                <a:latin typeface="Liberation Mono"/>
              </a:rPr>
              <a:t>AFTER</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a:t>
            </a:r>
            <a:r>
              <a:rPr lang="en-IN" sz="2000" dirty="0">
                <a:solidFill>
                  <a:schemeClr val="tx1">
                    <a:lumMod val="95000"/>
                    <a:lumOff val="5000"/>
                  </a:schemeClr>
                </a:solidFill>
                <a:latin typeface="Liberation Mono"/>
                <a:cs typeface="Arial" panose="020B0604020202020204" pitchFamily="34" charset="0"/>
              </a:rPr>
              <a:t>_</a:t>
            </a:r>
            <a:r>
              <a:rPr lang="en-IN" sz="2000" i="1" dirty="0">
                <a:solidFill>
                  <a:srgbClr val="000000"/>
                </a:solidFill>
                <a:latin typeface="Liberation Mono"/>
              </a:rPr>
              <a:t>name</a:t>
            </a:r>
            <a:r>
              <a:rPr lang="en-IN" sz="2000"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COLUMN</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col_name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PRIMARY</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INDEX</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index_name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DROP</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FOREIGN</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KEY</a:t>
            </a:r>
            <a:r>
              <a:rPr lang="en-IN" sz="2000" dirty="0">
                <a:solidFill>
                  <a:schemeClr val="tx1">
                    <a:lumMod val="95000"/>
                    <a:lumOff val="5000"/>
                  </a:schemeClr>
                </a:solidFill>
                <a:latin typeface="Liberation Mono"/>
                <a:cs typeface="Arial" panose="020B0604020202020204" pitchFamily="34" charset="0"/>
              </a:rPr>
              <a:t> </a:t>
            </a:r>
            <a:r>
              <a:rPr lang="en-IN" sz="2000" i="1" dirty="0" err="1">
                <a:solidFill>
                  <a:srgbClr val="000000"/>
                </a:solidFill>
                <a:latin typeface="Liberation Mono"/>
              </a:rPr>
              <a:t>fk_symbol</a:t>
            </a:r>
            <a:endParaRPr lang="en-IN" sz="2000" i="1" dirty="0">
              <a:solidFill>
                <a:srgbClr val="000000"/>
              </a:solidFill>
              <a:latin typeface="Liberation Mono"/>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RENAME</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rPr>
              <a:t>TO</a:t>
            </a:r>
            <a:r>
              <a:rPr lang="en-IN" sz="2000" dirty="0">
                <a:solidFill>
                  <a:schemeClr val="tx1">
                    <a:lumMod val="95000"/>
                    <a:lumOff val="5000"/>
                  </a:schemeClr>
                </a:solidFill>
                <a:latin typeface="Liberation Mono"/>
                <a:cs typeface="Arial" panose="020B0604020202020204" pitchFamily="34" charset="0"/>
              </a:rPr>
              <a:t>|</a:t>
            </a:r>
            <a:r>
              <a:rPr lang="en-IN" sz="2000" dirty="0">
                <a:solidFill>
                  <a:srgbClr val="0077AA"/>
                </a:solidFill>
                <a:latin typeface="Liberation Mono"/>
              </a:rPr>
              <a:t>AS</a:t>
            </a:r>
            <a:r>
              <a:rPr lang="en-IN" sz="2000" dirty="0">
                <a:solidFill>
                  <a:schemeClr val="tx1">
                    <a:lumMod val="95000"/>
                    <a:lumOff val="5000"/>
                  </a:schemeClr>
                </a:solidFill>
                <a:latin typeface="Liberation Mono"/>
                <a:cs typeface="Arial" panose="020B0604020202020204" pitchFamily="34" charset="0"/>
              </a:rPr>
              <a:t>] </a:t>
            </a:r>
            <a:r>
              <a:rPr lang="en-IN" sz="2000" i="1" dirty="0">
                <a:solidFill>
                  <a:srgbClr val="000000"/>
                </a:solidFill>
                <a:latin typeface="Liberation Mono"/>
              </a:rPr>
              <a:t>new_tbl_name</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b="0" i="0" dirty="0">
                <a:solidFill>
                  <a:srgbClr val="0077AA"/>
                </a:solidFill>
                <a:effectLst/>
                <a:latin typeface="Liberation Mono"/>
              </a:rPr>
              <a:t>ALTER</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0" dirty="0">
                <a:solidFill>
                  <a:srgbClr val="0077AA"/>
                </a:solidFill>
                <a:effectLst/>
                <a:latin typeface="Liberation Mono"/>
              </a:rPr>
              <a:t>COLUMN</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1" dirty="0">
                <a:solidFill>
                  <a:srgbClr val="000000"/>
                </a:solidFill>
                <a:effectLst/>
                <a:latin typeface="Liberation Mono"/>
              </a:rPr>
              <a:t>col_name</a:t>
            </a:r>
            <a:r>
              <a:rPr lang="en-IN" sz="2000" b="0" i="0" dirty="0">
                <a:solidFill>
                  <a:srgbClr val="000000"/>
                </a:solidFill>
                <a:effectLst/>
                <a:latin typeface="Liberation Mono"/>
              </a:rPr>
              <a:t> {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r>
              <a:rPr lang="en-IN" sz="2000" b="0" i="1" dirty="0">
                <a:solidFill>
                  <a:srgbClr val="000000"/>
                </a:solidFill>
                <a:effectLst/>
                <a:latin typeface="Liberation Mono"/>
              </a:rPr>
              <a:t>literal</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999999"/>
                </a:solidFill>
                <a:effectLst/>
                <a:latin typeface="Liberation Mono"/>
              </a:rPr>
              <a:t>(</a:t>
            </a:r>
            <a:r>
              <a:rPr lang="en-IN" sz="2000" b="0" i="1" dirty="0">
                <a:solidFill>
                  <a:srgbClr val="000000"/>
                </a:solidFill>
                <a:effectLst/>
                <a:latin typeface="Liberation Mono"/>
              </a:rPr>
              <a:t>expr</a:t>
            </a:r>
            <a:r>
              <a:rPr lang="en-IN" sz="2000" b="0" i="0" dirty="0">
                <a:solidFill>
                  <a:srgbClr val="999999"/>
                </a:solidFill>
                <a:effectLst/>
                <a:latin typeface="Liberation Mono"/>
              </a:rPr>
              <a:t>)</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SET</a:t>
            </a:r>
            <a:r>
              <a:rPr lang="en-IN" sz="2000" b="0" i="0" dirty="0">
                <a:solidFill>
                  <a:srgbClr val="000000"/>
                </a:solidFill>
                <a:effectLst/>
                <a:latin typeface="Liberation Mono"/>
              </a:rPr>
              <a:t> {</a:t>
            </a:r>
            <a:r>
              <a:rPr lang="en-IN" sz="2000" b="0" i="0" dirty="0">
                <a:solidFill>
                  <a:srgbClr val="0077AA"/>
                </a:solidFill>
                <a:effectLst/>
                <a:latin typeface="Liberation Mono"/>
              </a:rPr>
              <a:t>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INVISIBLE</a:t>
            </a:r>
            <a:r>
              <a:rPr lang="en-IN" sz="2000" b="0" i="0" dirty="0">
                <a:solidFill>
                  <a:srgbClr val="000000"/>
                </a:solidFill>
                <a:effectLst/>
                <a:latin typeface="Liberation Mono"/>
              </a:rPr>
              <a:t>} </a:t>
            </a:r>
            <a:r>
              <a:rPr lang="en-IN" sz="2000" b="0" i="0" dirty="0">
                <a:solidFill>
                  <a:srgbClr val="A67F59"/>
                </a:solidFill>
                <a:effectLst/>
                <a:latin typeface="Liberation Mono"/>
              </a:rPr>
              <a:t>|</a:t>
            </a:r>
            <a:r>
              <a:rPr lang="en-IN" sz="2000" b="0" i="0" dirty="0">
                <a:solidFill>
                  <a:srgbClr val="000000"/>
                </a:solidFill>
                <a:effectLst/>
                <a:latin typeface="Liberation Mono"/>
              </a:rPr>
              <a:t> </a:t>
            </a:r>
            <a:r>
              <a:rPr lang="en-IN" sz="2000" b="0" i="0" dirty="0">
                <a:solidFill>
                  <a:srgbClr val="0077AA"/>
                </a:solidFill>
                <a:effectLst/>
                <a:latin typeface="Liberation Mono"/>
              </a:rPr>
              <a:t>DROP</a:t>
            </a:r>
            <a:r>
              <a:rPr lang="en-IN" sz="2000" b="0" i="0" dirty="0">
                <a:solidFill>
                  <a:srgbClr val="000000"/>
                </a:solidFill>
                <a:effectLst/>
                <a:latin typeface="Liberation Mono"/>
              </a:rPr>
              <a:t> </a:t>
            </a:r>
            <a:r>
              <a:rPr lang="en-IN" sz="2000" b="0" i="0" dirty="0">
                <a:solidFill>
                  <a:srgbClr val="0077AA"/>
                </a:solidFill>
                <a:effectLst/>
                <a:latin typeface="Liberation Mono"/>
              </a:rPr>
              <a:t>DEFAULT</a:t>
            </a:r>
            <a:r>
              <a:rPr lang="en-IN" sz="2000" b="0" i="0" dirty="0">
                <a:solidFill>
                  <a:srgbClr val="000000"/>
                </a:solidFill>
                <a:effectLst/>
                <a:latin typeface="Liberation Mono"/>
              </a:rPr>
              <a:t> }</a:t>
            </a:r>
            <a:endParaRPr lang="en-IN" sz="2000" dirty="0">
              <a:latin typeface="Liberation Mono"/>
            </a:endParaRPr>
          </a:p>
        </p:txBody>
      </p:sp>
    </p:spTree>
    <p:extLst>
      <p:ext uri="{BB962C8B-B14F-4D97-AF65-F5344CB8AC3E}">
        <p14:creationId xmlns:p14="http://schemas.microsoft.com/office/powerpoint/2010/main" xmlns="" val="2581842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degree, cardinality, domain and union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68" y="1845439"/>
            <a:ext cx="11305256" cy="3600986"/>
          </a:xfrm>
          <a:prstGeom prst="rect">
            <a:avLst/>
          </a:prstGeom>
        </p:spPr>
        <p:txBody>
          <a:bodyPr wrap="square">
            <a:spAutoFit/>
          </a:bodyPr>
          <a:lstStyle/>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attributes/columns</a:t>
            </a:r>
            <a:r>
              <a:rPr lang="en-IN" dirty="0">
                <a:solidFill>
                  <a:schemeClr val="tx1">
                    <a:lumMod val="75000"/>
                    <a:lumOff val="25000"/>
                  </a:schemeClr>
                </a:solidFill>
                <a:latin typeface="Palatino Linotype" panose="02040502050505030304" pitchFamily="18" charset="0"/>
              </a:rPr>
              <a:t> present in a relation/table is called </a:t>
            </a:r>
            <a:r>
              <a:rPr lang="en-IN" b="1" dirty="0">
                <a:solidFill>
                  <a:schemeClr val="tx1">
                    <a:lumMod val="75000"/>
                    <a:lumOff val="25000"/>
                  </a:schemeClr>
                </a:solidFill>
                <a:latin typeface="Palatino Linotype" panose="02040502050505030304" pitchFamily="18" charset="0"/>
              </a:rPr>
              <a:t>degree of the relation </a:t>
            </a:r>
            <a:r>
              <a:rPr lang="en-IN" dirty="0">
                <a:solidFill>
                  <a:schemeClr val="tx1">
                    <a:lumMod val="75000"/>
                    <a:lumOff val="25000"/>
                  </a:schemeClr>
                </a:solidFill>
                <a:latin typeface="Palatino Linotype" panose="02040502050505030304" pitchFamily="18" charset="0"/>
              </a:rPr>
              <a:t>and is denoted by </a:t>
            </a:r>
            <a:r>
              <a:rPr lang="en-IN" sz="2200" b="1" dirty="0">
                <a:solidFill>
                  <a:schemeClr val="tx1">
                    <a:lumMod val="75000"/>
                    <a:lumOff val="25000"/>
                  </a:schemeClr>
                </a:solidFill>
                <a:latin typeface="Palatino Linotype" panose="02040502050505030304" pitchFamily="18" charset="0"/>
              </a:rPr>
              <a:t>d(</a:t>
            </a:r>
            <a:r>
              <a:rPr lang="en-IN" sz="2200" b="1" i="1" dirty="0">
                <a:solidFill>
                  <a:schemeClr val="tx1">
                    <a:lumMod val="75000"/>
                    <a:lumOff val="25000"/>
                  </a:schemeClr>
                </a:solidFill>
                <a:latin typeface="Palatino Linotype" panose="02040502050505030304" pitchFamily="18" charset="0"/>
              </a:rPr>
              <a:t>R</a:t>
            </a:r>
            <a:r>
              <a:rPr lang="en-IN" sz="2200" b="1" dirty="0">
                <a:solidFill>
                  <a:schemeClr val="tx1">
                    <a:lumMod val="75000"/>
                    <a:lumOff val="25000"/>
                  </a:schemeClr>
                </a:solidFill>
                <a:latin typeface="Palatino Linotype" panose="02040502050505030304" pitchFamily="18" charset="0"/>
              </a:rPr>
              <a:t>)</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
            </a:r>
            <a:r>
              <a:rPr lang="en-IN" b="1" dirty="0">
                <a:solidFill>
                  <a:schemeClr val="tx1">
                    <a:lumMod val="75000"/>
                    <a:lumOff val="25000"/>
                  </a:schemeClr>
                </a:solidFill>
                <a:latin typeface="Palatino Linotype" panose="02040502050505030304" pitchFamily="18" charset="0"/>
              </a:rPr>
              <a:t>tuples/rows</a:t>
            </a:r>
            <a:r>
              <a:rPr lang="en-IN" dirty="0">
                <a:solidFill>
                  <a:schemeClr val="tx1">
                    <a:lumMod val="75000"/>
                    <a:lumOff val="25000"/>
                  </a:schemeClr>
                </a:solidFill>
                <a:latin typeface="Palatino Linotype" panose="02040502050505030304" pitchFamily="18" charset="0"/>
              </a:rPr>
              <a:t> present in a relation/table, </a:t>
            </a:r>
            <a:r>
              <a:rPr lang="en-IN" b="1" dirty="0">
                <a:solidFill>
                  <a:schemeClr val="tx1">
                    <a:lumMod val="75000"/>
                    <a:lumOff val="25000"/>
                  </a:schemeClr>
                </a:solidFill>
                <a:latin typeface="Palatino Linotype" panose="02040502050505030304" pitchFamily="18" charset="0"/>
              </a:rPr>
              <a:t>is called cardinality of a relation </a:t>
            </a:r>
            <a:r>
              <a:rPr lang="en-IN" dirty="0">
                <a:solidFill>
                  <a:schemeClr val="tx1">
                    <a:lumMod val="75000"/>
                    <a:lumOff val="25000"/>
                  </a:schemeClr>
                </a:solidFill>
                <a:latin typeface="Palatino Linotype" panose="02040502050505030304" pitchFamily="18" charset="0"/>
              </a:rPr>
              <a:t>and is denoted by </a:t>
            </a:r>
            <a:r>
              <a:rPr lang="en-IN" sz="2200"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a:t>
            </a:r>
            <a:r>
              <a:rPr lang="en-IN" b="1" dirty="0">
                <a:solidFill>
                  <a:schemeClr val="tx1">
                    <a:lumMod val="75000"/>
                    <a:lumOff val="25000"/>
                  </a:schemeClr>
                </a:solidFill>
                <a:latin typeface="Palatino Linotype" panose="02040502050505030304" pitchFamily="18" charset="0"/>
              </a:rPr>
              <a:t>is called the domain of the attribute</a:t>
            </a:r>
            <a:r>
              <a:rPr lang="en-IN" dirty="0">
                <a:solidFill>
                  <a:schemeClr val="tx1">
                    <a:lumMod val="75000"/>
                    <a:lumOff val="25000"/>
                  </a:schemeClr>
                </a:solidFill>
                <a:latin typeface="Palatino Linotype" panose="02040502050505030304" pitchFamily="18" charset="0"/>
              </a:rPr>
              <a:t>. (</a:t>
            </a:r>
            <a:r>
              <a:rPr lang="en-IN" b="1" dirty="0">
                <a:solidFill>
                  <a:srgbClr val="5C4504"/>
                </a:solidFill>
                <a:latin typeface="Palatino Linotype" panose="02040502050505030304" pitchFamily="18" charset="0"/>
              </a:rPr>
              <a:t>Data Type</a:t>
            </a:r>
            <a:r>
              <a:rPr lang="en-IN" dirty="0">
                <a:solidFill>
                  <a:schemeClr val="tx1">
                    <a:lumMod val="75000"/>
                    <a:lumOff val="25000"/>
                  </a:schemeClr>
                </a:solidFill>
                <a:latin typeface="Palatino Linotype" panose="02040502050505030304" pitchFamily="18" charset="0"/>
              </a:rPr>
              <a:t>)</a:t>
            </a:r>
          </a:p>
          <a:p>
            <a:pPr marL="342900" indent="-342900"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900" indent="-342900"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They have the </a:t>
            </a:r>
            <a:r>
              <a:rPr lang="en-IN" b="1" dirty="0">
                <a:solidFill>
                  <a:schemeClr val="tx1">
                    <a:lumMod val="75000"/>
                    <a:lumOff val="25000"/>
                  </a:schemeClr>
                </a:solidFill>
                <a:latin typeface="Palatino Linotype" panose="02040502050505030304" pitchFamily="18" charset="0"/>
              </a:rPr>
              <a:t>same</a:t>
            </a:r>
            <a:r>
              <a:rPr lang="en-IN" dirty="0">
                <a:solidFill>
                  <a:schemeClr val="tx1">
                    <a:lumMod val="75000"/>
                    <a:lumOff val="25000"/>
                  </a:schemeClr>
                </a:solidFill>
                <a:latin typeface="Palatino Linotype" panose="02040502050505030304" pitchFamily="18" charset="0"/>
              </a:rPr>
              <a:t> </a:t>
            </a:r>
            <a:r>
              <a:rPr lang="en-IN" b="1" dirty="0">
                <a:solidFill>
                  <a:schemeClr val="tx1">
                    <a:lumMod val="75000"/>
                    <a:lumOff val="25000"/>
                  </a:schemeClr>
                </a:solidFill>
                <a:latin typeface="Palatino Linotype" panose="02040502050505030304" pitchFamily="18" charset="0"/>
              </a:rPr>
              <a:t>degree </a:t>
            </a:r>
            <a:r>
              <a:rPr lang="en-IN" sz="2200"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914400" lvl="1" indent="-457200"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spTree>
    <p:extLst>
      <p:ext uri="{BB962C8B-B14F-4D97-AF65-F5344CB8AC3E}">
        <p14:creationId xmlns:p14="http://schemas.microsoft.com/office/powerpoint/2010/main" xmlns="" val="2659976954"/>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5" name="Rectangle 4"/>
          <p:cNvSpPr/>
          <p:nvPr/>
        </p:nvSpPr>
        <p:spPr>
          <a:xfrm>
            <a:off x="335360" y="332656"/>
            <a:ext cx="11521280" cy="2769989"/>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Change Columns</a:t>
            </a:r>
            <a:r>
              <a:rPr lang="en-IN" dirty="0">
                <a:latin typeface="Arial" panose="020B0604020202020204" pitchFamily="34"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Modify Columns :- </a:t>
            </a:r>
            <a:r>
              <a:rPr lang="en-IN" dirty="0">
                <a:latin typeface="Arial" panose="020B0604020202020204" pitchFamily="34"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latin typeface="Arial" panose="020B0604020202020204" pitchFamily="34" charset="0"/>
                <a:cs typeface="Arial" panose="020B0604020202020204" pitchFamily="34" charset="0"/>
              </a:rPr>
              <a:t>Dropping Columns :- </a:t>
            </a:r>
            <a:r>
              <a:rPr lang="en-IN" dirty="0">
                <a:latin typeface="Arial" panose="020B0604020202020204" pitchFamily="34"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335360" y="3394806"/>
            <a:ext cx="10729192" cy="1138773"/>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convert a table from one storage engine to another, use an ALTER TABLE statement that indicates the new engine:</a:t>
            </a:r>
          </a:p>
        </p:txBody>
      </p:sp>
      <p:sp>
        <p:nvSpPr>
          <p:cNvPr id="3" name="Rectangle 2"/>
          <p:cNvSpPr/>
          <p:nvPr/>
        </p:nvSpPr>
        <p:spPr>
          <a:xfrm>
            <a:off x="358106" y="4725144"/>
            <a:ext cx="11498534" cy="1295868"/>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a:t>
            </a:r>
            <a:r>
              <a:rPr lang="en-IN" i="1" dirty="0">
                <a:latin typeface="Liberation Mono"/>
                <a:cs typeface="Arial" panose="020B0604020202020204" pitchFamily="34" charset="0"/>
              </a:rPr>
              <a:t>tbl_name</a:t>
            </a:r>
            <a:r>
              <a:rPr lang="en-IN" dirty="0">
                <a:latin typeface="Liberation Mono"/>
                <a:cs typeface="Arial" panose="020B0604020202020204" pitchFamily="34" charset="0"/>
              </a:rPr>
              <a:t> </a:t>
            </a:r>
            <a:r>
              <a:rPr lang="en-IN" dirty="0">
                <a:solidFill>
                  <a:srgbClr val="0077AA"/>
                </a:solidFill>
                <a:latin typeface="Liberation Mono"/>
              </a:rPr>
              <a:t>ENGINE = InnoDB</a:t>
            </a:r>
            <a:r>
              <a:rPr lang="en-IN" dirty="0">
                <a:latin typeface="Liberation Mono"/>
              </a:rPr>
              <a:t>;</a:t>
            </a: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ADD</a:t>
            </a:r>
            <a:r>
              <a:rPr lang="en-IN" dirty="0">
                <a:latin typeface="Liberation Mono"/>
              </a:rPr>
              <a:t> </a:t>
            </a:r>
            <a:r>
              <a:rPr lang="en-IN" dirty="0">
                <a:latin typeface="Liberation Mono"/>
                <a:ea typeface="Times New Roman" panose="02020603050405020304" pitchFamily="18" charset="0"/>
              </a:rPr>
              <a:t>col1 </a:t>
            </a:r>
            <a:r>
              <a:rPr lang="en-IN" dirty="0">
                <a:solidFill>
                  <a:srgbClr val="834689"/>
                </a:solidFill>
                <a:latin typeface="Liberation Mono"/>
                <a:cs typeface="Arial" panose="020B0604020202020204" pitchFamily="34" charset="0"/>
              </a:rPr>
              <a:t>INT</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solidFill>
                <a:srgbClr val="834689"/>
              </a:solidFill>
              <a:latin typeface="Liberation Mono"/>
              <a:cs typeface="Arial" panose="020B0604020202020204" pitchFamily="34" charset="0"/>
            </a:endParaRPr>
          </a:p>
          <a:p>
            <a:pPr>
              <a:lnSpc>
                <a:spcPct val="150000"/>
              </a:lnSpc>
            </a:pPr>
            <a:r>
              <a:rPr lang="en-IN" dirty="0">
                <a:solidFill>
                  <a:srgbClr val="0077AA"/>
                </a:solidFill>
                <a:latin typeface="Liberation Mono"/>
                <a:ea typeface="Times New Roman" panose="02020603050405020304" pitchFamily="18" charset="0"/>
              </a:rPr>
              <a:t>ALTER</a:t>
            </a:r>
            <a:r>
              <a:rPr lang="en-IN" dirty="0">
                <a:latin typeface="Liberation Mono"/>
              </a:rPr>
              <a:t> </a:t>
            </a:r>
            <a:r>
              <a:rPr lang="en-IN" dirty="0">
                <a:solidFill>
                  <a:srgbClr val="0077AA"/>
                </a:solidFill>
                <a:latin typeface="Liberation Mono"/>
              </a:rPr>
              <a:t>TABLE</a:t>
            </a:r>
            <a:r>
              <a:rPr lang="en-IN" dirty="0">
                <a:latin typeface="Liberation Mono"/>
              </a:rPr>
              <a:t> </a:t>
            </a:r>
            <a:r>
              <a:rPr lang="en-IN" i="1" dirty="0">
                <a:latin typeface="Liberation Mono"/>
                <a:cs typeface="Arial" panose="020B0604020202020204" pitchFamily="34" charset="0"/>
              </a:rPr>
              <a:t>tbl_name</a:t>
            </a:r>
            <a:r>
              <a:rPr lang="en-IN" dirty="0">
                <a:latin typeface="Liberation Mono"/>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DROP</a:t>
            </a:r>
            <a:r>
              <a:rPr lang="en-IN" dirty="0">
                <a:latin typeface="Liberation Mono"/>
              </a:rPr>
              <a:t> </a:t>
            </a:r>
            <a:r>
              <a:rPr lang="en-IN" dirty="0">
                <a:solidFill>
                  <a:srgbClr val="0077AA"/>
                </a:solidFill>
                <a:latin typeface="Liberation Mono"/>
                <a:ea typeface="Times New Roman" panose="02020603050405020304" pitchFamily="18" charset="0"/>
              </a:rPr>
              <a:t>COLUMN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col2 ,</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ADD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col3</a:t>
            </a:r>
            <a:r>
              <a:rPr lang="en-IN" dirty="0">
                <a:solidFill>
                  <a:srgbClr val="DD4A68"/>
                </a:solidFill>
                <a:latin typeface="Liberation Mono"/>
                <a:ea typeface="Times New Roman" panose="02020603050405020304" pitchFamily="18" charset="0"/>
              </a:rPr>
              <a:t> </a:t>
            </a:r>
            <a:r>
              <a:rPr lang="en-IN" dirty="0">
                <a:solidFill>
                  <a:srgbClr val="834689"/>
                </a:solidFill>
                <a:latin typeface="Liberation Mono"/>
                <a:cs typeface="Arial" panose="020B0604020202020204" pitchFamily="34" charset="0"/>
              </a:rPr>
              <a:t>INT</a:t>
            </a:r>
            <a:r>
              <a:rPr lang="en-IN" dirty="0">
                <a:latin typeface="Liberation Mono"/>
              </a:rPr>
              <a:t>;</a:t>
            </a:r>
            <a:endParaRPr lang="en-IN" dirty="0">
              <a:latin typeface="Liberation Mono"/>
              <a:ea typeface="Times New Roman" panose="02020603050405020304" pitchFamily="18" charset="0"/>
            </a:endParaRPr>
          </a:p>
        </p:txBody>
      </p:sp>
    </p:spTree>
    <p:extLst>
      <p:ext uri="{BB962C8B-B14F-4D97-AF65-F5344CB8AC3E}">
        <p14:creationId xmlns:p14="http://schemas.microsoft.com/office/powerpoint/2010/main" xmlns="" val="423878017"/>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sp>
        <p:nvSpPr>
          <p:cNvPr id="7" name="Rectangle 6">
            <a:extLst>
              <a:ext uri="{FF2B5EF4-FFF2-40B4-BE49-F238E27FC236}">
                <a16:creationId xmlns:a16="http://schemas.microsoft.com/office/drawing/2014/main" xmlns="" id="{E4F8498B-A621-46FB-9E14-2D486B1505D4}"/>
              </a:ext>
            </a:extLst>
          </p:cNvPr>
          <p:cNvSpPr/>
          <p:nvPr/>
        </p:nvSpPr>
        <p:spPr>
          <a:xfrm>
            <a:off x="191812" y="3906922"/>
            <a:ext cx="10008644" cy="156966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r>
              <a:rPr lang="en-US" sz="2000" dirty="0">
                <a:solidFill>
                  <a:srgbClr val="0077AA"/>
                </a:solidFill>
                <a:latin typeface="Liberation Mono"/>
              </a:rPr>
              <a:t>. . .</a:t>
            </a:r>
            <a:r>
              <a:rPr lang="en-IN" sz="2000" dirty="0">
                <a:solidFill>
                  <a:schemeClr val="tx1">
                    <a:lumMod val="95000"/>
                    <a:lumOff val="5000"/>
                  </a:schemeClr>
                </a:solidFill>
                <a:latin typeface="Liberation Mono"/>
                <a:cs typeface="Arial" panose="020B0604020202020204" pitchFamily="34" charset="0"/>
              </a:rPr>
              <a:t>]</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ADD</a:t>
            </a:r>
            <a:r>
              <a:rPr lang="en-IN" sz="2000" dirty="0">
                <a:solidFill>
                  <a:schemeClr val="tx1">
                    <a:lumMod val="95000"/>
                    <a:lumOff val="5000"/>
                  </a:schemeClr>
                </a:solidFill>
                <a:latin typeface="Liberation Mono"/>
                <a:cs typeface="Arial" panose="020B0604020202020204" pitchFamily="34" charset="0"/>
              </a:rPr>
              <a:t> [COLUMN] (col_name column_definition,</a:t>
            </a:r>
            <a:r>
              <a:rPr lang="en-US" sz="2000" dirty="0">
                <a:solidFill>
                  <a:srgbClr val="0077AA"/>
                </a:solidFill>
                <a:latin typeface="Liberation Mono"/>
              </a:rPr>
              <a:t> . . .</a:t>
            </a:r>
            <a:r>
              <a:rPr lang="en-IN" sz="2000" dirty="0">
                <a:solidFill>
                  <a:schemeClr val="tx1">
                    <a:lumMod val="95000"/>
                    <a:lumOff val="5000"/>
                  </a:schemeClr>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DCABB0F7-8533-4605-A541-9EC1AFBEAF10}"/>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128471705"/>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add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xmlns="" id="{014E1D01-2FA6-4420-9FF5-0FE188DCAFAD}"/>
              </a:ext>
            </a:extLst>
          </p:cNvPr>
          <p:cNvSpPr/>
          <p:nvPr/>
        </p:nvSpPr>
        <p:spPr>
          <a:xfrm>
            <a:off x="121629" y="404664"/>
            <a:ext cx="4104456"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5719541" y="702277"/>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auto_increment 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1" name="Picture 10">
            <a:extLst>
              <a:ext uri="{FF2B5EF4-FFF2-40B4-BE49-F238E27FC236}">
                <a16:creationId xmlns:a16="http://schemas.microsoft.com/office/drawing/2014/main" xmlns="" id="{6F5DDCE9-A337-467E-86AA-227E3F74F068}"/>
              </a:ext>
            </a:extLst>
          </p:cNvPr>
          <p:cNvPicPr>
            <a:picLocks noChangeAspect="1"/>
          </p:cNvPicPr>
          <p:nvPr/>
        </p:nvPicPr>
        <p:blipFill>
          <a:blip r:embed="rId2" cstate="print"/>
          <a:stretch>
            <a:fillRect/>
          </a:stretch>
        </p:blipFill>
        <p:spPr>
          <a:xfrm>
            <a:off x="140436" y="1886808"/>
            <a:ext cx="5163476" cy="1243301"/>
          </a:xfrm>
          <a:prstGeom prst="rect">
            <a:avLst/>
          </a:prstGeom>
        </p:spPr>
      </p:pic>
      <p:sp>
        <p:nvSpPr>
          <p:cNvPr id="22" name="Rectangle 21">
            <a:extLst>
              <a:ext uri="{FF2B5EF4-FFF2-40B4-BE49-F238E27FC236}">
                <a16:creationId xmlns:a16="http://schemas.microsoft.com/office/drawing/2014/main" xmlns="" id="{423CE2D1-04FE-47E8-A991-4A6450E30CD3}"/>
              </a:ext>
            </a:extLst>
          </p:cNvPr>
          <p:cNvSpPr/>
          <p:nvPr/>
        </p:nvSpPr>
        <p:spPr>
          <a:xfrm>
            <a:off x="121629" y="3297458"/>
            <a:ext cx="5470315"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xmlns="" id="{F8E6C826-5389-4897-9BF7-D9C740A29E69}"/>
              </a:ext>
            </a:extLst>
          </p:cNvPr>
          <p:cNvPicPr>
            <a:picLocks noChangeAspect="1"/>
          </p:cNvPicPr>
          <p:nvPr/>
        </p:nvPicPr>
        <p:blipFill>
          <a:blip r:embed="rId3" cstate="print"/>
          <a:stretch>
            <a:fillRect/>
          </a:stretch>
        </p:blipFill>
        <p:spPr>
          <a:xfrm>
            <a:off x="5719541" y="2235548"/>
            <a:ext cx="5837023" cy="1980131"/>
          </a:xfrm>
          <a:prstGeom prst="rect">
            <a:avLst/>
          </a:prstGeom>
        </p:spPr>
      </p:pic>
      <p:pic>
        <p:nvPicPr>
          <p:cNvPr id="2" name="Picture 1">
            <a:extLst>
              <a:ext uri="{FF2B5EF4-FFF2-40B4-BE49-F238E27FC236}">
                <a16:creationId xmlns:a16="http://schemas.microsoft.com/office/drawing/2014/main" xmlns="" id="{12069576-892D-4AB4-8C8D-597DB382DBB1}"/>
              </a:ext>
            </a:extLst>
          </p:cNvPr>
          <p:cNvPicPr>
            <a:picLocks noChangeAspect="1"/>
          </p:cNvPicPr>
          <p:nvPr/>
        </p:nvPicPr>
        <p:blipFill>
          <a:blip r:embed="rId4"/>
          <a:stretch>
            <a:fillRect/>
          </a:stretch>
        </p:blipFill>
        <p:spPr>
          <a:xfrm>
            <a:off x="5719540" y="4678396"/>
            <a:ext cx="5837023" cy="1980131"/>
          </a:xfrm>
          <a:prstGeom prst="rect">
            <a:avLst/>
          </a:prstGeom>
        </p:spPr>
      </p:pic>
      <p:sp>
        <p:nvSpPr>
          <p:cNvPr id="5" name="Rectangle 4">
            <a:extLst>
              <a:ext uri="{FF2B5EF4-FFF2-40B4-BE49-F238E27FC236}">
                <a16:creationId xmlns:a16="http://schemas.microsoft.com/office/drawing/2014/main" xmlns="" id="{93B36CBE-D3C5-4187-8225-4E8ED4E49DC1}"/>
              </a:ext>
            </a:extLst>
          </p:cNvPr>
          <p:cNvSpPr/>
          <p:nvPr/>
        </p:nvSpPr>
        <p:spPr>
          <a:xfrm>
            <a:off x="5719541" y="3446639"/>
            <a:ext cx="5837023" cy="71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xmlns="" id="{AEC72E33-C85B-4CC7-A4A8-0154FF625758}"/>
              </a:ext>
            </a:extLst>
          </p:cNvPr>
          <p:cNvSpPr/>
          <p:nvPr/>
        </p:nvSpPr>
        <p:spPr>
          <a:xfrm>
            <a:off x="5719541" y="2526041"/>
            <a:ext cx="5837023" cy="254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556085280"/>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sp>
        <p:nvSpPr>
          <p:cNvPr id="7" name="Rectangle 6">
            <a:extLst>
              <a:ext uri="{FF2B5EF4-FFF2-40B4-BE49-F238E27FC236}">
                <a16:creationId xmlns:a16="http://schemas.microsoft.com/office/drawing/2014/main" xmlns="" id="{3DD6E901-4817-47BA-8D2A-EC55F41E7206}"/>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MODIFY</a:t>
            </a:r>
            <a:r>
              <a:rPr lang="en-IN" sz="2000" dirty="0">
                <a:solidFill>
                  <a:schemeClr val="tx1">
                    <a:lumMod val="95000"/>
                    <a:lumOff val="5000"/>
                  </a:schemeClr>
                </a:solidFill>
                <a:latin typeface="Liberation Mono"/>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xmlns="" id="{1CCF7153-E32C-42AB-852E-2A2341E0AD98}"/>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1700684605"/>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modify column</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xmlns="" id="{014E1D01-2FA6-4420-9FF5-0FE188DCAFAD}"/>
              </a:ext>
            </a:extLst>
          </p:cNvPr>
          <p:cNvSpPr/>
          <p:nvPr/>
        </p:nvSpPr>
        <p:spPr>
          <a:xfrm>
            <a:off x="291661" y="116632"/>
            <a:ext cx="4104456"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pPr marL="177800"/>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177800"/>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68F718D7-3FDC-412A-B390-B6F4313E9964}"/>
              </a:ext>
            </a:extLst>
          </p:cNvPr>
          <p:cNvSpPr/>
          <p:nvPr/>
        </p:nvSpPr>
        <p:spPr>
          <a:xfrm>
            <a:off x="6092952" y="620689"/>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endParaRPr lang="en-IN" dirty="0">
              <a:solidFill>
                <a:schemeClr val="tx1">
                  <a:lumMod val="95000"/>
                  <a:lumOff val="5000"/>
                </a:schemeClr>
              </a:solidFill>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xmlns="" id="{336D0B7D-7744-4271-8EF0-3B9347550C97}"/>
              </a:ext>
            </a:extLst>
          </p:cNvPr>
          <p:cNvPicPr>
            <a:picLocks noChangeAspect="1"/>
          </p:cNvPicPr>
          <p:nvPr/>
        </p:nvPicPr>
        <p:blipFill>
          <a:blip r:embed="rId2" cstate="print"/>
          <a:stretch>
            <a:fillRect/>
          </a:stretch>
        </p:blipFill>
        <p:spPr>
          <a:xfrm>
            <a:off x="124311" y="2410889"/>
            <a:ext cx="5531754" cy="1942540"/>
          </a:xfrm>
          <a:prstGeom prst="rect">
            <a:avLst/>
          </a:prstGeom>
        </p:spPr>
      </p:pic>
      <p:pic>
        <p:nvPicPr>
          <p:cNvPr id="7" name="Picture 6">
            <a:extLst>
              <a:ext uri="{FF2B5EF4-FFF2-40B4-BE49-F238E27FC236}">
                <a16:creationId xmlns:a16="http://schemas.microsoft.com/office/drawing/2014/main" xmlns="" id="{1510B635-7B34-40C6-9858-8BFD3853945A}"/>
              </a:ext>
            </a:extLst>
          </p:cNvPr>
          <p:cNvPicPr>
            <a:picLocks noChangeAspect="1"/>
          </p:cNvPicPr>
          <p:nvPr/>
        </p:nvPicPr>
        <p:blipFill>
          <a:blip r:embed="rId3" cstate="print"/>
          <a:stretch>
            <a:fillRect/>
          </a:stretch>
        </p:blipFill>
        <p:spPr>
          <a:xfrm>
            <a:off x="5883228" y="2348880"/>
            <a:ext cx="5773502" cy="2052861"/>
          </a:xfrm>
          <a:prstGeom prst="rect">
            <a:avLst/>
          </a:prstGeom>
        </p:spPr>
      </p:pic>
      <p:sp>
        <p:nvSpPr>
          <p:cNvPr id="2" name="Rectangle 1">
            <a:extLst>
              <a:ext uri="{FF2B5EF4-FFF2-40B4-BE49-F238E27FC236}">
                <a16:creationId xmlns:a16="http://schemas.microsoft.com/office/drawing/2014/main" xmlns="" id="{D75D8687-FA3F-4EE2-8D68-4908FC546C75}"/>
              </a:ext>
            </a:extLst>
          </p:cNvPr>
          <p:cNvSpPr/>
          <p:nvPr/>
        </p:nvSpPr>
        <p:spPr>
          <a:xfrm>
            <a:off x="114170" y="4509120"/>
            <a:ext cx="11742471" cy="2277547"/>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a:t>
            </a:r>
            <a:r>
              <a:rPr lang="en-US" dirty="0">
                <a:latin typeface="Liberation Mono"/>
                <a:cs typeface="Arial" panose="020B0604020202020204" pitchFamily="34" charset="0"/>
              </a:rPr>
              <a:t> Honda was the first Japanese automobile manufacturer to release a dedicated luxury brand, Acura, in 1986.</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a:t>
            </a:r>
            <a:r>
              <a:rPr lang="en-US" dirty="0">
                <a:latin typeface="Liberation Mono"/>
                <a:cs typeface="Arial" panose="020B0604020202020204" pitchFamily="34" charset="0"/>
              </a:rPr>
              <a:t> Hyundai operates the world's largest integrated automobile manufacturing facility in Ulsan, South Korea which has an annual production capacity of 1.6 million units.</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a:t>
            </a:r>
            <a:r>
              <a:rPr lang="en-US" dirty="0">
                <a:latin typeface="Liberation Mono"/>
                <a:cs typeface="Arial" panose="020B0604020202020204" pitchFamily="34" charset="0"/>
              </a:rPr>
              <a:t> Fiat Chrysler Automobiles has owned Jeep since 2014. Previous owners include the Kaiser Jeep Corporation and American Motors Corporation. Most Jeeps are American-made, except for a select few models. The Toledo Assembly Complex in Ohio manufactures the Jeep Wrangler.</a:t>
            </a:r>
            <a:r>
              <a:rPr lang="en-IN" dirty="0">
                <a:latin typeface="Liberation Mono"/>
                <a:cs typeface="Arial" panose="020B0604020202020204" pitchFamily="34" charset="0"/>
              </a:rPr>
              <a:t>');</a:t>
            </a:r>
          </a:p>
        </p:txBody>
      </p:sp>
      <p:sp>
        <p:nvSpPr>
          <p:cNvPr id="6" name="Rectangle 5">
            <a:extLst>
              <a:ext uri="{FF2B5EF4-FFF2-40B4-BE49-F238E27FC236}">
                <a16:creationId xmlns:a16="http://schemas.microsoft.com/office/drawing/2014/main" xmlns="" id="{5D1ECD4E-F3CB-4EB9-B5CF-F73961B96C72}"/>
              </a:ext>
            </a:extLst>
          </p:cNvPr>
          <p:cNvSpPr/>
          <p:nvPr/>
        </p:nvSpPr>
        <p:spPr>
          <a:xfrm>
            <a:off x="5985405" y="2942877"/>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xmlns="" id="{76230247-0B12-49C3-B107-03CAFDE62D32}"/>
              </a:ext>
            </a:extLst>
          </p:cNvPr>
          <p:cNvSpPr/>
          <p:nvPr/>
        </p:nvSpPr>
        <p:spPr>
          <a:xfrm>
            <a:off x="5985405" y="3758682"/>
            <a:ext cx="5837023" cy="252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658049471"/>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sp>
        <p:nvSpPr>
          <p:cNvPr id="5" name="Rectangle 4">
            <a:extLst>
              <a:ext uri="{FF2B5EF4-FFF2-40B4-BE49-F238E27FC236}">
                <a16:creationId xmlns:a16="http://schemas.microsoft.com/office/drawing/2014/main" xmlns="" id="{F1F72D3B-F957-430F-BF3E-94F25B5CEEFC}"/>
              </a:ext>
            </a:extLst>
          </p:cNvPr>
          <p:cNvSpPr/>
          <p:nvPr/>
        </p:nvSpPr>
        <p:spPr>
          <a:xfrm>
            <a:off x="191812" y="3895888"/>
            <a:ext cx="11592820"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CHANGE</a:t>
            </a:r>
            <a:r>
              <a:rPr lang="en-IN" sz="2000" dirty="0">
                <a:solidFill>
                  <a:schemeClr val="tx1">
                    <a:lumMod val="95000"/>
                    <a:lumOff val="5000"/>
                  </a:schemeClr>
                </a:solidFill>
                <a:latin typeface="Liberation Mono"/>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xmlns="" id="{7DBEE7C2-6CF0-4D31-AC68-B7740937C85D}"/>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649187668"/>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xmlns="" id="{F68E6F47-849A-46C3-B711-548DAEDCBE91}"/>
              </a:ext>
            </a:extLst>
          </p:cNvPr>
          <p:cNvSpPr/>
          <p:nvPr/>
        </p:nvSpPr>
        <p:spPr>
          <a:xfrm>
            <a:off x="5614490" y="764705"/>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xmlns="" id="{A10F3ABF-BEAB-4314-B313-D4ECC60C9CF2}"/>
              </a:ext>
            </a:extLst>
          </p:cNvPr>
          <p:cNvSpPr/>
          <p:nvPr/>
        </p:nvSpPr>
        <p:spPr>
          <a:xfrm>
            <a:off x="335361" y="764704"/>
            <a:ext cx="4752528"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pPr marL="177800"/>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177800"/>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pPr marL="177800"/>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177800"/>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xmlns="" id="{02988A29-3B10-4032-90D1-54926B12DDD1}"/>
              </a:ext>
            </a:extLst>
          </p:cNvPr>
          <p:cNvPicPr>
            <a:picLocks noChangeAspect="1"/>
          </p:cNvPicPr>
          <p:nvPr/>
        </p:nvPicPr>
        <p:blipFill>
          <a:blip r:embed="rId2" cstate="print"/>
          <a:stretch>
            <a:fillRect/>
          </a:stretch>
        </p:blipFill>
        <p:spPr>
          <a:xfrm>
            <a:off x="119337" y="3239190"/>
            <a:ext cx="5603491" cy="1940267"/>
          </a:xfrm>
          <a:prstGeom prst="rect">
            <a:avLst/>
          </a:prstGeom>
        </p:spPr>
      </p:pic>
      <p:grpSp>
        <p:nvGrpSpPr>
          <p:cNvPr id="11" name="Group 10">
            <a:extLst>
              <a:ext uri="{FF2B5EF4-FFF2-40B4-BE49-F238E27FC236}">
                <a16:creationId xmlns:a16="http://schemas.microsoft.com/office/drawing/2014/main" xmlns="" id="{3EDF8705-4824-4A05-B025-C7F186D424AB}"/>
              </a:ext>
            </a:extLst>
          </p:cNvPr>
          <p:cNvGrpSpPr/>
          <p:nvPr/>
        </p:nvGrpSpPr>
        <p:grpSpPr>
          <a:xfrm>
            <a:off x="5807968" y="3212976"/>
            <a:ext cx="5877872" cy="1966480"/>
            <a:chOff x="5807968" y="3622760"/>
            <a:chExt cx="5877872" cy="1966480"/>
          </a:xfrm>
        </p:grpSpPr>
        <p:pic>
          <p:nvPicPr>
            <p:cNvPr id="5" name="Picture 4">
              <a:extLst>
                <a:ext uri="{FF2B5EF4-FFF2-40B4-BE49-F238E27FC236}">
                  <a16:creationId xmlns:a16="http://schemas.microsoft.com/office/drawing/2014/main" xmlns="" id="{D3A6B9A4-8457-4214-B0CA-9EF385456877}"/>
                </a:ext>
              </a:extLst>
            </p:cNvPr>
            <p:cNvPicPr>
              <a:picLocks noChangeAspect="1"/>
            </p:cNvPicPr>
            <p:nvPr/>
          </p:nvPicPr>
          <p:blipFill>
            <a:blip r:embed="rId3" cstate="print"/>
            <a:stretch>
              <a:fillRect/>
            </a:stretch>
          </p:blipFill>
          <p:spPr>
            <a:xfrm>
              <a:off x="5807968" y="3622760"/>
              <a:ext cx="5792732" cy="1966480"/>
            </a:xfrm>
            <a:prstGeom prst="rect">
              <a:avLst/>
            </a:prstGeom>
          </p:spPr>
        </p:pic>
        <p:sp>
          <p:nvSpPr>
            <p:cNvPr id="6" name="Rectangle 5">
              <a:extLst>
                <a:ext uri="{FF2B5EF4-FFF2-40B4-BE49-F238E27FC236}">
                  <a16:creationId xmlns:a16="http://schemas.microsoft.com/office/drawing/2014/main" xmlns="" id="{8B249A37-C674-4753-9382-30BB58C8EBB6}"/>
                </a:ext>
              </a:extLst>
            </p:cNvPr>
            <p:cNvSpPr/>
            <p:nvPr/>
          </p:nvSpPr>
          <p:spPr>
            <a:xfrm>
              <a:off x="5848817" y="5038279"/>
              <a:ext cx="5837023" cy="537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6944048-8E53-4143-BCAE-632B913E2E2D}"/>
                </a:ext>
              </a:extLst>
            </p:cNvPr>
            <p:cNvSpPr/>
            <p:nvPr/>
          </p:nvSpPr>
          <p:spPr>
            <a:xfrm>
              <a:off x="5848817" y="4224856"/>
              <a:ext cx="5837023" cy="3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1014184942"/>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change column</a:t>
            </a:r>
            <a:endParaRPr lang="en-IN" sz="3200" i="1" dirty="0">
              <a:solidFill>
                <a:srgbClr val="FF9900"/>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xmlns="" id="{F68E6F47-849A-46C3-B711-548DAEDCBE91}"/>
              </a:ext>
            </a:extLst>
          </p:cNvPr>
          <p:cNvSpPr/>
          <p:nvPr/>
        </p:nvSpPr>
        <p:spPr>
          <a:xfrm>
            <a:off x="241045" y="519196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xmlns="" id="{FB128184-D43F-43F2-8DD6-75DFE1D4ED10}"/>
              </a:ext>
            </a:extLst>
          </p:cNvPr>
          <p:cNvSpPr/>
          <p:nvPr/>
        </p:nvSpPr>
        <p:spPr>
          <a:xfrm>
            <a:off x="330463" y="764704"/>
            <a:ext cx="4464496" cy="1754326"/>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marL="17780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177800"/>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pPr marL="17780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xmlns="" id="{7976CFD7-B211-4D0A-B1CC-410271A611C7}"/>
              </a:ext>
            </a:extLst>
          </p:cNvPr>
          <p:cNvSpPr/>
          <p:nvPr/>
        </p:nvSpPr>
        <p:spPr>
          <a:xfrm>
            <a:off x="5087887" y="764704"/>
            <a:ext cx="6773650"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pPr marL="95250"/>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pPr marL="95250"/>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pPr marL="95250"/>
            <a:r>
              <a:rPr lang="en-IN" dirty="0">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rgbClr val="C00000"/>
                </a:solidFill>
                <a:latin typeface="Liberation Mono"/>
                <a:cs typeface="Arial" panose="020B0604020202020204" pitchFamily="34" charset="0"/>
              </a:rPr>
              <a:t>FOREIGN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REFERENCES</a:t>
            </a:r>
            <a:r>
              <a:rPr lang="en-IN" dirty="0">
                <a:latin typeface="Liberation Mono"/>
                <a:cs typeface="Arial" panose="020B0604020202020204" pitchFamily="34" charset="0"/>
              </a:rPr>
              <a:t> users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pPr marL="952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xmlns="" id="{924AE722-0A8B-4956-A504-93003B78D7A5}"/>
              </a:ext>
            </a:extLst>
          </p:cNvPr>
          <p:cNvSpPr/>
          <p:nvPr/>
        </p:nvSpPr>
        <p:spPr>
          <a:xfrm>
            <a:off x="241044" y="301836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xmlns="" id="{D9F57E22-E103-4ABA-A332-F34C7B179A0D}"/>
              </a:ext>
            </a:extLst>
          </p:cNvPr>
          <p:cNvSpPr/>
          <p:nvPr/>
        </p:nvSpPr>
        <p:spPr>
          <a:xfrm>
            <a:off x="241045" y="6011996"/>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xmlns="" val="2706079280"/>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sp>
        <p:nvSpPr>
          <p:cNvPr id="5" name="Rectangle 4">
            <a:extLst>
              <a:ext uri="{FF2B5EF4-FFF2-40B4-BE49-F238E27FC236}">
                <a16:creationId xmlns:a16="http://schemas.microsoft.com/office/drawing/2014/main" xmlns="" id="{ADDDADCE-6DDD-4496-8C2B-4D014B6C4DB3}"/>
              </a:ext>
            </a:extLst>
          </p:cNvPr>
          <p:cNvSpPr/>
          <p:nvPr/>
        </p:nvSpPr>
        <p:spPr>
          <a:xfrm>
            <a:off x="191812" y="3895888"/>
            <a:ext cx="10008644" cy="1261884"/>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ALTER</a:t>
            </a: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TABLE</a:t>
            </a:r>
            <a:r>
              <a:rPr lang="en-IN" sz="2000" dirty="0">
                <a:solidFill>
                  <a:schemeClr val="tx1">
                    <a:lumMod val="95000"/>
                    <a:lumOff val="5000"/>
                  </a:schemeClr>
                </a:solidFill>
                <a:latin typeface="Liberation Mono"/>
                <a:cs typeface="Arial" panose="020B0604020202020204" pitchFamily="34" charset="0"/>
              </a:rPr>
              <a:t> tbl_name [alter_specification [, alter_specification] ...]</a:t>
            </a:r>
          </a:p>
          <a:p>
            <a:endParaRPr lang="en-IN" sz="800" dirty="0">
              <a:solidFill>
                <a:schemeClr val="tx1">
                  <a:lumMod val="95000"/>
                  <a:lumOff val="5000"/>
                </a:schemeClr>
              </a:solidFill>
              <a:latin typeface="Liberation Mono"/>
              <a:cs typeface="Arial" panose="020B0604020202020204" pitchFamily="34" charset="0"/>
            </a:endParaRPr>
          </a:p>
          <a:p>
            <a:r>
              <a:rPr lang="en-IN" sz="2000" dirty="0">
                <a:solidFill>
                  <a:schemeClr val="tx1">
                    <a:lumMod val="95000"/>
                    <a:lumOff val="5000"/>
                  </a:schemeClr>
                </a:solidFill>
                <a:latin typeface="Liberation Mono"/>
                <a:cs typeface="Arial" panose="020B0604020202020204" pitchFamily="34" charset="0"/>
              </a:rPr>
              <a:t>alter_specification</a:t>
            </a:r>
          </a:p>
          <a:p>
            <a:endParaRPr lang="en-IN" sz="800"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chemeClr val="tx1">
                    <a:lumMod val="95000"/>
                    <a:lumOff val="5000"/>
                  </a:schemeClr>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DROP</a:t>
            </a:r>
            <a:r>
              <a:rPr lang="en-IN" sz="2000" dirty="0">
                <a:solidFill>
                  <a:schemeClr val="tx1">
                    <a:lumMod val="95000"/>
                    <a:lumOff val="5000"/>
                  </a:schemeClr>
                </a:solidFill>
                <a:latin typeface="Liberation Mono"/>
                <a:cs typeface="Arial" panose="020B0604020202020204" pitchFamily="34" charset="0"/>
              </a:rPr>
              <a:t> [COLUMN] col_name</a:t>
            </a:r>
          </a:p>
        </p:txBody>
      </p:sp>
      <p:sp>
        <p:nvSpPr>
          <p:cNvPr id="7" name="Rectangle 6">
            <a:extLst>
              <a:ext uri="{FF2B5EF4-FFF2-40B4-BE49-F238E27FC236}">
                <a16:creationId xmlns:a16="http://schemas.microsoft.com/office/drawing/2014/main" xmlns="" id="{93A0A827-DBA9-419C-80B6-F47404C0DE94}"/>
              </a:ext>
            </a:extLst>
          </p:cNvPr>
          <p:cNvSpPr/>
          <p:nvPr/>
        </p:nvSpPr>
        <p:spPr>
          <a:xfrm>
            <a:off x="191812"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85134444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drop column</a:t>
            </a:r>
            <a:endParaRPr lang="en-IN" sz="3200" i="1" dirty="0">
              <a:solidFill>
                <a:srgbClr val="FF9900"/>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xmlns="" id="{67252642-683F-4838-92AA-6D492EB23B05}"/>
              </a:ext>
            </a:extLst>
          </p:cNvPr>
          <p:cNvSpPr/>
          <p:nvPr/>
        </p:nvSpPr>
        <p:spPr>
          <a:xfrm>
            <a:off x="5735961" y="1182247"/>
            <a:ext cx="5472607"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ALTER</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chemeClr val="tx1">
                    <a:lumMod val="95000"/>
                    <a:lumOff val="5000"/>
                  </a:schemeClr>
                </a:solidFill>
                <a:latin typeface="Arial" panose="020B0604020202020204" pitchFamily="34" charset="0"/>
                <a:cs typeface="Arial" panose="020B0604020202020204" pitchFamily="34" charset="0"/>
              </a:rPr>
              <a:t> vehicles</a:t>
            </a:r>
          </a:p>
          <a:p>
            <a:pPr marL="450850"/>
            <a:r>
              <a:rPr lang="en-US" dirty="0">
                <a:solidFill>
                  <a:srgbClr val="0077AA"/>
                </a:solidFill>
                <a:latin typeface="Arial" panose="020B0604020202020204" pitchFamily="34" charset="0"/>
                <a:cs typeface="Arial" panose="020B0604020202020204" pitchFamily="34" charset="0"/>
              </a:rPr>
              <a:t>CHANGE</a:t>
            </a:r>
            <a:r>
              <a:rPr lang="en-US" dirty="0">
                <a:solidFill>
                  <a:schemeClr val="tx1">
                    <a:lumMod val="95000"/>
                    <a:lumOff val="5000"/>
                  </a:schemeClr>
                </a:solidFill>
                <a:latin typeface="Arial" panose="020B0604020202020204" pitchFamily="34" charset="0"/>
                <a:cs typeface="Arial" panose="020B0604020202020204" pitchFamily="34" charset="0"/>
              </a:rPr>
              <a:t> model_year year </a:t>
            </a:r>
            <a:r>
              <a:rPr lang="en-US" dirty="0">
                <a:solidFill>
                  <a:srgbClr val="834689"/>
                </a:solidFill>
                <a:latin typeface="Arial" panose="020B0604020202020204" pitchFamily="34" charset="0"/>
                <a:cs typeface="Arial" panose="020B0604020202020204" pitchFamily="34" charset="0"/>
              </a:rPr>
              <a:t>INT</a:t>
            </a:r>
            <a:r>
              <a:rPr lang="en-US" dirty="0">
                <a:solidFill>
                  <a:schemeClr val="tx1">
                    <a:lumMod val="95000"/>
                    <a:lumOff val="5000"/>
                  </a:schemeClr>
                </a:solidFill>
                <a:latin typeface="Arial" panose="020B0604020202020204" pitchFamily="34" charset="0"/>
                <a:cs typeface="Arial" panose="020B0604020202020204" pitchFamily="34" charset="0"/>
              </a:rPr>
              <a:t> not null,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model</a:t>
            </a:r>
            <a:r>
              <a:rPr lang="en-US" dirty="0">
                <a:solidFill>
                  <a:schemeClr val="tx1">
                    <a:lumMod val="95000"/>
                    <a:lumOff val="5000"/>
                  </a:schemeClr>
                </a:solidFill>
                <a:latin typeface="Arial" panose="020B0604020202020204" pitchFamily="34" charset="0"/>
                <a:cs typeface="Arial" panose="020B0604020202020204" pitchFamily="34" charset="0"/>
              </a:rPr>
              <a:t>,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model_color, </a:t>
            </a:r>
          </a:p>
          <a:p>
            <a:pPr marL="450850"/>
            <a:r>
              <a:rPr lang="en-US" dirty="0">
                <a:solidFill>
                  <a:srgbClr val="0077AA"/>
                </a:solidFill>
                <a:latin typeface="Arial" panose="020B0604020202020204" pitchFamily="34" charset="0"/>
                <a:cs typeface="Arial" panose="020B0604020202020204" pitchFamily="34" charset="0"/>
              </a:rPr>
              <a:t>DROP</a:t>
            </a:r>
            <a:r>
              <a:rPr lang="en-US" dirty="0">
                <a:solidFill>
                  <a:schemeClr val="tx1">
                    <a:lumMod val="95000"/>
                    <a:lumOff val="5000"/>
                  </a:schemeClr>
                </a:solidFill>
                <a:latin typeface="Arial" panose="020B0604020202020204" pitchFamily="34" charset="0"/>
                <a:cs typeface="Arial" panose="020B0604020202020204" pitchFamily="34" charset="0"/>
              </a:rPr>
              <a:t> </a:t>
            </a:r>
            <a:r>
              <a:rPr lang="en-IN" dirty="0"/>
              <a:t>vehicleCondition;</a:t>
            </a:r>
          </a:p>
        </p:txBody>
      </p:sp>
      <p:sp>
        <p:nvSpPr>
          <p:cNvPr id="7" name="Rectangle 6">
            <a:extLst>
              <a:ext uri="{FF2B5EF4-FFF2-40B4-BE49-F238E27FC236}">
                <a16:creationId xmlns:a16="http://schemas.microsoft.com/office/drawing/2014/main" xmlns="" id="{3D46B735-BFDA-47BE-A6C4-A64E4224796A}"/>
              </a:ext>
            </a:extLst>
          </p:cNvPr>
          <p:cNvSpPr/>
          <p:nvPr/>
        </p:nvSpPr>
        <p:spPr>
          <a:xfrm>
            <a:off x="335361" y="1182247"/>
            <a:ext cx="44640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CREATE</a:t>
            </a:r>
            <a:r>
              <a:rPr lang="en-US" dirty="0">
                <a:solidFill>
                  <a:srgbClr val="333333"/>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TABLE</a:t>
            </a:r>
            <a:r>
              <a:rPr lang="en-US" dirty="0">
                <a:solidFill>
                  <a:srgbClr val="333333"/>
                </a:solidFill>
                <a:latin typeface="Arial" panose="020B0604020202020204" pitchFamily="34" charset="0"/>
                <a:cs typeface="Arial" panose="020B0604020202020204" pitchFamily="34" charset="0"/>
              </a:rPr>
              <a:t> vehicles </a:t>
            </a:r>
            <a:r>
              <a:rPr lang="en-US" dirty="0">
                <a:solidFill>
                  <a:schemeClr val="bg1">
                    <a:lumMod val="65000"/>
                  </a:schemeClr>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a:p>
            <a:pPr marL="177800"/>
            <a:r>
              <a:rPr lang="en-IN" dirty="0">
                <a:latin typeface="Arial" panose="020B0604020202020204" pitchFamily="34" charset="0"/>
                <a:cs typeface="Arial" panose="020B0604020202020204" pitchFamily="34" charset="0"/>
              </a:rPr>
              <a:t>     vehicleID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model_year </a:t>
            </a:r>
            <a:r>
              <a:rPr lang="en-IN" dirty="0">
                <a:solidFill>
                  <a:srgbClr val="834689"/>
                </a:solidFill>
                <a:latin typeface="Arial" panose="020B0604020202020204" pitchFamily="34" charset="0"/>
                <a:cs typeface="Arial" panose="020B0604020202020204" pitchFamily="34" charset="0"/>
              </a:rPr>
              <a:t>SMALLINT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make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100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model_color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20</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a:p>
            <a:pPr marL="177800"/>
            <a:r>
              <a:rPr lang="en-IN" dirty="0">
                <a:latin typeface="Arial" panose="020B0604020202020204" pitchFamily="34" charset="0"/>
                <a:cs typeface="Arial" panose="020B0604020202020204" pitchFamily="34" charset="0"/>
              </a:rPr>
              <a:t>     vehicleCondition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150</a:t>
            </a:r>
            <a:r>
              <a:rPr lang="en-IN" dirty="0">
                <a:solidFill>
                  <a:schemeClr val="bg1">
                    <a:lumMod val="65000"/>
                  </a:schemeClr>
                </a:solidFill>
                <a:latin typeface="Arial" panose="020B0604020202020204" pitchFamily="34" charset="0"/>
                <a:cs typeface="Arial" panose="020B0604020202020204" pitchFamily="34" charset="0"/>
              </a:rPr>
              <a:t>)</a:t>
            </a:r>
          </a:p>
          <a:p>
            <a:pPr marL="177800"/>
            <a:r>
              <a:rPr lang="en-IN" dirty="0">
                <a:solidFill>
                  <a:schemeClr val="bg1">
                    <a:lumMod val="65000"/>
                  </a:schemeClr>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07FB3DA7-537D-4E5C-8DC8-7D3B69816BF9}"/>
              </a:ext>
            </a:extLst>
          </p:cNvPr>
          <p:cNvPicPr>
            <a:picLocks noChangeAspect="1"/>
          </p:cNvPicPr>
          <p:nvPr/>
        </p:nvPicPr>
        <p:blipFill>
          <a:blip r:embed="rId2" cstate="print"/>
          <a:stretch>
            <a:fillRect/>
          </a:stretch>
        </p:blipFill>
        <p:spPr>
          <a:xfrm>
            <a:off x="119337" y="3591470"/>
            <a:ext cx="5390953" cy="1811246"/>
          </a:xfrm>
          <a:prstGeom prst="rect">
            <a:avLst/>
          </a:prstGeom>
        </p:spPr>
      </p:pic>
      <p:pic>
        <p:nvPicPr>
          <p:cNvPr id="11" name="Picture 10">
            <a:extLst>
              <a:ext uri="{FF2B5EF4-FFF2-40B4-BE49-F238E27FC236}">
                <a16:creationId xmlns:a16="http://schemas.microsoft.com/office/drawing/2014/main" xmlns="" id="{DF9BB43D-53AF-4E3C-A9EE-435CAD677AD1}"/>
              </a:ext>
            </a:extLst>
          </p:cNvPr>
          <p:cNvPicPr>
            <a:picLocks noChangeAspect="1"/>
          </p:cNvPicPr>
          <p:nvPr/>
        </p:nvPicPr>
        <p:blipFill>
          <a:blip r:embed="rId3" cstate="print"/>
          <a:stretch>
            <a:fillRect/>
          </a:stretch>
        </p:blipFill>
        <p:spPr>
          <a:xfrm>
            <a:off x="5864526" y="3600118"/>
            <a:ext cx="5293038" cy="1250266"/>
          </a:xfrm>
          <a:prstGeom prst="rect">
            <a:avLst/>
          </a:prstGeom>
        </p:spPr>
      </p:pic>
    </p:spTree>
    <p:extLst>
      <p:ext uri="{BB962C8B-B14F-4D97-AF65-F5344CB8AC3E}">
        <p14:creationId xmlns:p14="http://schemas.microsoft.com/office/powerpoint/2010/main" xmlns="" val="6492277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452926" y="315233"/>
            <a:ext cx="6971666" cy="1077218"/>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A domain constraint and types of data integrity constraints</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191344" y="1628800"/>
            <a:ext cx="11486869" cy="738664"/>
          </a:xfrm>
          <a:prstGeom prst="rect">
            <a:avLst/>
          </a:prstGeom>
        </p:spPr>
        <p:txBody>
          <a:bodyPr wrap="square">
            <a:spAutoFit/>
          </a:bodyPr>
          <a:lstStyle/>
          <a:p>
            <a:pPr marL="342900" indent="-342900"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a:t>
            </a:r>
            <a:r>
              <a:rPr lang="en-IN" b="1" dirty="0">
                <a:latin typeface="Palatino Linotype" panose="02040502050505030304" pitchFamily="18" charset="0"/>
                <a:cs typeface="Arial" panose="020B0604020202020204" pitchFamily="34" charset="0"/>
              </a:rPr>
              <a:t>=</a:t>
            </a:r>
            <a:r>
              <a:rPr lang="en-IN" b="1" dirty="0">
                <a:solidFill>
                  <a:srgbClr val="0089A4"/>
                </a:solidFill>
                <a:latin typeface="Palatino Linotype" panose="02040502050505030304" pitchFamily="18" charset="0"/>
                <a:cs typeface="Arial" panose="020B0604020202020204" pitchFamily="34" charset="0"/>
              </a:rPr>
              <a:t>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a:t>
            </a:r>
            <a:r>
              <a:rPr lang="en-IN" b="1" dirty="0">
                <a:latin typeface="Palatino Linotype" panose="02040502050505030304" pitchFamily="18" charset="0"/>
                <a:cs typeface="Arial" panose="020B0604020202020204" pitchFamily="34" charset="0"/>
              </a:rPr>
              <a:t>+</a:t>
            </a:r>
            <a:r>
              <a:rPr lang="en-IN" dirty="0">
                <a:solidFill>
                  <a:schemeClr val="tx1">
                    <a:lumMod val="65000"/>
                    <a:lumOff val="35000"/>
                  </a:schemeClr>
                </a:solidFill>
                <a:latin typeface="Palatino Linotype" panose="02040502050505030304" pitchFamily="18" charset="0"/>
                <a:cs typeface="Arial" panose="020B0604020202020204" pitchFamily="34" charset="0"/>
              </a:rPr>
              <a:t> Constraints (</a:t>
            </a:r>
            <a:r>
              <a:rPr lang="en-IN" sz="1900" b="1" dirty="0">
                <a:solidFill>
                  <a:schemeClr val="tx1">
                    <a:lumMod val="65000"/>
                    <a:lumOff val="35000"/>
                  </a:schemeClr>
                </a:solidFill>
                <a:latin typeface="Palatino Linotype" panose="02040502050505030304" pitchFamily="18" charset="0"/>
                <a:cs typeface="Arial" panose="020B0604020202020204" pitchFamily="34" charset="0"/>
              </a:rPr>
              <a:t>not null/unique/primary key/foreign key/check/default</a:t>
            </a:r>
            <a:r>
              <a:rPr lang="en-IN" dirty="0">
                <a:solidFill>
                  <a:schemeClr val="tx1">
                    <a:lumMod val="65000"/>
                    <a:lumOff val="35000"/>
                  </a:schemeClr>
                </a:solidFill>
                <a:latin typeface="Palatino Linotype" panose="02040502050505030304" pitchFamily="18" charset="0"/>
                <a:cs typeface="Arial" panose="020B0604020202020204" pitchFamily="34" charset="0"/>
              </a:rPr>
              <a:t>)</a:t>
            </a:r>
          </a:p>
          <a:p>
            <a:pPr algn="just"/>
            <a:endParaRPr lang="en-IN" sz="500" dirty="0">
              <a:solidFill>
                <a:schemeClr val="tx1">
                  <a:lumMod val="65000"/>
                  <a:lumOff val="35000"/>
                </a:schemeClr>
              </a:solidFill>
              <a:latin typeface="Palatino Linotype" panose="02040502050505030304" pitchFamily="18" charset="0"/>
              <a:cs typeface="Arial" panose="020B0604020202020204" pitchFamily="34" charset="0"/>
            </a:endParaRPr>
          </a:p>
          <a:p>
            <a:pPr marL="355600" algn="just"/>
            <a:r>
              <a:rPr lang="en-IN" dirty="0">
                <a:solidFill>
                  <a:srgbClr val="FF0000"/>
                </a:solidFill>
                <a:latin typeface="Palatino Linotype" panose="02040502050505030304" pitchFamily="18" charset="0"/>
                <a:cs typeface="Arial" panose="020B0604020202020204" pitchFamily="34" charset="0"/>
              </a:rPr>
              <a:t>e.g.</a:t>
            </a:r>
            <a:r>
              <a:rPr lang="en-IN" dirty="0">
                <a:solidFill>
                  <a:schemeClr val="tx1">
                    <a:lumMod val="65000"/>
                    <a:lumOff val="35000"/>
                  </a:schemeClr>
                </a:solidFill>
                <a:latin typeface="Palatino Linotype" panose="0204050205050503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rPr>
              <a:t>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pk_custid </a:t>
            </a:r>
            <a:r>
              <a:rPr lang="en-IN" dirty="0">
                <a:solidFill>
                  <a:srgbClr val="FE1212"/>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a:t>
            </a:r>
            <a:r>
              <a:rPr lang="en-IN" dirty="0">
                <a:solidFill>
                  <a:schemeClr val="bg1">
                    <a:lumMod val="65000"/>
                  </a:schemeClr>
                </a:solidFill>
                <a:latin typeface="Liberation Mono"/>
                <a:cs typeface="Arial" panose="020B0604020202020204" pitchFamily="34" charset="0"/>
              </a:rPr>
              <a:t>)</a:t>
            </a:r>
            <a:endParaRPr lang="en-IN" dirty="0">
              <a:solidFill>
                <a:schemeClr val="tx1">
                  <a:lumMod val="65000"/>
                  <a:lumOff val="35000"/>
                </a:schemeClr>
              </a:solidFill>
              <a:latin typeface="Palatino Linotype" panose="02040502050505030304" pitchFamily="18" charset="0"/>
              <a:cs typeface="Arial" panose="020B0604020202020204" pitchFamily="34" charset="0"/>
            </a:endParaRPr>
          </a:p>
        </p:txBody>
      </p:sp>
      <p:sp>
        <p:nvSpPr>
          <p:cNvPr id="6" name="Rectangle 5"/>
          <p:cNvSpPr/>
          <p:nvPr/>
        </p:nvSpPr>
        <p:spPr>
          <a:xfrm>
            <a:off x="195513" y="3169999"/>
            <a:ext cx="11809312" cy="3139321"/>
          </a:xfrm>
          <a:prstGeom prst="rect">
            <a:avLst/>
          </a:prstGeom>
        </p:spPr>
        <p:txBody>
          <a:bodyPr wrap="square">
            <a:spAutoFit/>
          </a:bodyPr>
          <a:lstStyle/>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b="0" dirty="0">
                <a:effectLst/>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UNIQUE constraint and PRIMARY KEY constraint.</a:t>
            </a: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b="0" i="0" dirty="0">
                <a:effectLst/>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382688" y="2607295"/>
            <a:ext cx="11622137" cy="400110"/>
          </a:xfrm>
          <a:prstGeom prst="rect">
            <a:avLst/>
          </a:prstGeom>
        </p:spPr>
        <p:txBody>
          <a:bodyPr wrap="square">
            <a:spAutoFit/>
          </a:bodyPr>
          <a:lstStyle/>
          <a:p>
            <a:r>
              <a:rPr lang="en-IN" sz="2000"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and</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 domain integrity</a:t>
            </a:r>
            <a:r>
              <a:rPr lang="en-IN" sz="2000"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91344" y="7937"/>
            <a:ext cx="5638800" cy="830997"/>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spTree>
    <p:extLst>
      <p:ext uri="{BB962C8B-B14F-4D97-AF65-F5344CB8AC3E}">
        <p14:creationId xmlns:p14="http://schemas.microsoft.com/office/powerpoint/2010/main" xmlns="" val="647665937"/>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596" y="4"/>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alter table</a:t>
            </a:r>
            <a:endParaRPr lang="en-IN" sz="3200" i="1" dirty="0">
              <a:solidFill>
                <a:srgbClr val="FF9900"/>
              </a:solidFill>
              <a:latin typeface="Arial" pitchFamily="34" charset="0"/>
              <a:cs typeface="Arial" pitchFamily="34" charset="0"/>
            </a:endParaRPr>
          </a:p>
        </p:txBody>
      </p:sp>
      <p:sp>
        <p:nvSpPr>
          <p:cNvPr id="3" name="Rectangle 2">
            <a:extLst>
              <a:ext uri="{FF2B5EF4-FFF2-40B4-BE49-F238E27FC236}">
                <a16:creationId xmlns:a16="http://schemas.microsoft.com/office/drawing/2014/main" xmlns="" id="{014E1D01-2FA6-4420-9FF5-0FE188DCAFAD}"/>
              </a:ext>
            </a:extLst>
          </p:cNvPr>
          <p:cNvSpPr/>
          <p:nvPr/>
        </p:nvSpPr>
        <p:spPr>
          <a:xfrm>
            <a:off x="623393"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PRIMARY KEY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619440" y="3308791"/>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xmlns="" id="{E7AB57DD-572C-454A-903F-80485BB73574}"/>
              </a:ext>
            </a:extLst>
          </p:cNvPr>
          <p:cNvSpPr/>
          <p:nvPr/>
        </p:nvSpPr>
        <p:spPr>
          <a:xfrm>
            <a:off x="619440" y="2912947"/>
            <a:ext cx="301877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xmlns="" id="{68F718D7-3FDC-412A-B390-B6F4313E9964}"/>
              </a:ext>
            </a:extLst>
          </p:cNvPr>
          <p:cNvSpPr/>
          <p:nvPr/>
        </p:nvSpPr>
        <p:spPr>
          <a:xfrm>
            <a:off x="619440" y="5098251"/>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xmlns="" id="{0B858F24-67F2-4A2C-B740-4926683E8242}"/>
              </a:ext>
            </a:extLst>
          </p:cNvPr>
          <p:cNvSpPr/>
          <p:nvPr/>
        </p:nvSpPr>
        <p:spPr>
          <a:xfrm>
            <a:off x="623394" y="763314"/>
            <a:ext cx="153118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xmlns="" id="{EF103474-AC0F-485B-9462-F6E5F7ADE9A4}"/>
              </a:ext>
            </a:extLst>
          </p:cNvPr>
          <p:cNvSpPr/>
          <p:nvPr/>
        </p:nvSpPr>
        <p:spPr>
          <a:xfrm>
            <a:off x="619441" y="4676228"/>
            <a:ext cx="178766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xmlns="" id="{F68E6F47-849A-46C3-B711-548DAEDCBE91}"/>
              </a:ext>
            </a:extLst>
          </p:cNvPr>
          <p:cNvSpPr/>
          <p:nvPr/>
        </p:nvSpPr>
        <p:spPr>
          <a:xfrm>
            <a:off x="6095999" y="1173624"/>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xmlns="" id="{C803E911-9FE2-49CA-A177-DA73490D2E15}"/>
              </a:ext>
            </a:extLst>
          </p:cNvPr>
          <p:cNvSpPr/>
          <p:nvPr/>
        </p:nvSpPr>
        <p:spPr>
          <a:xfrm>
            <a:off x="6105775" y="766075"/>
            <a:ext cx="1980029"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xmlns="" id="{67252642-683F-4838-92AA-6D492EB23B05}"/>
              </a:ext>
            </a:extLst>
          </p:cNvPr>
          <p:cNvSpPr/>
          <p:nvPr/>
        </p:nvSpPr>
        <p:spPr>
          <a:xfrm>
            <a:off x="6093914" y="3307561"/>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r>
              <a:rPr lang="en-US" dirty="0">
                <a:solidFill>
                  <a:schemeClr val="tx1">
                    <a:lumMod val="95000"/>
                    <a:lumOff val="5000"/>
                  </a:schemeClr>
                </a:solidFill>
                <a:latin typeface="Liberation Mono"/>
                <a:cs typeface="Arial" panose="020B0604020202020204" pitchFamily="34" charset="0"/>
              </a:rPr>
              <a:t>;</a:t>
            </a:r>
            <a:endParaRPr lang="en-IN" dirty="0">
              <a:latin typeface="Liberation Mono"/>
            </a:endParaRPr>
          </a:p>
        </p:txBody>
      </p:sp>
      <p:sp>
        <p:nvSpPr>
          <p:cNvPr id="18" name="Rectangle 17">
            <a:extLst>
              <a:ext uri="{FF2B5EF4-FFF2-40B4-BE49-F238E27FC236}">
                <a16:creationId xmlns:a16="http://schemas.microsoft.com/office/drawing/2014/main" xmlns="" id="{93FD1A32-1F80-4437-B196-5E645FC50866}"/>
              </a:ext>
            </a:extLst>
          </p:cNvPr>
          <p:cNvSpPr/>
          <p:nvPr/>
        </p:nvSpPr>
        <p:spPr>
          <a:xfrm>
            <a:off x="6093914" y="2885539"/>
            <a:ext cx="1770678"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DROP columns</a:t>
            </a:r>
          </a:p>
        </p:txBody>
      </p:sp>
    </p:spTree>
    <p:extLst>
      <p:ext uri="{BB962C8B-B14F-4D97-AF65-F5344CB8AC3E}">
        <p14:creationId xmlns:p14="http://schemas.microsoft.com/office/powerpoint/2010/main" xmlns="" val="2228952648"/>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sp>
        <p:nvSpPr>
          <p:cNvPr id="5" name="Rectangle 4">
            <a:extLst>
              <a:ext uri="{FF2B5EF4-FFF2-40B4-BE49-F238E27FC236}">
                <a16:creationId xmlns:a16="http://schemas.microsoft.com/office/drawing/2014/main" xmlns="" id="{E0DC8811-0AD4-4043-9E28-DCEE6961F011}"/>
              </a:ext>
            </a:extLst>
          </p:cNvPr>
          <p:cNvSpPr/>
          <p:nvPr/>
        </p:nvSpPr>
        <p:spPr>
          <a:xfrm>
            <a:off x="406574" y="3356992"/>
            <a:ext cx="11161240" cy="310854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(undone), while DROP and TRUNCATE operations cannot be rolled back (Auto COMMIT).</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TRIGGERS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also drops any INDEX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Dropping a TABLE will not drops any VIEW for the table.</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you try to drop a PARENT/MASTER TABLE, it will not get dropped.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59040269"/>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table</a:t>
            </a:r>
          </a:p>
        </p:txBody>
      </p:sp>
      <p:sp>
        <p:nvSpPr>
          <p:cNvPr id="7" name="Rectangle 6">
            <a:extLst>
              <a:ext uri="{FF2B5EF4-FFF2-40B4-BE49-F238E27FC236}">
                <a16:creationId xmlns:a16="http://schemas.microsoft.com/office/drawing/2014/main" xmlns="" id="{A512CCD7-0B69-4894-BD26-C25B2AE7207B}"/>
              </a:ext>
            </a:extLst>
          </p:cNvPr>
          <p:cNvSpPr/>
          <p:nvPr/>
        </p:nvSpPr>
        <p:spPr>
          <a:xfrm>
            <a:off x="208484" y="1419237"/>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[TEMPORARY] TABLE [IF EXISTS] </a:t>
            </a:r>
            <a:r>
              <a:rPr lang="en-IN" dirty="0">
                <a:solidFill>
                  <a:schemeClr val="tx1">
                    <a:lumMod val="95000"/>
                    <a:lumOff val="5000"/>
                  </a:schemeClr>
                </a:solidFill>
                <a:latin typeface="Arial" panose="020B0604020202020204" pitchFamily="34" charset="0"/>
                <a:cs typeface="Arial" panose="020B0604020202020204" pitchFamily="34" charset="0"/>
              </a:rPr>
              <a:t>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3BDB371A-6717-4095-8EA3-B38830E723E1}"/>
              </a:ext>
            </a:extLst>
          </p:cNvPr>
          <p:cNvSpPr/>
          <p:nvPr/>
        </p:nvSpPr>
        <p:spPr>
          <a:xfrm>
            <a:off x="208484" y="2204864"/>
            <a:ext cx="6174754" cy="861774"/>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r>
              <a:rPr lang="en-IN" sz="2400" dirty="0">
                <a:solidFill>
                  <a:srgbClr val="FF0000"/>
                </a:solidFill>
                <a:latin typeface="Arial" panose="020B0604020202020204" pitchFamily="34" charset="0"/>
                <a:cs typeface="Arial" panose="020B0604020202020204" pitchFamily="34" charset="0"/>
              </a:rPr>
              <a:t>:</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All table data and the table definition are removed.</a:t>
            </a:r>
            <a:endParaRPr lang="en-IN" dirty="0"/>
          </a:p>
        </p:txBody>
      </p:sp>
      <p:sp>
        <p:nvSpPr>
          <p:cNvPr id="9" name="Rectangle 8">
            <a:extLst>
              <a:ext uri="{FF2B5EF4-FFF2-40B4-BE49-F238E27FC236}">
                <a16:creationId xmlns:a16="http://schemas.microsoft.com/office/drawing/2014/main" xmlns="" id="{A817A5F8-6F70-48F3-B179-FCD26DF46CC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6" name="Rectangle 5">
            <a:extLst>
              <a:ext uri="{FF2B5EF4-FFF2-40B4-BE49-F238E27FC236}">
                <a16:creationId xmlns:a16="http://schemas.microsoft.com/office/drawing/2014/main" xmlns="" id="{86428B25-F35A-4167-BD6E-227051F91E2B}"/>
              </a:ext>
            </a:extLst>
          </p:cNvPr>
          <p:cNvSpPr/>
          <p:nvPr/>
        </p:nvSpPr>
        <p:spPr>
          <a:xfrm>
            <a:off x="329600" y="3648456"/>
            <a:ext cx="5333558"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Tree>
    <p:extLst>
      <p:ext uri="{BB962C8B-B14F-4D97-AF65-F5344CB8AC3E}">
        <p14:creationId xmlns:p14="http://schemas.microsoft.com/office/powerpoint/2010/main" xmlns="" val="3240828758"/>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sp>
        <p:nvSpPr>
          <p:cNvPr id="8" name="Rectangle 7">
            <a:extLst>
              <a:ext uri="{FF2B5EF4-FFF2-40B4-BE49-F238E27FC236}">
                <a16:creationId xmlns:a16="http://schemas.microsoft.com/office/drawing/2014/main" xmlns="" id="{53903889-7619-467A-A413-59E1BF6BB508}"/>
              </a:ext>
            </a:extLst>
          </p:cNvPr>
          <p:cNvSpPr/>
          <p:nvPr/>
        </p:nvSpPr>
        <p:spPr>
          <a:xfrm>
            <a:off x="263352" y="3717032"/>
            <a:ext cx="11664502" cy="19082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DELETE operations can be rolled back, while DROP and TRUNCATE operations cannot be rolled back.</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TRUNCATE TABLE statement removes all the data/rows of a table and resets the auto-increment value to zero.</a:t>
            </a:r>
          </a:p>
        </p:txBody>
      </p:sp>
      <p:cxnSp>
        <p:nvCxnSpPr>
          <p:cNvPr id="10" name="Straight Connector 9">
            <a:extLst>
              <a:ext uri="{FF2B5EF4-FFF2-40B4-BE49-F238E27FC236}">
                <a16:creationId xmlns:a16="http://schemas.microsoft.com/office/drawing/2014/main" xmlns="" id="{A5248665-1969-40E7-A8FD-F5B133669C56}"/>
              </a:ext>
            </a:extLst>
          </p:cNvPr>
          <p:cNvCxnSpPr>
            <a:cxnSpLocks/>
          </p:cNvCxnSpPr>
          <p:nvPr/>
        </p:nvCxnSpPr>
        <p:spPr>
          <a:xfrm>
            <a:off x="263352" y="5733256"/>
            <a:ext cx="115924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9798836"/>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truncate table</a:t>
            </a:r>
          </a:p>
        </p:txBody>
      </p:sp>
      <p:sp>
        <p:nvSpPr>
          <p:cNvPr id="8" name="Rectangle 7">
            <a:extLst>
              <a:ext uri="{FF2B5EF4-FFF2-40B4-BE49-F238E27FC236}">
                <a16:creationId xmlns:a16="http://schemas.microsoft.com/office/drawing/2014/main" xmlns="" id="{53DC5C15-8402-4660-A099-589DF34E65FE}"/>
              </a:ext>
            </a:extLst>
          </p:cNvPr>
          <p:cNvSpPr/>
          <p:nvPr/>
        </p:nvSpPr>
        <p:spPr>
          <a:xfrm>
            <a:off x="622598" y="941044"/>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Logically, TRUNCATE TABLE is similar to a DELETE statement that deletes all rows, or a sequence of DROP TABLE and CREATE TABLE statements.</a:t>
            </a:r>
          </a:p>
        </p:txBody>
      </p:sp>
      <p:sp>
        <p:nvSpPr>
          <p:cNvPr id="9" name="Rectangle 8">
            <a:extLst>
              <a:ext uri="{FF2B5EF4-FFF2-40B4-BE49-F238E27FC236}">
                <a16:creationId xmlns:a16="http://schemas.microsoft.com/office/drawing/2014/main" xmlns="" id="{EE0AE80C-322B-4B97-867E-877292D3CB4A}"/>
              </a:ext>
            </a:extLst>
          </p:cNvPr>
          <p:cNvSpPr/>
          <p:nvPr/>
        </p:nvSpPr>
        <p:spPr>
          <a:xfrm>
            <a:off x="622598" y="1761631"/>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TRUNCATE [TABLE] </a:t>
            </a:r>
            <a:r>
              <a:rPr lang="en-IN" sz="2000" dirty="0">
                <a:latin typeface="Liberation Mono"/>
                <a:cs typeface="Arial" panose="020B0604020202020204" pitchFamily="34" charset="0"/>
              </a:rPr>
              <a:t>tbl_name</a:t>
            </a:r>
            <a:endParaRPr lang="en-US" sz="2000" dirty="0">
              <a:latin typeface="Liberation Mono"/>
              <a:cs typeface="Arial" panose="020B0604020202020204" pitchFamily="34" charset="0"/>
            </a:endParaRPr>
          </a:p>
        </p:txBody>
      </p:sp>
      <p:sp>
        <p:nvSpPr>
          <p:cNvPr id="10" name="Rectangle 9">
            <a:extLst>
              <a:ext uri="{FF2B5EF4-FFF2-40B4-BE49-F238E27FC236}">
                <a16:creationId xmlns:a16="http://schemas.microsoft.com/office/drawing/2014/main" xmlns="" id="{3CF66E0E-2584-4A80-BC6A-174BB8A280C1}"/>
              </a:ext>
            </a:extLst>
          </p:cNvPr>
          <p:cNvSpPr/>
          <p:nvPr/>
        </p:nvSpPr>
        <p:spPr>
          <a:xfrm>
            <a:off x="298562" y="2492896"/>
            <a:ext cx="11593288" cy="2995692"/>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drop and re-create the table, which is much faster than deleting rows one by one.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Truncate operations cause an implicit commit, and so cannot be rolled back.</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does not cause ON DELETE triggers to fire.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cannot be performed for parent-child foreign key relationships.</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Truncate retain Identity and reset to the seed </a:t>
            </a:r>
            <a:r>
              <a:rPr lang="en-IN" dirty="0">
                <a:solidFill>
                  <a:srgbClr val="00B050"/>
                </a:solidFill>
                <a:latin typeface="Arial" panose="020B0604020202020204" pitchFamily="34" charset="0"/>
                <a:cs typeface="Arial" panose="020B0604020202020204" pitchFamily="34" charset="0"/>
              </a:rPr>
              <a:t>(start value) </a:t>
            </a:r>
            <a:r>
              <a:rPr lang="en-IN" dirty="0">
                <a:latin typeface="Arial" panose="020B0604020202020204" pitchFamily="34" charset="0"/>
                <a:cs typeface="Arial" panose="020B0604020202020204" pitchFamily="34" charset="0"/>
              </a:rPr>
              <a:t>value.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Cannot truncate a table referenced in a foreign key constraint.</a:t>
            </a:r>
          </a:p>
        </p:txBody>
      </p:sp>
      <p:cxnSp>
        <p:nvCxnSpPr>
          <p:cNvPr id="11" name="Straight Connector 10">
            <a:extLst>
              <a:ext uri="{FF2B5EF4-FFF2-40B4-BE49-F238E27FC236}">
                <a16:creationId xmlns:a16="http://schemas.microsoft.com/office/drawing/2014/main" xmlns="" id="{F6B88A41-549E-4984-A5E3-50BF2544BABB}"/>
              </a:ext>
            </a:extLst>
          </p:cNvPr>
          <p:cNvCxnSpPr/>
          <p:nvPr/>
        </p:nvCxnSpPr>
        <p:spPr>
          <a:xfrm>
            <a:off x="298562" y="5661248"/>
            <a:ext cx="113412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04231385"/>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2BBD848E-A3AF-434F-B8D2-FEFD642448B2}"/>
              </a:ext>
            </a:extLst>
          </p:cNvPr>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6" name="Rectangle 5">
            <a:extLst>
              <a:ext uri="{FF2B5EF4-FFF2-40B4-BE49-F238E27FC236}">
                <a16:creationId xmlns:a16="http://schemas.microsoft.com/office/drawing/2014/main" xmlns="" id="{EE6F1E77-A399-4DCD-B39E-980E4619B2EE}"/>
              </a:ext>
            </a:extLst>
          </p:cNvPr>
          <p:cNvSpPr/>
          <p:nvPr/>
        </p:nvSpPr>
        <p:spPr>
          <a:xfrm>
            <a:off x="478582" y="4255532"/>
            <a:ext cx="8838049" cy="400110"/>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RENAME TABLE </a:t>
            </a:r>
            <a:r>
              <a:rPr lang="en-IN" sz="2000" dirty="0">
                <a:latin typeface="Liberation Mono"/>
                <a:cs typeface="Arial" panose="020B0604020202020204" pitchFamily="34" charset="0"/>
              </a:rPr>
              <a:t>old_tbl_name </a:t>
            </a:r>
            <a:r>
              <a:rPr lang="en-IN" sz="2000" dirty="0">
                <a:solidFill>
                  <a:srgbClr val="0077AA"/>
                </a:solidFill>
                <a:latin typeface="Liberation Mono"/>
                <a:cs typeface="Arial" panose="020B0604020202020204" pitchFamily="34" charset="0"/>
              </a:rPr>
              <a:t>TO </a:t>
            </a:r>
            <a:r>
              <a:rPr lang="en-IN" sz="2000" dirty="0">
                <a:latin typeface="Liberation Mono"/>
                <a:cs typeface="Arial" panose="020B0604020202020204" pitchFamily="34" charset="0"/>
              </a:rPr>
              <a:t>new_tbl_name</a:t>
            </a:r>
            <a:endParaRPr lang="en-US" sz="2000" dirty="0">
              <a:latin typeface="Liberation Mono"/>
              <a:cs typeface="Arial" panose="020B0604020202020204" pitchFamily="34" charset="0"/>
            </a:endParaRPr>
          </a:p>
        </p:txBody>
      </p:sp>
      <p:sp>
        <p:nvSpPr>
          <p:cNvPr id="7" name="Rectangle 6">
            <a:extLst>
              <a:ext uri="{FF2B5EF4-FFF2-40B4-BE49-F238E27FC236}">
                <a16:creationId xmlns:a16="http://schemas.microsoft.com/office/drawing/2014/main" xmlns="" id="{E42E016B-238F-4883-A094-93B1EF9819D0}"/>
              </a:ext>
            </a:extLst>
          </p:cNvPr>
          <p:cNvSpPr/>
          <p:nvPr/>
        </p:nvSpPr>
        <p:spPr>
          <a:xfrm>
            <a:off x="478582" y="5023122"/>
            <a:ext cx="8838049"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Verdana" panose="020B0604030504040204" pitchFamily="34" charset="0"/>
                <a:cs typeface="Arial" panose="020B0604020202020204" pitchFamily="34" charset="0"/>
              </a:rPr>
              <a:t>RENAME</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TABLE</a:t>
            </a:r>
            <a:r>
              <a:rPr lang="en-IN" dirty="0">
                <a:latin typeface="Liberation Mono"/>
                <a:ea typeface="Verdana" panose="020B0604030504040204" pitchFamily="34" charset="0"/>
                <a:cs typeface="Arial" panose="020B0604020202020204" pitchFamily="34" charset="0"/>
              </a:rPr>
              <a:t> emp</a:t>
            </a:r>
            <a:r>
              <a:rPr lang="en-IN" dirty="0">
                <a:solidFill>
                  <a:srgbClr val="DD4A68"/>
                </a:solidFill>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cs typeface="Arial" panose="020B0604020202020204" pitchFamily="34" charset="0"/>
              </a:rPr>
              <a:t>TO</a:t>
            </a:r>
            <a:r>
              <a:rPr lang="en-IN" dirty="0">
                <a:solidFill>
                  <a:srgbClr val="DD4A68"/>
                </a:solidFill>
                <a:latin typeface="Liberation Mono"/>
                <a:ea typeface="Verdana" panose="020B0604030504040204" pitchFamily="34" charset="0"/>
                <a:cs typeface="Arial" panose="020B0604020202020204" pitchFamily="34" charset="0"/>
              </a:rPr>
              <a:t> </a:t>
            </a:r>
            <a:r>
              <a:rPr lang="en-IN" dirty="0">
                <a:latin typeface="Liberation Mono"/>
                <a:ea typeface="Verdana" panose="020B0604030504040204" pitchFamily="34" charset="0"/>
                <a:cs typeface="Arial" panose="020B0604020202020204" pitchFamily="34" charset="0"/>
              </a:rPr>
              <a:t>employee</a:t>
            </a:r>
            <a:r>
              <a:rPr lang="en-IN" dirty="0">
                <a:solidFill>
                  <a:srgbClr val="DD4A68"/>
                </a:solidFill>
                <a:latin typeface="Liberation Mono"/>
                <a:ea typeface="Verdana" panose="020B0604030504040204" pitchFamily="34" charset="0"/>
                <a:cs typeface="Arial" panose="020B0604020202020204" pitchFamily="34" charset="0"/>
              </a:rPr>
              <a:t>;</a:t>
            </a:r>
          </a:p>
        </p:txBody>
      </p:sp>
      <p:sp>
        <p:nvSpPr>
          <p:cNvPr id="8" name="Rectangle 7">
            <a:extLst>
              <a:ext uri="{FF2B5EF4-FFF2-40B4-BE49-F238E27FC236}">
                <a16:creationId xmlns:a16="http://schemas.microsoft.com/office/drawing/2014/main" xmlns="" id="{D4A3D3D5-8251-4415-897F-CAD729951431}"/>
              </a:ext>
            </a:extLst>
          </p:cNvPr>
          <p:cNvSpPr/>
          <p:nvPr/>
        </p:nvSpPr>
        <p:spPr>
          <a:xfrm>
            <a:off x="4663649" y="3165901"/>
            <a:ext cx="2863113"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Change the table name. </a:t>
            </a:r>
          </a:p>
        </p:txBody>
      </p:sp>
    </p:spTree>
    <p:extLst>
      <p:ext uri="{BB962C8B-B14F-4D97-AF65-F5344CB8AC3E}">
        <p14:creationId xmlns:p14="http://schemas.microsoft.com/office/powerpoint/2010/main" xmlns="" val="1522131221"/>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671192"/>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3" name="Rectangle 2"/>
          <p:cNvSpPr/>
          <p:nvPr/>
        </p:nvSpPr>
        <p:spPr>
          <a:xfrm>
            <a:off x="335360" y="142852"/>
            <a:ext cx="11449272" cy="923330"/>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p>
        </p:txBody>
      </p:sp>
      <p:sp>
        <p:nvSpPr>
          <p:cNvPr id="4" name="Rectangle 3"/>
          <p:cNvSpPr/>
          <p:nvPr/>
        </p:nvSpPr>
        <p:spPr>
          <a:xfrm>
            <a:off x="328221" y="1231012"/>
            <a:ext cx="11449272" cy="1261884"/>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join conditions, a group by clause, a order by clause.</a:t>
            </a:r>
          </a:p>
        </p:txBody>
      </p:sp>
      <p:pic>
        <p:nvPicPr>
          <p:cNvPr id="6" name="Picture 5">
            <a:extLst>
              <a:ext uri="{FF2B5EF4-FFF2-40B4-BE49-F238E27FC236}">
                <a16:creationId xmlns:a16="http://schemas.microsoft.com/office/drawing/2014/main" xmlns="" id="{0E057382-20E0-47B5-97F3-35F8E0D113B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3289857"/>
            <a:ext cx="6912768" cy="3379503"/>
          </a:xfrm>
          <a:prstGeom prst="rect">
            <a:avLst/>
          </a:prstGeom>
        </p:spPr>
      </p:pic>
    </p:spTree>
    <p:extLst>
      <p:ext uri="{BB962C8B-B14F-4D97-AF65-F5344CB8AC3E}">
        <p14:creationId xmlns:p14="http://schemas.microsoft.com/office/powerpoint/2010/main" xmlns="" val="2406561690"/>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5" name="Rectangle 4"/>
          <p:cNvSpPr/>
          <p:nvPr/>
        </p:nvSpPr>
        <p:spPr>
          <a:xfrm>
            <a:off x="262558" y="2729819"/>
            <a:ext cx="11594082" cy="261610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Rules: </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a VIEW is defined as SELECT * on a table, new columns added to the base table later do not become part of the VIEW, and columns dropped from the base table will result in an error when selecting from the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The VIEW definition cannot refer to a TEMPORARY table, and you cannot create a TEMPORARY VIEW.</a:t>
            </a:r>
          </a:p>
          <a:p>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You cannot associate a TRIGGER with a VIEW.</a:t>
            </a:r>
          </a:p>
        </p:txBody>
      </p:sp>
      <p:sp>
        <p:nvSpPr>
          <p:cNvPr id="7" name="Rectangle 6">
            <a:extLst>
              <a:ext uri="{FF2B5EF4-FFF2-40B4-BE49-F238E27FC236}">
                <a16:creationId xmlns:a16="http://schemas.microsoft.com/office/drawing/2014/main" xmlns="" id="{ED018844-249D-4547-9278-04C9A52032D0}"/>
              </a:ext>
            </a:extLst>
          </p:cNvPr>
          <p:cNvSpPr/>
          <p:nvPr/>
        </p:nvSpPr>
        <p:spPr>
          <a:xfrm>
            <a:off x="273997" y="322503"/>
            <a:ext cx="11089232" cy="2308324"/>
          </a:xfrm>
          <a:prstGeom prst="rect">
            <a:avLst/>
          </a:prstGeom>
        </p:spPr>
        <p:txBody>
          <a:bodyPr wrap="square">
            <a:spAutoFit/>
          </a:bodyPr>
          <a:lstStyle/>
          <a:p>
            <a:pPr algn="just"/>
            <a:r>
              <a:rPr lang="en-US" sz="2200" dirty="0">
                <a:solidFill>
                  <a:srgbClr val="FF0000"/>
                </a:solidFill>
                <a:latin typeface="Arial" panose="020B0604020202020204" pitchFamily="34" charset="0"/>
                <a:cs typeface="Arial" panose="020B0604020202020204" pitchFamily="34" charset="0"/>
              </a:rPr>
              <a:t>Remember: </a:t>
            </a:r>
          </a:p>
          <a:p>
            <a:pPr algn="just"/>
            <a:endParaRPr lang="en-US" sz="800" dirty="0">
              <a:solidFill>
                <a:srgbClr val="FF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described as </a:t>
            </a:r>
            <a:r>
              <a:rPr lang="en-US" b="1" dirty="0">
                <a:solidFill>
                  <a:schemeClr val="tx1">
                    <a:lumMod val="85000"/>
                    <a:lumOff val="15000"/>
                  </a:schemeClr>
                </a:solidFill>
                <a:latin typeface="Arial" panose="020B0604020202020204" pitchFamily="34" charset="0"/>
                <a:cs typeface="Arial" panose="020B0604020202020204" pitchFamily="34" charset="0"/>
              </a:rPr>
              <a:t>virtual/derived </a:t>
            </a:r>
            <a:r>
              <a:rPr lang="en-US" dirty="0">
                <a:solidFill>
                  <a:schemeClr val="tx1">
                    <a:lumMod val="85000"/>
                    <a:lumOff val="15000"/>
                  </a:schemeClr>
                </a:solidFill>
                <a:latin typeface="Arial" panose="020B0604020202020204" pitchFamily="34" charset="0"/>
                <a:cs typeface="Arial" panose="020B0604020202020204" pitchFamily="34" charset="0"/>
              </a:rPr>
              <a:t>table which derived its data from one or more than one base table.</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stored in the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Arial" panose="020B0604020202020204" pitchFamily="34" charset="0"/>
                <a:cs typeface="Arial" panose="020B0604020202020204" pitchFamily="34" charset="0"/>
              </a:rPr>
              <a:t>it is used to implement the security mechanism in the SQL.</a:t>
            </a:r>
          </a:p>
        </p:txBody>
      </p:sp>
      <p:sp>
        <p:nvSpPr>
          <p:cNvPr id="8" name="Rectangle 7">
            <a:extLst>
              <a:ext uri="{FF2B5EF4-FFF2-40B4-BE49-F238E27FC236}">
                <a16:creationId xmlns:a16="http://schemas.microsoft.com/office/drawing/2014/main" xmlns="" id="{62576E36-B263-4CC7-AC7F-11D43388280B}"/>
              </a:ext>
            </a:extLst>
          </p:cNvPr>
          <p:cNvSpPr/>
          <p:nvPr/>
        </p:nvSpPr>
        <p:spPr>
          <a:xfrm>
            <a:off x="273997" y="5517232"/>
            <a:ext cx="11366619" cy="1231106"/>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VIEW will not be dropped.</a:t>
            </a:r>
          </a:p>
          <a:p>
            <a:pPr marL="285750" indent="-285750">
              <a:buFont typeface="Arial" panose="020B0604020202020204" pitchFamily="34" charset="0"/>
              <a:buChar char="•"/>
            </a:pPr>
            <a:endParaRPr lang="en-IN"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A VIEW definition is not permanently stored as part of the </a:t>
            </a:r>
            <a:r>
              <a:rPr lang="en-IN">
                <a:solidFill>
                  <a:schemeClr val="tx1">
                    <a:lumMod val="85000"/>
                    <a:lumOff val="15000"/>
                  </a:schemeClr>
                </a:solidFill>
                <a:latin typeface="Arial" panose="020B0604020202020204" pitchFamily="34" charset="0"/>
                <a:cs typeface="Arial" panose="020B0604020202020204" pitchFamily="34" charset="0"/>
              </a:rPr>
              <a:t>database.</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85254420"/>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view</a:t>
            </a:r>
          </a:p>
        </p:txBody>
      </p:sp>
      <p:sp>
        <p:nvSpPr>
          <p:cNvPr id="3" name="Rectangle 2"/>
          <p:cNvSpPr/>
          <p:nvPr/>
        </p:nvSpPr>
        <p:spPr>
          <a:xfrm>
            <a:off x="263352" y="806408"/>
            <a:ext cx="8991600" cy="400110"/>
          </a:xfrm>
          <a:prstGeom prst="rect">
            <a:avLst/>
          </a:prstGeom>
        </p:spPr>
        <p:txBody>
          <a:bodyPr wrap="square">
            <a:spAutoFit/>
          </a:bodyPr>
          <a:lstStyle/>
          <a:p>
            <a:r>
              <a:rPr lang="en-IN" sz="2000" dirty="0">
                <a:solidFill>
                  <a:schemeClr val="accent2">
                    <a:lumMod val="50000"/>
                  </a:schemeClr>
                </a:solidFill>
                <a:latin typeface="Arial" panose="020B0604020202020204" pitchFamily="34" charset="0"/>
                <a:cs typeface="Arial" panose="020B0604020202020204" pitchFamily="34" charset="0"/>
              </a:rPr>
              <a:t>Views are not updatable in the following cases:</a:t>
            </a:r>
          </a:p>
        </p:txBody>
      </p:sp>
      <p:sp>
        <p:nvSpPr>
          <p:cNvPr id="5" name="Rectangle 4"/>
          <p:cNvSpPr/>
          <p:nvPr/>
        </p:nvSpPr>
        <p:spPr>
          <a:xfrm>
            <a:off x="263352" y="1428150"/>
            <a:ext cx="11665296" cy="2923877"/>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There is a subquery in the SELECT clause.</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SQL statement defining the view joins tables.</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SELECT statement of the view contains an aggregate function such as SUM(), COUNT(), MAX(), MIN(), and so on.</a:t>
            </a:r>
          </a:p>
          <a:p>
            <a:pPr marL="285750" indent="-285750" algn="just">
              <a:buFont typeface="Arial" panose="020B0604020202020204" pitchFamily="34" charset="0"/>
              <a:buChar char="•"/>
            </a:pPr>
            <a:endParaRPr lang="en-IN" sz="800" dirty="0">
              <a:solidFill>
                <a:schemeClr val="bg2">
                  <a:lumMod val="25000"/>
                </a:schemeClr>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25000"/>
                  </a:schemeClr>
                </a:solidFill>
                <a:latin typeface="Arial" panose="020B0604020202020204" pitchFamily="34" charset="0"/>
                <a:cs typeface="Arial" panose="020B0604020202020204" pitchFamily="34" charset="0"/>
              </a:rPr>
              <a:t>The keywords DISTINCT, GROUP BY, HAVING clause, LIMIT clause, UNION, or UNION ALL appear in the defining SQL statement.</a:t>
            </a:r>
          </a:p>
        </p:txBody>
      </p:sp>
    </p:spTree>
    <p:extLst>
      <p:ext uri="{BB962C8B-B14F-4D97-AF65-F5344CB8AC3E}">
        <p14:creationId xmlns:p14="http://schemas.microsoft.com/office/powerpoint/2010/main" xmlns="" val="266211559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
          <p:cNvSpPr>
            <a:spLocks noChangeArrowheads="1"/>
          </p:cNvSpPr>
          <p:nvPr/>
        </p:nvSpPr>
        <p:spPr bwMode="auto">
          <a:xfrm>
            <a:off x="1524001" y="-369142"/>
            <a:ext cx="65" cy="738285"/>
          </a:xfrm>
          <a:prstGeom prst="rect">
            <a:avLst/>
          </a:prstGeom>
          <a:solidFill>
            <a:srgbClr val="FFFFFF"/>
          </a:solidFill>
          <a:ln w="9525">
            <a:noFill/>
            <a:miter lim="800000"/>
            <a:headEnd/>
            <a:tailEnd/>
          </a:ln>
          <a:effectLst/>
        </p:spPr>
        <p:txBody>
          <a:bodyPr vert="horz" wrap="none" lIns="0" tIns="0" rIns="0" bIns="182505"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2527267214"/>
              </p:ext>
            </p:extLst>
          </p:nvPr>
        </p:nvGraphicFramePr>
        <p:xfrm>
          <a:off x="119532" y="738286"/>
          <a:ext cx="11952936" cy="5070556"/>
        </p:xfrm>
        <a:graphic>
          <a:graphicData uri="http://schemas.openxmlformats.org/drawingml/2006/table">
            <a:tbl>
              <a:tblPr>
                <a:tableStyleId>{BDBED569-4797-4DF1-A0F4-6AAB3CD982D8}</a:tableStyleId>
              </a:tblPr>
              <a:tblGrid>
                <a:gridCol w="5976468">
                  <a:extLst>
                    <a:ext uri="{9D8B030D-6E8A-4147-A177-3AD203B41FA5}">
                      <a16:colId xmlns:a16="http://schemas.microsoft.com/office/drawing/2014/main" xmlns="" val="20000"/>
                    </a:ext>
                  </a:extLst>
                </a:gridCol>
                <a:gridCol w="5976468">
                  <a:extLst>
                    <a:ext uri="{9D8B030D-6E8A-4147-A177-3AD203B41FA5}">
                      <a16:colId xmlns:a16="http://schemas.microsoft.com/office/drawing/2014/main" xmlns="" val="20001"/>
                    </a:ext>
                  </a:extLst>
                </a:gridCol>
              </a:tblGrid>
              <a:tr h="256966">
                <a:tc>
                  <a:txBody>
                    <a:bodyPr/>
                    <a:lstStyle/>
                    <a:p>
                      <a:pPr algn="ctr" fontAlgn="base"/>
                      <a:r>
                        <a:rPr lang="en-US" sz="1800" b="1" cap="all" dirty="0">
                          <a:solidFill>
                            <a:schemeClr val="accent6">
                              <a:lumMod val="50000"/>
                            </a:schemeClr>
                          </a:solidFill>
                          <a:latin typeface="Palatino Linotype" panose="02040502050505030304" pitchFamily="18" charset="0"/>
                        </a:rPr>
                        <a:t>SIMPLE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tc>
                  <a:txBody>
                    <a:bodyPr/>
                    <a:lstStyle/>
                    <a:p>
                      <a:pPr algn="ctr" fontAlgn="base"/>
                      <a:r>
                        <a:rPr lang="en-US" sz="1800" b="1" cap="all" dirty="0">
                          <a:solidFill>
                            <a:schemeClr val="accent6">
                              <a:lumMod val="50000"/>
                            </a:schemeClr>
                          </a:solidFill>
                          <a:latin typeface="Palatino Linotype" panose="02040502050505030304" pitchFamily="18" charset="0"/>
                        </a:rPr>
                        <a:t>COMPLEX VIEW</a:t>
                      </a:r>
                      <a:endParaRPr lang="en-US" sz="1800" b="1" cap="all" dirty="0">
                        <a:solidFill>
                          <a:schemeClr val="accent6">
                            <a:lumMod val="50000"/>
                          </a:schemeClr>
                        </a:solidFill>
                        <a:latin typeface="Palatino Linotype" panose="02040502050505030304" pitchFamily="18" charset="0"/>
                        <a:cs typeface="Arial" pitchFamily="34" charset="0"/>
                      </a:endParaRPr>
                    </a:p>
                  </a:txBody>
                  <a:tcPr marL="40378" marR="40378" marT="40378" marB="40378" anchor="ctr"/>
                </a:tc>
                <a:extLst>
                  <a:ext uri="{0D108BD9-81ED-4DB2-BD59-A6C34878D82A}">
                    <a16:rowId xmlns:a16="http://schemas.microsoft.com/office/drawing/2014/main" xmlns="" val="10000"/>
                  </a:ext>
                </a:extLst>
              </a:tr>
              <a:tr h="689681">
                <a:tc>
                  <a:txBody>
                    <a:bodyPr/>
                    <a:lstStyle/>
                    <a:p>
                      <a:pPr algn="l" fontAlgn="base"/>
                      <a:r>
                        <a:rPr lang="en-US" sz="1800" dirty="0">
                          <a:latin typeface="Palatino Linotype" panose="02040502050505030304" pitchFamily="18" charset="0"/>
                        </a:rPr>
                        <a:t>Contains only one base table or is created from only one table, it may include WHERE clause and ORDER BY clause. </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Contains more than one base tables or is created from more than one tables.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xmlns="" val="10001"/>
                  </a:ext>
                </a:extLst>
              </a:tr>
              <a:tr h="535171">
                <a:tc>
                  <a:txBody>
                    <a:bodyPr/>
                    <a:lstStyle/>
                    <a:p>
                      <a:pPr algn="l" fontAlgn="base"/>
                      <a:r>
                        <a:rPr lang="en-US" sz="1800" dirty="0">
                          <a:latin typeface="Palatino Linotype" panose="02040502050505030304" pitchFamily="18" charset="0"/>
                        </a:rPr>
                        <a:t>We cannot use group functions like MAX(), COUNT(), etc.</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We can use group functions.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xmlns="" val="10002"/>
                  </a:ext>
                </a:extLst>
              </a:tr>
              <a:tr h="380659">
                <a:tc>
                  <a:txBody>
                    <a:bodyPr/>
                    <a:lstStyle/>
                    <a:p>
                      <a:pPr algn="l" fontAlgn="base"/>
                      <a:r>
                        <a:rPr lang="en-US" sz="1800">
                          <a:latin typeface="Palatino Linotype" panose="02040502050505030304" pitchFamily="18" charset="0"/>
                        </a:rPr>
                        <a:t>Does not contain groups of data.</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It can conatin groups of data.</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xmlns="" val="10003"/>
                  </a:ext>
                </a:extLst>
              </a:tr>
              <a:tr h="535171">
                <a:tc>
                  <a:txBody>
                    <a:bodyPr/>
                    <a:lstStyle/>
                    <a:p>
                      <a:pPr algn="l" fontAlgn="base"/>
                      <a:r>
                        <a:rPr lang="en-US" sz="1800" dirty="0">
                          <a:latin typeface="Palatino Linotype" panose="02040502050505030304" pitchFamily="18" charset="0"/>
                        </a:rPr>
                        <a:t>DML operations could be performed through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DML operations could not always be performed through a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xmlns="" val="10004"/>
                  </a:ext>
                </a:extLst>
              </a:tr>
              <a:tr h="535171">
                <a:tc>
                  <a:txBody>
                    <a:bodyPr/>
                    <a:lstStyle/>
                    <a:p>
                      <a:pPr algn="l" fontAlgn="base"/>
                      <a:r>
                        <a:rPr lang="en-US" sz="1800" dirty="0">
                          <a:latin typeface="Palatino Linotype" panose="02040502050505030304" pitchFamily="18" charset="0"/>
                        </a:rPr>
                        <a:t>INSERT, DELETE and UPDATE are directly possible on a simple view.</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a:latin typeface="Palatino Linotype" panose="02040502050505030304" pitchFamily="18" charset="0"/>
                        </a:rPr>
                        <a:t>We cannot apply INSERT, DELETE and UPDATE on complex view directly.</a:t>
                      </a:r>
                      <a:endParaRPr lang="en-US" sz="1800" b="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xmlns="" val="10005"/>
                  </a:ext>
                </a:extLst>
              </a:tr>
              <a:tr h="844192">
                <a:tc>
                  <a:txBody>
                    <a:bodyPr/>
                    <a:lstStyle/>
                    <a:p>
                      <a:pPr algn="l" fontAlgn="base"/>
                      <a:r>
                        <a:rPr lang="en-US" sz="1800" dirty="0">
                          <a:latin typeface="Palatino Linotype" panose="02040502050505030304" pitchFamily="18" charset="0"/>
                        </a:rPr>
                        <a:t>Simple view does not contain group by, , having clause, limit clause, distinct, pseudo 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It can contain group by, having clause, limit clause, distinct, pseudocolumn like rownum, columns defined by expressions.</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xmlns="" val="10006"/>
                  </a:ext>
                </a:extLst>
              </a:tr>
              <a:tr h="689681">
                <a:tc>
                  <a:txBody>
                    <a:bodyPr/>
                    <a:lstStyle/>
                    <a:p>
                      <a:pPr algn="l" fontAlgn="base"/>
                      <a:r>
                        <a:rPr lang="en-US" sz="1800">
                          <a:latin typeface="Palatino Linotype" panose="02040502050505030304" pitchFamily="18" charset="0"/>
                        </a:rPr>
                        <a:t>Does not include NOT NULL columns from base tables.</a:t>
                      </a:r>
                      <a:endParaRPr lang="en-US" sz="1800" b="0">
                        <a:latin typeface="Palatino Linotype" panose="02040502050505030304" pitchFamily="18" charset="0"/>
                        <a:cs typeface="Arial" pitchFamily="34" charset="0"/>
                      </a:endParaRPr>
                    </a:p>
                  </a:txBody>
                  <a:tcPr marL="70661" marR="70661" marT="35330" marB="35330" anchor="ctr"/>
                </a:tc>
                <a:tc>
                  <a:txBody>
                    <a:bodyPr/>
                    <a:lstStyle/>
                    <a:p>
                      <a:pPr algn="l" fontAlgn="base"/>
                      <a:r>
                        <a:rPr lang="en-US" sz="1800" dirty="0">
                          <a:latin typeface="Palatino Linotype" panose="02040502050505030304" pitchFamily="18" charset="0"/>
                        </a:rPr>
                        <a:t>NOT NULL columns that are not selected by simple view can be included in complex view.</a:t>
                      </a:r>
                      <a:endParaRPr lang="en-US" sz="1800" b="0" dirty="0">
                        <a:latin typeface="Palatino Linotype" panose="02040502050505030304" pitchFamily="18" charset="0"/>
                        <a:cs typeface="Arial" pitchFamily="34" charset="0"/>
                      </a:endParaRPr>
                    </a:p>
                  </a:txBody>
                  <a:tcPr marL="70661" marR="70661" marT="35330" marB="35330" anchor="ctr"/>
                </a:tc>
                <a:extLst>
                  <a:ext uri="{0D108BD9-81ED-4DB2-BD59-A6C34878D82A}">
                    <a16:rowId xmlns:a16="http://schemas.microsoft.com/office/drawing/2014/main" xmlns="" val="10007"/>
                  </a:ext>
                </a:extLst>
              </a:tr>
            </a:tbl>
          </a:graphicData>
        </a:graphic>
      </p:graphicFrame>
      <p:sp>
        <p:nvSpPr>
          <p:cNvPr id="2" name="Rectangle 1">
            <a:extLst>
              <a:ext uri="{FF2B5EF4-FFF2-40B4-BE49-F238E27FC236}">
                <a16:creationId xmlns:a16="http://schemas.microsoft.com/office/drawing/2014/main" xmlns="" id="{F0599443-B8C2-48C0-AB99-DD51775CD781}"/>
              </a:ext>
            </a:extLst>
          </p:cNvPr>
          <p:cNvSpPr/>
          <p:nvPr/>
        </p:nvSpPr>
        <p:spPr>
          <a:xfrm>
            <a:off x="1523802" y="448"/>
            <a:ext cx="10548536" cy="584699"/>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difference between simple and complex view</a:t>
            </a:r>
          </a:p>
        </p:txBody>
      </p:sp>
    </p:spTree>
    <p:extLst>
      <p:ext uri="{BB962C8B-B14F-4D97-AF65-F5344CB8AC3E}">
        <p14:creationId xmlns:p14="http://schemas.microsoft.com/office/powerpoint/2010/main" xmlns="" val="2662115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IN" sz="3200" i="1" dirty="0">
                <a:solidFill>
                  <a:srgbClr val="FF9900"/>
                </a:solidFill>
                <a:latin typeface="Arial" pitchFamily="34" charset="0"/>
                <a:cs typeface="Arial" pitchFamily="34" charset="0"/>
              </a:rPr>
              <a:t>what is a domain constraint in database?</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399039" y="1219200"/>
            <a:ext cx="10369153" cy="707886"/>
          </a:xfrm>
          <a:prstGeom prst="rect">
            <a:avLst/>
          </a:prstGeom>
        </p:spPr>
        <p:txBody>
          <a:bodyPr wrap="square">
            <a:spAutoFit/>
          </a:bodyPr>
          <a:lstStyle/>
          <a:p>
            <a:pPr marL="342900" indent="-342900" algn="just">
              <a:buFont typeface="Arial" panose="020B0604020202020204" pitchFamily="34" charset="0"/>
              <a:buChar char="•"/>
            </a:pPr>
            <a:r>
              <a:rPr lang="en-IN" sz="2000" b="1" dirty="0">
                <a:solidFill>
                  <a:srgbClr val="0089A4"/>
                </a:solidFill>
                <a:latin typeface="Palatino Linotype" panose="02040502050505030304" pitchFamily="18" charset="0"/>
              </a:rPr>
              <a:t>Domain Constraint = </a:t>
            </a:r>
            <a:r>
              <a:rPr lang="en-IN" sz="2000" dirty="0">
                <a:solidFill>
                  <a:srgbClr val="0089A4"/>
                </a:solidFill>
                <a:latin typeface="Palatino Linotype" panose="02040502050505030304" pitchFamily="18" charset="0"/>
              </a:rPr>
              <a:t>data type + Constraints (NOT NULL / UNIQUE / PRIMARY KEY / FOREIGN KEY / CHECK / DEFAULT)</a:t>
            </a:r>
          </a:p>
        </p:txBody>
      </p:sp>
      <p:sp>
        <p:nvSpPr>
          <p:cNvPr id="8" name="Rectangle 7"/>
          <p:cNvSpPr/>
          <p:nvPr/>
        </p:nvSpPr>
        <p:spPr>
          <a:xfrm>
            <a:off x="407368" y="2643183"/>
            <a:ext cx="11377264" cy="646331"/>
          </a:xfrm>
          <a:prstGeom prst="rect">
            <a:avLst/>
          </a:prstGeom>
        </p:spPr>
        <p:txBody>
          <a:bodyPr wrap="square">
            <a:spAutoFit/>
          </a:bodyPr>
          <a:lstStyle/>
          <a:p>
            <a:r>
              <a:rPr lang="en-US" dirty="0">
                <a:solidFill>
                  <a:srgbClr val="006C86"/>
                </a:solidFill>
                <a:latin typeface="Palatino Linotype" panose="02040502050505030304" pitchFamily="18" charset="0"/>
              </a:rPr>
              <a:t>Data Domain refers to all the valid values which a column may contain and can be done by giving data type to the column.</a:t>
            </a:r>
          </a:p>
        </p:txBody>
      </p:sp>
    </p:spTree>
    <p:extLst>
      <p:ext uri="{BB962C8B-B14F-4D97-AF65-F5344CB8AC3E}">
        <p14:creationId xmlns:p14="http://schemas.microsoft.com/office/powerpoint/2010/main" xmlns="" val="641206053"/>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479376" y="838201"/>
            <a:ext cx="11161240"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select_statement is a SELECT statement that provides the definition of the view. The select_statement can select from base tables or other views.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79376" y="1737957"/>
            <a:ext cx="8839200" cy="707886"/>
          </a:xfrm>
          <a:prstGeom prst="rect">
            <a:avLst/>
          </a:prstGeom>
        </p:spPr>
        <p:txBody>
          <a:bodyPr wrap="square">
            <a:spAutoFit/>
          </a:bodyPr>
          <a:lstStyle/>
          <a:p>
            <a:r>
              <a:rPr lang="en-IN" sz="2000" dirty="0">
                <a:solidFill>
                  <a:srgbClr val="0077AA"/>
                </a:solidFill>
                <a:latin typeface="Liberation Mono"/>
              </a:rPr>
              <a:t>CREATE [OR REPLACE]  VIEW view_name [(column_list)]</a:t>
            </a:r>
          </a:p>
          <a:p>
            <a:r>
              <a:rPr lang="en-IN" sz="2000" dirty="0">
                <a:solidFill>
                  <a:srgbClr val="0077AA"/>
                </a:solidFill>
                <a:latin typeface="Liberation Mono"/>
              </a:rPr>
              <a:t>     AS select_statement  [WITH CHECK OPTION]</a:t>
            </a:r>
            <a:endParaRPr lang="en-US" sz="2000" dirty="0">
              <a:solidFill>
                <a:srgbClr val="0077AA"/>
              </a:solidFill>
              <a:latin typeface="Liberation Mono"/>
            </a:endParaRPr>
          </a:p>
        </p:txBody>
      </p:sp>
      <p:sp>
        <p:nvSpPr>
          <p:cNvPr id="7" name="Rectangle 6"/>
          <p:cNvSpPr/>
          <p:nvPr/>
        </p:nvSpPr>
        <p:spPr>
          <a:xfrm>
            <a:off x="478069" y="3749443"/>
            <a:ext cx="8991600"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v1</a:t>
            </a:r>
            <a:r>
              <a:rPr lang="en-IN" dirty="0">
                <a:latin typeface="Liberation Mono"/>
                <a:cs typeface="Arial" panose="020B0604020202020204" pitchFamily="34" charset="0"/>
              </a:rPr>
              <a:t>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0077AA"/>
                </a:solidFill>
                <a:latin typeface="Liberation Mono"/>
              </a:rPr>
              <a:t>CHECK</a:t>
            </a:r>
            <a:r>
              <a:rPr lang="en-IN" dirty="0">
                <a:latin typeface="Liberation Mono"/>
                <a:cs typeface="Arial" panose="020B0604020202020204" pitchFamily="34" charset="0"/>
              </a:rPr>
              <a:t> </a:t>
            </a:r>
            <a:r>
              <a:rPr lang="en-IN" dirty="0">
                <a:solidFill>
                  <a:srgbClr val="0077AA"/>
                </a:solidFill>
                <a:latin typeface="Liberation Mono"/>
              </a:rPr>
              <a:t>OPTION</a:t>
            </a:r>
            <a:r>
              <a:rPr lang="en-IN" dirty="0">
                <a:latin typeface="Liberation Mono"/>
                <a:cs typeface="Arial" panose="020B0604020202020204" pitchFamily="34" charset="0"/>
              </a:rPr>
              <a:t>;</a:t>
            </a:r>
          </a:p>
        </p:txBody>
      </p:sp>
      <p:sp>
        <p:nvSpPr>
          <p:cNvPr id="8" name="Rectangle 7"/>
          <p:cNvSpPr/>
          <p:nvPr/>
        </p:nvSpPr>
        <p:spPr>
          <a:xfrm>
            <a:off x="479376" y="2747157"/>
            <a:ext cx="11161240" cy="646331"/>
          </a:xfrm>
          <a:prstGeom prst="rect">
            <a:avLst/>
          </a:prstGeom>
          <a:noFill/>
        </p:spPr>
        <p:txBody>
          <a:bodyPr wrap="square">
            <a:spAutoFit/>
          </a:bodyPr>
          <a:lstStyle/>
          <a:p>
            <a:pPr algn="just"/>
            <a:r>
              <a:rPr lang="en-IN" dirty="0">
                <a:solidFill>
                  <a:schemeClr val="tx1">
                    <a:lumMod val="85000"/>
                    <a:lumOff val="15000"/>
                  </a:schemeClr>
                </a:solidFill>
                <a:latin typeface="Arial" panose="020B0604020202020204" pitchFamily="34" charset="0"/>
                <a:cs typeface="Arial" panose="020B0604020202020204" pitchFamily="34" charset="0"/>
              </a:rPr>
              <a:t>UPDATE AND DELETE on VIEW (with check option given on view) will work only when the DATA MATCHES IN WHERE CLAUSE.</a:t>
            </a:r>
          </a:p>
        </p:txBody>
      </p:sp>
      <p:sp>
        <p:nvSpPr>
          <p:cNvPr id="2" name="Rectangle 1"/>
          <p:cNvSpPr/>
          <p:nvPr/>
        </p:nvSpPr>
        <p:spPr>
          <a:xfrm>
            <a:off x="479521" y="5258289"/>
            <a:ext cx="4426212" cy="400110"/>
          </a:xfrm>
          <a:prstGeom prst="rect">
            <a:avLst/>
          </a:prstGeom>
        </p:spPr>
        <p:txBody>
          <a:bodyPr wrap="none">
            <a:spAutoFit/>
          </a:bodyPr>
          <a:lstStyle/>
          <a:p>
            <a:r>
              <a:rPr lang="en-IN" sz="2000" dirty="0">
                <a:solidFill>
                  <a:schemeClr val="tx1">
                    <a:lumMod val="85000"/>
                    <a:lumOff val="15000"/>
                  </a:schemeClr>
                </a:solidFill>
              </a:rPr>
              <a:t>desc INFORMATION_SCHEMA.VIEWS;</a:t>
            </a:r>
          </a:p>
        </p:txBody>
      </p:sp>
    </p:spTree>
    <p:extLst>
      <p:ext uri="{BB962C8B-B14F-4D97-AF65-F5344CB8AC3E}">
        <p14:creationId xmlns:p14="http://schemas.microsoft.com/office/powerpoint/2010/main" xmlns="" val="41275560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pic>
        <p:nvPicPr>
          <p:cNvPr id="3" name="Picture 2">
            <a:extLst>
              <a:ext uri="{FF2B5EF4-FFF2-40B4-BE49-F238E27FC236}">
                <a16:creationId xmlns:a16="http://schemas.microsoft.com/office/drawing/2014/main" xmlns="" id="{EDDF9068-A221-4DAA-860B-64D4A1A3F5A0}"/>
              </a:ext>
            </a:extLst>
          </p:cNvPr>
          <p:cNvPicPr>
            <a:picLocks noChangeAspect="1"/>
          </p:cNvPicPr>
          <p:nvPr/>
        </p:nvPicPr>
        <p:blipFill>
          <a:blip r:embed="rId2"/>
          <a:stretch>
            <a:fillRect/>
          </a:stretch>
        </p:blipFill>
        <p:spPr>
          <a:xfrm>
            <a:off x="31838" y="584776"/>
            <a:ext cx="12160162" cy="3992889"/>
          </a:xfrm>
          <a:prstGeom prst="rect">
            <a:avLst/>
          </a:prstGeom>
        </p:spPr>
      </p:pic>
      <p:sp>
        <p:nvSpPr>
          <p:cNvPr id="8" name="Rectangle 7">
            <a:extLst>
              <a:ext uri="{FF2B5EF4-FFF2-40B4-BE49-F238E27FC236}">
                <a16:creationId xmlns:a16="http://schemas.microsoft.com/office/drawing/2014/main" xmlns="" id="{7498E566-0CFF-4737-BBB9-092213D9408C}"/>
              </a:ext>
            </a:extLst>
          </p:cNvPr>
          <p:cNvSpPr/>
          <p:nvPr/>
        </p:nvSpPr>
        <p:spPr>
          <a:xfrm>
            <a:off x="191344" y="4869160"/>
            <a:ext cx="11527783" cy="1569660"/>
          </a:xfrm>
          <a:prstGeom prst="rect">
            <a:avLst/>
          </a:prstGeom>
        </p:spPr>
        <p:txBody>
          <a:bodyPr wrap="square">
            <a:spAutoFit/>
          </a:bodyPr>
          <a:lstStyle/>
          <a:p>
            <a:r>
              <a:rPr lang="en-IN" dirty="0">
                <a:solidFill>
                  <a:srgbClr val="00B050"/>
                </a:solidFill>
                <a:latin typeface="Liberation Mono"/>
                <a:cs typeface="Arial" panose="020B0604020202020204" pitchFamily="34" charset="0"/>
              </a:rPr>
              <a:t># all are Simple View</a:t>
            </a:r>
          </a:p>
          <a:p>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agent1_view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1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validTo;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agent2_view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2;</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agent3_view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licence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agentID = 3;</a:t>
            </a:r>
          </a:p>
        </p:txBody>
      </p:sp>
      <p:sp>
        <p:nvSpPr>
          <p:cNvPr id="10" name="Rectangle 9">
            <a:extLst>
              <a:ext uri="{FF2B5EF4-FFF2-40B4-BE49-F238E27FC236}">
                <a16:creationId xmlns:a16="http://schemas.microsoft.com/office/drawing/2014/main" xmlns="" id="{6ADDB0C9-BFF5-4E8D-AD0A-B461023019ED}"/>
              </a:ext>
            </a:extLst>
          </p:cNvPr>
          <p:cNvSpPr/>
          <p:nvPr/>
        </p:nvSpPr>
        <p:spPr>
          <a:xfrm>
            <a:off x="-7188" y="176527"/>
            <a:ext cx="146706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licence table</a:t>
            </a:r>
          </a:p>
        </p:txBody>
      </p:sp>
    </p:spTree>
    <p:extLst>
      <p:ext uri="{BB962C8B-B14F-4D97-AF65-F5344CB8AC3E}">
        <p14:creationId xmlns:p14="http://schemas.microsoft.com/office/powerpoint/2010/main" xmlns="" val="9510732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5" name="Rectangle 4"/>
          <p:cNvSpPr/>
          <p:nvPr/>
        </p:nvSpPr>
        <p:spPr>
          <a:xfrm>
            <a:off x="328859" y="107722"/>
            <a:ext cx="1014614"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
        <p:nvSpPr>
          <p:cNvPr id="6" name="Rectangle 5">
            <a:extLst>
              <a:ext uri="{FF2B5EF4-FFF2-40B4-BE49-F238E27FC236}">
                <a16:creationId xmlns:a16="http://schemas.microsoft.com/office/drawing/2014/main" xmlns="" id="{24323EA6-E12F-406B-A68F-3B91101C06AD}"/>
              </a:ext>
            </a:extLst>
          </p:cNvPr>
          <p:cNvSpPr/>
          <p:nvPr/>
        </p:nvSpPr>
        <p:spPr>
          <a:xfrm>
            <a:off x="299356" y="776652"/>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PRIMARY 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FOREIGN KEY</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FF0000"/>
                </a:solidFill>
                <a:latin typeface="Liberation Mono"/>
                <a:ea typeface="Times New Roman" panose="02020603050405020304" pitchFamily="18"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xmlns="" id="{C9E4509D-9485-4592-B2DC-1CE1BBE404AF}"/>
              </a:ext>
            </a:extLst>
          </p:cNvPr>
          <p:cNvSpPr/>
          <p:nvPr/>
        </p:nvSpPr>
        <p:spPr>
          <a:xfrm>
            <a:off x="335034" y="4630660"/>
            <a:ext cx="10332966" cy="1477328"/>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'saleel'</a:t>
            </a:r>
            <a:r>
              <a:rPr lang="en-IN" dirty="0">
                <a:latin typeface="Liberation Mono"/>
                <a:cs typeface="Arial" panose="020B0604020202020204" pitchFamily="34" charset="0"/>
              </a:rPr>
              <a:t>, </a:t>
            </a:r>
            <a:r>
              <a:rPr lang="en-IN" dirty="0">
                <a:solidFill>
                  <a:srgbClr val="669900"/>
                </a:solidFill>
                <a:latin typeface="Liberation Mono"/>
              </a:rPr>
              <a:t>'description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a:t>
            </a:r>
            <a:r>
              <a:rPr lang="en-IN" dirty="0">
                <a:solidFill>
                  <a:srgbClr val="669900"/>
                </a:solidFill>
                <a:latin typeface="Liberation Mono"/>
              </a:rPr>
              <a:t>'vrushali'</a:t>
            </a:r>
            <a:r>
              <a:rPr lang="en-IN" dirty="0">
                <a:latin typeface="Liberation Mono"/>
                <a:cs typeface="Arial" panose="020B0604020202020204" pitchFamily="34" charset="0"/>
              </a:rPr>
              <a:t>, </a:t>
            </a:r>
            <a:r>
              <a:rPr lang="en-IN" dirty="0">
                <a:solidFill>
                  <a:srgbClr val="669900"/>
                </a:solidFill>
                <a:latin typeface="Liberation Mono"/>
              </a:rPr>
              <a:t>'description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a:t>
            </a:r>
            <a:r>
              <a:rPr lang="en-IN" dirty="0">
                <a:solidFill>
                  <a:srgbClr val="669900"/>
                </a:solidFill>
                <a:latin typeface="Liberation Mono"/>
              </a:rPr>
              <a:t>'sharmin'</a:t>
            </a:r>
            <a:r>
              <a:rPr lang="en-IN" dirty="0">
                <a:latin typeface="Liberation Mono"/>
                <a:cs typeface="Arial" panose="020B0604020202020204" pitchFamily="34" charset="0"/>
              </a:rPr>
              <a:t>,  </a:t>
            </a:r>
            <a:r>
              <a:rPr lang="en-IN" dirty="0">
                <a:solidFill>
                  <a:srgbClr val="669900"/>
                </a:solidFill>
                <a:latin typeface="Liberation Mono"/>
              </a:rPr>
              <a:t>'description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a:t>
            </a:r>
            <a:r>
              <a:rPr lang="en-IN" dirty="0">
                <a:solidFill>
                  <a:srgbClr val="669900"/>
                </a:solidFill>
                <a:latin typeface="Liberation Mono"/>
              </a:rPr>
              <a:t>'</a:t>
            </a:r>
            <a:r>
              <a:rPr lang="en-IN" dirty="0" err="1">
                <a:solidFill>
                  <a:srgbClr val="669900"/>
                </a:solidFill>
                <a:latin typeface="Liberation Mono"/>
              </a:rPr>
              <a:t>ruhan</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19086738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2"/>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view</a:t>
            </a:r>
          </a:p>
        </p:txBody>
      </p:sp>
      <p:sp>
        <p:nvSpPr>
          <p:cNvPr id="3" name="Rectangle 2">
            <a:extLst>
              <a:ext uri="{FF2B5EF4-FFF2-40B4-BE49-F238E27FC236}">
                <a16:creationId xmlns:a16="http://schemas.microsoft.com/office/drawing/2014/main" xmlns="" id="{74AD92C7-80CE-4328-9380-7B4C6CE184CD}"/>
              </a:ext>
            </a:extLst>
          </p:cNvPr>
          <p:cNvSpPr/>
          <p:nvPr/>
        </p:nvSpPr>
        <p:spPr>
          <a:xfrm>
            <a:off x="328857" y="836712"/>
            <a:ext cx="11527783" cy="116955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a:solidFill>
                  <a:srgbClr val="0077AA"/>
                </a:solidFill>
                <a:latin typeface="Liberation Mono"/>
                <a:cs typeface="Arial" panose="020B0604020202020204" pitchFamily="34" charset="0"/>
              </a:rPr>
              <a:t>CREATE </a:t>
            </a:r>
            <a:r>
              <a:rPr lang="en-IN">
                <a:latin typeface="Liberation Mono"/>
                <a:cs typeface="Arial" panose="020B0604020202020204" pitchFamily="34" charset="0"/>
              </a:rPr>
              <a:t>or </a:t>
            </a:r>
            <a:r>
              <a:rPr lang="en-IN">
                <a:solidFill>
                  <a:srgbClr val="0077AA"/>
                </a:solidFill>
                <a:latin typeface="Liberation Mono"/>
                <a:ea typeface="Times New Roman" panose="02020603050405020304" pitchFamily="18" charset="0"/>
              </a:rPr>
              <a:t>REPLACE </a:t>
            </a:r>
            <a:r>
              <a:rPr lang="en-IN">
                <a:solidFill>
                  <a:srgbClr val="0077AA"/>
                </a:solidFill>
                <a:latin typeface="Liberation Mono"/>
                <a:cs typeface="Arial" panose="020B0604020202020204" pitchFamily="34" charset="0"/>
              </a:rPr>
              <a:t>VIEW</a:t>
            </a:r>
            <a:r>
              <a:rPr lang="en-IN">
                <a:latin typeface="Liberation Mono"/>
                <a:cs typeface="Arial" panose="020B0604020202020204" pitchFamily="34" charset="0"/>
              </a:rPr>
              <a:t> </a:t>
            </a:r>
            <a:r>
              <a:rPr lang="en-IN" dirty="0">
                <a:latin typeface="Liberation Mono"/>
                <a:cs typeface="Arial" panose="020B0604020202020204" pitchFamily="34" charset="0"/>
              </a:rPr>
              <a:t>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a:t>
            </a:r>
            <a:r>
              <a:rPr lang="en-IN" dirty="0">
                <a:solidFill>
                  <a:srgbClr val="A67F59"/>
                </a:solidFill>
                <a:latin typeface="Liberation Mono"/>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328857" y="2786732"/>
            <a:ext cx="11387929" cy="295465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pPr marL="285750" indent="-285750">
              <a:buFont typeface="Arial" panose="020B0604020202020204" pitchFamily="34" charset="0"/>
              <a:buChar char="•"/>
            </a:pPr>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US"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7000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a:solidFill>
                  <a:srgbClr val="669900"/>
                </a:solidFill>
                <a:latin typeface="Liberation Mono"/>
              </a:rPr>
              <a:t>'neel'</a:t>
            </a:r>
            <a:r>
              <a:rPr lang="en-IN" dirty="0">
                <a:latin typeface="Liberation Mono"/>
                <a:cs typeface="Arial" panose="020B0604020202020204" pitchFamily="34" charset="0"/>
              </a:rPr>
              <a:t>, </a:t>
            </a:r>
            <a:r>
              <a:rPr lang="en-IN" dirty="0">
                <a:solidFill>
                  <a:srgbClr val="669900"/>
                </a:solidFill>
                <a:latin typeface="Liberation Mono"/>
              </a:rPr>
              <a:t>'description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2" name="Rectangle 1">
            <a:extLst>
              <a:ext uri="{FF2B5EF4-FFF2-40B4-BE49-F238E27FC236}">
                <a16:creationId xmlns:a16="http://schemas.microsoft.com/office/drawing/2014/main" xmlns="" id="{56B308D3-2D0C-44E3-A417-35B399C6A7E8}"/>
              </a:ext>
            </a:extLst>
          </p:cNvPr>
          <p:cNvSpPr/>
          <p:nvPr/>
        </p:nvSpPr>
        <p:spPr>
          <a:xfrm>
            <a:off x="328858" y="107722"/>
            <a:ext cx="3462887" cy="369332"/>
          </a:xfrm>
          <a:prstGeom prst="rect">
            <a:avLst/>
          </a:prstGeom>
        </p:spPr>
        <p:txBody>
          <a:bodyPr wrap="square">
            <a:spAutoFit/>
          </a:bodyPr>
          <a:lstStyle/>
          <a:p>
            <a:r>
              <a:rPr lang="en-IN" dirty="0">
                <a:solidFill>
                  <a:schemeClr val="tx2"/>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xmlns="" val="4805268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400" y="1425714"/>
            <a:ext cx="8763000" cy="369332"/>
          </a:xfrm>
          <a:prstGeom prst="rect">
            <a:avLst/>
          </a:prstGeom>
          <a:solidFill>
            <a:schemeClr val="bg1"/>
          </a:solidFill>
        </p:spPr>
        <p:txBody>
          <a:bodyPr wrap="square">
            <a:spAutoFit/>
          </a:bodyPr>
          <a:lstStyle/>
          <a:p>
            <a:r>
              <a:rPr lang="en-US" dirty="0">
                <a:solidFill>
                  <a:srgbClr val="0077AA"/>
                </a:solidFill>
                <a:latin typeface="Liberation Mono"/>
              </a:rPr>
              <a:t>SHOW CREATE VIEW </a:t>
            </a:r>
            <a:r>
              <a:rPr lang="en-US" dirty="0">
                <a:latin typeface="Liberation Mono"/>
              </a:rPr>
              <a:t>view_name</a:t>
            </a:r>
            <a:endParaRPr lang="en-IN" dirty="0">
              <a:latin typeface="Liberation Mono"/>
            </a:endParaRPr>
          </a:p>
        </p:txBody>
      </p:sp>
      <p:sp>
        <p:nvSpPr>
          <p:cNvPr id="3" name="Rectangle 2"/>
          <p:cNvSpPr/>
          <p:nvPr/>
        </p:nvSpPr>
        <p:spPr>
          <a:xfrm>
            <a:off x="1676400" y="18699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400" y="2706470"/>
            <a:ext cx="8763000"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400" y="3622590"/>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xmlns="" val="186940808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47058"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3249" y="1478547"/>
            <a:ext cx="8838049" cy="1015663"/>
          </a:xfrm>
          <a:prstGeom prst="rect">
            <a:avLst/>
          </a:prstGeom>
        </p:spPr>
        <p:txBody>
          <a:bodyPr wrap="square">
            <a:spAutoFit/>
          </a:bodyPr>
          <a:lstStyle/>
          <a:p>
            <a:r>
              <a:rPr lang="en-IN" sz="2000" dirty="0">
                <a:solidFill>
                  <a:srgbClr val="0077AA"/>
                </a:solidFill>
                <a:latin typeface="Liberation Mono"/>
              </a:rPr>
              <a:t>ALTER VIEW </a:t>
            </a:r>
            <a:r>
              <a:rPr lang="en-IN" sz="2000" dirty="0">
                <a:latin typeface="Liberation Mono"/>
              </a:rPr>
              <a:t>view_name [(column_list)]</a:t>
            </a:r>
          </a:p>
          <a:p>
            <a:r>
              <a:rPr lang="en-IN" sz="2000" dirty="0">
                <a:solidFill>
                  <a:srgbClr val="0077AA"/>
                </a:solidFill>
                <a:latin typeface="Liberation Mono"/>
              </a:rPr>
              <a:t>    AS select_statement</a:t>
            </a:r>
          </a:p>
          <a:p>
            <a:r>
              <a:rPr lang="en-IN" sz="2000" dirty="0">
                <a:solidFill>
                  <a:srgbClr val="0077AA"/>
                </a:solidFill>
                <a:latin typeface="Liberation Mono"/>
              </a:rPr>
              <a:t>    [WITH CHECK OPTION]</a:t>
            </a:r>
            <a:endParaRPr lang="en-US" sz="2000" dirty="0">
              <a:solidFill>
                <a:srgbClr val="0077AA"/>
              </a:solidFill>
              <a:latin typeface="Liberation Mono"/>
            </a:endParaRPr>
          </a:p>
        </p:txBody>
      </p:sp>
      <p:sp>
        <p:nvSpPr>
          <p:cNvPr id="9" name="Rectangle 8"/>
          <p:cNvSpPr/>
          <p:nvPr/>
        </p:nvSpPr>
        <p:spPr>
          <a:xfrm>
            <a:off x="551527" y="4064151"/>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5336" y="3573016"/>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sp>
        <p:nvSpPr>
          <p:cNvPr id="2" name="Rectangle 1">
            <a:extLst>
              <a:ext uri="{FF2B5EF4-FFF2-40B4-BE49-F238E27FC236}">
                <a16:creationId xmlns:a16="http://schemas.microsoft.com/office/drawing/2014/main" xmlns="" id="{A193B986-F6C7-4DA4-8794-993E472DA552}"/>
              </a:ext>
            </a:extLst>
          </p:cNvPr>
          <p:cNvSpPr/>
          <p:nvPr/>
        </p:nvSpPr>
        <p:spPr>
          <a:xfrm>
            <a:off x="479376" y="5024210"/>
            <a:ext cx="10657184" cy="132343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xmlns="" id="{F522BC75-1355-425B-B281-8FC71B49C7DC}"/>
              </a:ext>
            </a:extLst>
          </p:cNvPr>
          <p:cNvSpPr/>
          <p:nvPr/>
        </p:nvSpPr>
        <p:spPr>
          <a:xfrm>
            <a:off x="475336" y="2420889"/>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3" name="Rectangle 2">
            <a:extLst>
              <a:ext uri="{FF2B5EF4-FFF2-40B4-BE49-F238E27FC236}">
                <a16:creationId xmlns:a16="http://schemas.microsoft.com/office/drawing/2014/main" xmlns="" id="{9E5AC732-1151-487C-BC74-E074C4D7A172}"/>
              </a:ext>
            </a:extLst>
          </p:cNvPr>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alter / drop view</a:t>
            </a:r>
          </a:p>
        </p:txBody>
      </p:sp>
    </p:spTree>
    <p:extLst>
      <p:ext uri="{BB962C8B-B14F-4D97-AF65-F5344CB8AC3E}">
        <p14:creationId xmlns:p14="http://schemas.microsoft.com/office/powerpoint/2010/main" xmlns="" val="4596850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400" y="152400"/>
            <a:ext cx="8839200" cy="1077218"/>
          </a:xfrm>
          <a:prstGeom prst="rect">
            <a:avLst/>
          </a:prstGeom>
          <a:solidFill>
            <a:schemeClr val="accent4">
              <a:lumMod val="75000"/>
            </a:schemeClr>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r>
              <a:rPr lang="en-IN" sz="1600" dirty="0">
                <a:solidFill>
                  <a:schemeClr val="accent4">
                    <a:lumMod val="75000"/>
                  </a:schemeClr>
                </a:solidFill>
                <a:latin typeface="Arial" panose="020B0604020202020204" pitchFamily="34" charset="0"/>
                <a:cs typeface="Arial" panose="020B0604020202020204" pitchFamily="34" charset="0"/>
              </a:rPr>
              <a:t>FULLTEXT indexes are created on text-based columns (CHAR, VARCHAR, or TEXT columns) to help speed up queries and DML operations on data contained within those columns, omitting any words that are defined as stopwords. </a:t>
            </a:r>
          </a:p>
        </p:txBody>
      </p:sp>
      <p:sp>
        <p:nvSpPr>
          <p:cNvPr id="6" name="Rectangle 5">
            <a:extLst>
              <a:ext uri="{FF2B5EF4-FFF2-40B4-BE49-F238E27FC236}">
                <a16:creationId xmlns:a16="http://schemas.microsoft.com/office/drawing/2014/main" xmlns="" id="{7A48E473-F89F-4197-8A2D-B6FA2A12B551}"/>
              </a:ext>
            </a:extLst>
          </p:cNvPr>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spTree>
    <p:extLst>
      <p:ext uri="{BB962C8B-B14F-4D97-AF65-F5344CB8AC3E}">
        <p14:creationId xmlns:p14="http://schemas.microsoft.com/office/powerpoint/2010/main" xmlns="" val="133822700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index</a:t>
            </a:r>
          </a:p>
        </p:txBody>
      </p:sp>
      <p:sp>
        <p:nvSpPr>
          <p:cNvPr id="3" name="Rectangle 2"/>
          <p:cNvSpPr/>
          <p:nvPr/>
        </p:nvSpPr>
        <p:spPr>
          <a:xfrm>
            <a:off x="191344" y="838200"/>
            <a:ext cx="11809312" cy="1200329"/>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b="1" dirty="0">
                <a:latin typeface="Arial" panose="020B0604020202020204" pitchFamily="34" charset="0"/>
                <a:cs typeface="Arial" panose="020B0604020202020204" pitchFamily="34" charset="0"/>
              </a:rPr>
              <a:t>from the index file</a:t>
            </a:r>
            <a:r>
              <a:rPr lang="en-IN" dirty="0">
                <a:latin typeface="Arial" panose="020B0604020202020204" pitchFamily="34" charset="0"/>
                <a:cs typeface="Arial" panose="020B0604020202020204" pitchFamily="34" charset="0"/>
              </a:rPr>
              <a:t>) to seek to in the middle of the data file without having to look at all the data. This is much faster than reading every row sequentially.</a:t>
            </a:r>
            <a:endParaRPr lang="en-IN"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191344" y="2527281"/>
            <a:ext cx="11809312" cy="1354217"/>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To find the rows matching a WHERE clause quickly.</a:t>
            </a:r>
          </a:p>
          <a:p>
            <a:endParaRPr lang="en-IN"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If the table has a multiple-column index, any leftmost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0EA59238-B526-49EB-A121-9A6FD52C1AA4}"/>
              </a:ext>
            </a:extLst>
          </p:cNvPr>
          <p:cNvSpPr/>
          <p:nvPr/>
        </p:nvSpPr>
        <p:spPr>
          <a:xfrm>
            <a:off x="273997" y="5085184"/>
            <a:ext cx="7616252" cy="830997"/>
          </a:xfrm>
          <a:prstGeom prst="rect">
            <a:avLst/>
          </a:prstGeom>
        </p:spPr>
        <p:txBody>
          <a:bodyPr wrap="non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drop the BASE TABLE, the INDEX will be dropped automatically.</a:t>
            </a:r>
          </a:p>
        </p:txBody>
      </p:sp>
    </p:spTree>
    <p:extLst>
      <p:ext uri="{BB962C8B-B14F-4D97-AF65-F5344CB8AC3E}">
        <p14:creationId xmlns:p14="http://schemas.microsoft.com/office/powerpoint/2010/main" xmlns="" val="174354364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index</a:t>
            </a:r>
          </a:p>
        </p:txBody>
      </p:sp>
      <p:sp>
        <p:nvSpPr>
          <p:cNvPr id="3" name="Rectangle 2"/>
          <p:cNvSpPr/>
          <p:nvPr/>
        </p:nvSpPr>
        <p:spPr>
          <a:xfrm>
            <a:off x="1600200" y="838200"/>
            <a:ext cx="899160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Indexes are used to find rows with specific column values quickly.</a:t>
            </a:r>
            <a:endParaRPr lang="en-IN"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xmlns="" id="{747C56AD-42B0-4B5B-AD54-9ABF91A44D83}"/>
              </a:ext>
            </a:extLst>
          </p:cNvPr>
          <p:cNvSpPr/>
          <p:nvPr/>
        </p:nvSpPr>
        <p:spPr>
          <a:xfrm>
            <a:off x="1676182" y="1600202"/>
            <a:ext cx="8838049" cy="707886"/>
          </a:xfrm>
          <a:prstGeom prst="rect">
            <a:avLst/>
          </a:prstGeom>
        </p:spPr>
        <p:txBody>
          <a:bodyPr wrap="square">
            <a:spAutoFit/>
          </a:bodyPr>
          <a:lstStyle/>
          <a:p>
            <a:r>
              <a:rPr lang="en-IN" sz="2000" dirty="0">
                <a:solidFill>
                  <a:srgbClr val="0077AA"/>
                </a:solidFill>
                <a:latin typeface="Liberation Mono"/>
              </a:rPr>
              <a:t>CREATE [UNIQUE] INDEX </a:t>
            </a:r>
            <a:r>
              <a:rPr lang="en-IN" sz="2000" dirty="0">
                <a:latin typeface="Liberation Mono"/>
              </a:rPr>
              <a:t>index_name</a:t>
            </a:r>
          </a:p>
          <a:p>
            <a:r>
              <a:rPr lang="en-IN" sz="2000" dirty="0">
                <a:solidFill>
                  <a:srgbClr val="0077AA"/>
                </a:solidFill>
                <a:latin typeface="Liberation Mono"/>
              </a:rPr>
              <a:t>    ON </a:t>
            </a:r>
            <a:r>
              <a:rPr lang="en-IN" sz="2000" dirty="0">
                <a:latin typeface="Liberation Mono"/>
              </a:rPr>
              <a:t>tbl_name </a:t>
            </a:r>
            <a:r>
              <a:rPr lang="en-IN" sz="2000" dirty="0">
                <a:solidFill>
                  <a:srgbClr val="0077AA"/>
                </a:solidFill>
                <a:latin typeface="Liberation Mono"/>
              </a:rPr>
              <a:t>(</a:t>
            </a:r>
            <a:r>
              <a:rPr lang="en-IN" sz="2000" dirty="0">
                <a:latin typeface="Liberation Mono"/>
              </a:rPr>
              <a:t>index_col_name,...</a:t>
            </a:r>
            <a:r>
              <a:rPr lang="en-IN" sz="2000" dirty="0">
                <a:solidFill>
                  <a:srgbClr val="0077AA"/>
                </a:solidFill>
                <a:latin typeface="Liberation Mono"/>
              </a:rPr>
              <a:t>)</a:t>
            </a:r>
            <a:endParaRPr lang="en-US" sz="2000" dirty="0">
              <a:solidFill>
                <a:srgbClr val="0077AA"/>
              </a:solidFill>
              <a:latin typeface="Liberation Mono"/>
            </a:endParaRPr>
          </a:p>
        </p:txBody>
      </p:sp>
      <p:sp>
        <p:nvSpPr>
          <p:cNvPr id="9" name="Rectangle 8">
            <a:extLst>
              <a:ext uri="{FF2B5EF4-FFF2-40B4-BE49-F238E27FC236}">
                <a16:creationId xmlns:a16="http://schemas.microsoft.com/office/drawing/2014/main" xmlns="" id="{919B6212-FF29-4CD5-894A-1C9A68B28D87}"/>
              </a:ext>
            </a:extLst>
          </p:cNvPr>
          <p:cNvSpPr/>
          <p:nvPr/>
        </p:nvSpPr>
        <p:spPr>
          <a:xfrm>
            <a:off x="1676182" y="2492896"/>
            <a:ext cx="8838049" cy="1849865"/>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spTree>
    <p:extLst>
      <p:ext uri="{BB962C8B-B14F-4D97-AF65-F5344CB8AC3E}">
        <p14:creationId xmlns:p14="http://schemas.microsoft.com/office/powerpoint/2010/main" xmlns="" val="17732005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6" name="Rectangle 5"/>
          <p:cNvSpPr/>
          <p:nvPr/>
        </p:nvSpPr>
        <p:spPr>
          <a:xfrm>
            <a:off x="1415480" y="5661248"/>
            <a:ext cx="8839200" cy="416011"/>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INDEX returns table index information.</a:t>
            </a:r>
          </a:p>
        </p:txBody>
      </p:sp>
      <p:sp>
        <p:nvSpPr>
          <p:cNvPr id="11" name="Rectangle 10">
            <a:extLst>
              <a:ext uri="{FF2B5EF4-FFF2-40B4-BE49-F238E27FC236}">
                <a16:creationId xmlns:a16="http://schemas.microsoft.com/office/drawing/2014/main" xmlns="" id="{090B0674-7475-4FA3-8ED6-5B18A7CB3C40}"/>
              </a:ext>
            </a:extLst>
          </p:cNvPr>
          <p:cNvSpPr/>
          <p:nvPr/>
        </p:nvSpPr>
        <p:spPr>
          <a:xfrm>
            <a:off x="609520" y="2058970"/>
            <a:ext cx="8761859" cy="1323439"/>
          </a:xfrm>
          <a:prstGeom prst="rect">
            <a:avLst/>
          </a:prstGeom>
          <a:solidFill>
            <a:schemeClr val="bg1"/>
          </a:solidFill>
        </p:spPr>
        <p:txBody>
          <a:bodyPr wrap="square">
            <a:spAutoFit/>
          </a:bodyPr>
          <a:lstStyle/>
          <a:p>
            <a:r>
              <a:rPr lang="en-US" sz="2000" dirty="0">
                <a:solidFill>
                  <a:srgbClr val="0077AA"/>
                </a:solidFill>
                <a:latin typeface="Liberation Mono"/>
              </a:rPr>
              <a:t>SHOW {INDEX | INDEXES | KEYS}</a:t>
            </a:r>
          </a:p>
          <a:p>
            <a:r>
              <a:rPr lang="en-US" sz="2000" dirty="0">
                <a:solidFill>
                  <a:srgbClr val="0077AA"/>
                </a:solidFill>
                <a:latin typeface="Liberation Mono"/>
              </a:rPr>
              <a:t>    {FROM | IN} tbl_name</a:t>
            </a:r>
          </a:p>
          <a:p>
            <a:r>
              <a:rPr lang="en-US" sz="2000" dirty="0">
                <a:solidFill>
                  <a:srgbClr val="0077AA"/>
                </a:solidFill>
                <a:latin typeface="Liberation Mono"/>
              </a:rPr>
              <a:t>    [{FROM | IN} db_name]</a:t>
            </a:r>
          </a:p>
          <a:p>
            <a:r>
              <a:rPr lang="en-US" sz="2000" dirty="0">
                <a:solidFill>
                  <a:srgbClr val="0077AA"/>
                </a:solidFill>
                <a:latin typeface="Liberation Mono"/>
              </a:rPr>
              <a:t>    [WHERE expr]</a:t>
            </a:r>
            <a:endParaRPr lang="en-IN" sz="2000" dirty="0">
              <a:solidFill>
                <a:srgbClr val="0077AA"/>
              </a:solidFill>
              <a:latin typeface="Liberation Mono"/>
            </a:endParaRPr>
          </a:p>
        </p:txBody>
      </p:sp>
      <p:sp>
        <p:nvSpPr>
          <p:cNvPr id="12" name="Rectangle 11">
            <a:extLst>
              <a:ext uri="{FF2B5EF4-FFF2-40B4-BE49-F238E27FC236}">
                <a16:creationId xmlns:a16="http://schemas.microsoft.com/office/drawing/2014/main" xmlns="" id="{8D629726-6613-454E-A007-490A9A4C0788}"/>
              </a:ext>
            </a:extLst>
          </p:cNvPr>
          <p:cNvSpPr/>
          <p:nvPr/>
        </p:nvSpPr>
        <p:spPr>
          <a:xfrm>
            <a:off x="609520" y="3493846"/>
            <a:ext cx="8838049" cy="1434367"/>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SHOW</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rPr>
              <a:t>SHOW</a:t>
            </a:r>
            <a:r>
              <a:rPr lang="en-US" dirty="0">
                <a:latin typeface="Liberation Mono"/>
                <a:ea typeface="Arial Unicode MS"/>
                <a:cs typeface="Arial" panose="020B0604020202020204" pitchFamily="34" charset="0"/>
              </a:rPr>
              <a:t> </a:t>
            </a:r>
            <a:r>
              <a:rPr lang="en-US" dirty="0">
                <a:solidFill>
                  <a:srgbClr val="0077AA"/>
                </a:solidFill>
                <a:latin typeface="Liberation Mono"/>
              </a:rPr>
              <a:t>INDEX</a:t>
            </a:r>
            <a:r>
              <a:rPr lang="en-US" dirty="0">
                <a:latin typeface="Liberation Mono"/>
                <a:ea typeface="Arial Unicode MS"/>
                <a:cs typeface="Arial" panose="020B0604020202020204" pitchFamily="34" charset="0"/>
              </a:rPr>
              <a:t> </a:t>
            </a:r>
            <a:r>
              <a:rPr lang="en-US" dirty="0">
                <a:solidFill>
                  <a:srgbClr val="0077AA"/>
                </a:solidFill>
                <a:latin typeface="Liberation Mono"/>
              </a:rPr>
              <a:t>FROM</a:t>
            </a:r>
            <a:r>
              <a:rPr lang="en-US" dirty="0">
                <a:latin typeface="Liberation Mono"/>
                <a:ea typeface="Arial Unicode MS"/>
                <a:cs typeface="Arial" panose="020B0604020202020204" pitchFamily="34" charset="0"/>
              </a:rPr>
              <a:t> student_qualifications;</a:t>
            </a:r>
            <a:endParaRPr lang="en-IN" dirty="0">
              <a:latin typeface="Liberation Mono"/>
              <a:ea typeface="Arial Unicode MS"/>
              <a:cs typeface="Arial" panose="020B0604020202020204" pitchFamily="34" charset="0"/>
            </a:endParaRPr>
          </a:p>
        </p:txBody>
      </p:sp>
      <p:sp>
        <p:nvSpPr>
          <p:cNvPr id="13" name="Rectangle 12">
            <a:extLst>
              <a:ext uri="{FF2B5EF4-FFF2-40B4-BE49-F238E27FC236}">
                <a16:creationId xmlns:a16="http://schemas.microsoft.com/office/drawing/2014/main" xmlns="" id="{96098953-215A-45B9-A129-D8510CF84139}"/>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Tree>
    <p:extLst>
      <p:ext uri="{BB962C8B-B14F-4D97-AF65-F5344CB8AC3E}">
        <p14:creationId xmlns:p14="http://schemas.microsoft.com/office/powerpoint/2010/main" xmlns="" val="2678806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752600" y="344270"/>
            <a:ext cx="8686800" cy="584775"/>
          </a:xfrm>
          <a:prstGeom prst="rect">
            <a:avLst/>
          </a:prstGeom>
        </p:spPr>
        <p:txBody>
          <a:bodyPr wrap="square">
            <a:spAutoFit/>
          </a:bodyPr>
          <a:lstStyle/>
          <a:p>
            <a:pPr lvl="0" algn="r">
              <a:spcBef>
                <a:spcPct val="0"/>
              </a:spcBef>
              <a:defRPr/>
            </a:pPr>
            <a:r>
              <a:rPr lang="en-US" sz="3200" i="1" dirty="0">
                <a:solidFill>
                  <a:srgbClr val="FF9900"/>
                </a:solidFill>
                <a:latin typeface="Arial" pitchFamily="34" charset="0"/>
                <a:cs typeface="Arial" pitchFamily="34" charset="0"/>
              </a:rPr>
              <a:t>types</a:t>
            </a:r>
            <a:r>
              <a:rPr lang="en-US" sz="3200" dirty="0"/>
              <a:t> </a:t>
            </a:r>
            <a:r>
              <a:rPr lang="en-US" sz="3200" i="1" dirty="0">
                <a:solidFill>
                  <a:srgbClr val="FF9900"/>
                </a:solidFill>
                <a:latin typeface="Arial" pitchFamily="34" charset="0"/>
                <a:cs typeface="Arial" pitchFamily="34" charset="0"/>
              </a:rPr>
              <a:t>of</a:t>
            </a:r>
            <a:r>
              <a:rPr lang="en-US" sz="3200" dirty="0"/>
              <a:t> </a:t>
            </a:r>
            <a:r>
              <a:rPr lang="en-US" sz="3200" i="1" dirty="0">
                <a:solidFill>
                  <a:srgbClr val="FF9900"/>
                </a:solidFill>
                <a:latin typeface="Arial" pitchFamily="34" charset="0"/>
                <a:cs typeface="Arial" pitchFamily="34" charset="0"/>
              </a:rPr>
              <a:t>Keys</a:t>
            </a:r>
            <a:r>
              <a:rPr lang="en-IN" sz="3200" i="1" dirty="0">
                <a:solidFill>
                  <a:srgbClr val="FF9900"/>
                </a:solidFill>
                <a:latin typeface="Arial" pitchFamily="34" charset="0"/>
                <a:cs typeface="Arial" pitchFamily="34" charset="0"/>
              </a:rPr>
              <a:t>?</a:t>
            </a:r>
            <a:endParaRPr lang="en-US" sz="3200"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p:cNvSpPr/>
          <p:nvPr/>
        </p:nvSpPr>
        <p:spPr>
          <a:xfrm>
            <a:off x="143904" y="195461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
        <p:nvSpPr>
          <p:cNvPr id="2" name="Rectangle 1">
            <a:extLst>
              <a:ext uri="{FF2B5EF4-FFF2-40B4-BE49-F238E27FC236}">
                <a16:creationId xmlns:a16="http://schemas.microsoft.com/office/drawing/2014/main" xmlns="" id="{A00F4B72-19EC-4C4F-BF84-684395B5182C}"/>
              </a:ext>
            </a:extLst>
          </p:cNvPr>
          <p:cNvSpPr/>
          <p:nvPr/>
        </p:nvSpPr>
        <p:spPr>
          <a:xfrm>
            <a:off x="119336" y="1268760"/>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8" name="TextBox 7">
            <a:extLst>
              <a:ext uri="{FF2B5EF4-FFF2-40B4-BE49-F238E27FC236}">
                <a16:creationId xmlns:a16="http://schemas.microsoft.com/office/drawing/2014/main" xmlns="" id="{64F692CE-D5CF-4EC6-AF4B-765B3FC84A13}"/>
              </a:ext>
            </a:extLst>
          </p:cNvPr>
          <p:cNvSpPr txBox="1"/>
          <p:nvPr/>
        </p:nvSpPr>
        <p:spPr>
          <a:xfrm>
            <a:off x="47328" y="116632"/>
            <a:ext cx="7045604" cy="769441"/>
          </a:xfrm>
          <a:prstGeom prst="rect">
            <a:avLst/>
          </a:prstGeom>
          <a:noFill/>
        </p:spPr>
        <p:txBody>
          <a:bodyPr wrap="square">
            <a:spAutoFit/>
          </a:bodyPr>
          <a:lstStyle/>
          <a:p>
            <a:r>
              <a:rPr lang="en-IN" sz="2200" dirty="0">
                <a:solidFill>
                  <a:srgbClr val="5C4504"/>
                </a:solidFill>
                <a:latin typeface="Palatino Linotype" panose="02040502050505030304" pitchFamily="18" charset="0"/>
              </a:rPr>
              <a:t>Keys are used to establish relationships between tables and also to uniquely identify any record in the table. </a:t>
            </a:r>
          </a:p>
        </p:txBody>
      </p:sp>
    </p:spTree>
    <p:extLst>
      <p:ext uri="{BB962C8B-B14F-4D97-AF65-F5344CB8AC3E}">
        <p14:creationId xmlns:p14="http://schemas.microsoft.com/office/powerpoint/2010/main" xmlns="" val="96733789"/>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index</a:t>
            </a:r>
          </a:p>
        </p:txBody>
      </p:sp>
      <p:sp>
        <p:nvSpPr>
          <p:cNvPr id="7" name="Rectangle 6">
            <a:extLst>
              <a:ext uri="{FF2B5EF4-FFF2-40B4-BE49-F238E27FC236}">
                <a16:creationId xmlns:a16="http://schemas.microsoft.com/office/drawing/2014/main" xmlns="" id="{2C3DABE4-7400-4CC2-8D57-E0D7A27A6012}"/>
              </a:ext>
            </a:extLst>
          </p:cNvPr>
          <p:cNvSpPr/>
          <p:nvPr/>
        </p:nvSpPr>
        <p:spPr>
          <a:xfrm>
            <a:off x="691218" y="108152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a:extLst>
              <a:ext uri="{FF2B5EF4-FFF2-40B4-BE49-F238E27FC236}">
                <a16:creationId xmlns:a16="http://schemas.microsoft.com/office/drawing/2014/main" xmlns="" id="{D90F735F-FC14-4A0C-B2D9-FF2B4E3C8473}"/>
              </a:ext>
            </a:extLst>
          </p:cNvPr>
          <p:cNvSpPr/>
          <p:nvPr/>
        </p:nvSpPr>
        <p:spPr>
          <a:xfrm>
            <a:off x="767408" y="1669033"/>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DROP INDEX </a:t>
            </a:r>
            <a:r>
              <a:rPr lang="en-IN" sz="2000" dirty="0">
                <a:latin typeface="Liberation Mono"/>
              </a:rPr>
              <a:t>index_name </a:t>
            </a:r>
            <a:r>
              <a:rPr lang="en-IN" sz="2000" dirty="0">
                <a:solidFill>
                  <a:srgbClr val="0077AA"/>
                </a:solidFill>
                <a:latin typeface="Liberation Mono"/>
              </a:rPr>
              <a:t>ON </a:t>
            </a:r>
            <a:r>
              <a:rPr lang="en-IN" sz="2000" dirty="0">
                <a:latin typeface="Liberation Mono"/>
              </a:rPr>
              <a:t>tbl_name</a:t>
            </a:r>
          </a:p>
        </p:txBody>
      </p:sp>
      <p:sp>
        <p:nvSpPr>
          <p:cNvPr id="9" name="Rectangle 8">
            <a:extLst>
              <a:ext uri="{FF2B5EF4-FFF2-40B4-BE49-F238E27FC236}">
                <a16:creationId xmlns:a16="http://schemas.microsoft.com/office/drawing/2014/main" xmlns="" id="{788DD586-7FA6-4796-84A5-3FE913AB63FC}"/>
              </a:ext>
            </a:extLst>
          </p:cNvPr>
          <p:cNvSpPr/>
          <p:nvPr/>
        </p:nvSpPr>
        <p:spPr>
          <a:xfrm>
            <a:off x="767408" y="2348880"/>
            <a:ext cx="5974905" cy="1569660"/>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22486638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600" y="1484784"/>
            <a:ext cx="3124200"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437928" y="116632"/>
            <a:ext cx="9087544"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a:t>
            </a:r>
            <a:r>
              <a:rPr lang="en-IN" sz="3600">
                <a:solidFill>
                  <a:srgbClr val="FE1212"/>
                </a:solidFill>
                <a:latin typeface="Segoe Print" panose="02000600000000000000" pitchFamily="2" charset="0"/>
              </a:rPr>
              <a:t>forever"</a:t>
            </a:r>
            <a:endParaRPr lang="en-IN" sz="3600" dirty="0">
              <a:solidFill>
                <a:srgbClr val="FE1212"/>
              </a:solidFill>
              <a:latin typeface="Segoe Print" panose="02000600000000000000" pitchFamily="2" charset="0"/>
            </a:endParaRPr>
          </a:p>
        </p:txBody>
      </p:sp>
    </p:spTree>
    <p:extLst>
      <p:ext uri="{BB962C8B-B14F-4D97-AF65-F5344CB8AC3E}">
        <p14:creationId xmlns:p14="http://schemas.microsoft.com/office/powerpoint/2010/main" xmlns="" val="1148130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07368" y="2334359"/>
            <a:ext cx="11449272"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Back End</a:t>
            </a:r>
            <a:r>
              <a:rPr lang="en-US" sz="2000" b="1" dirty="0">
                <a:solidFill>
                  <a:srgbClr val="FF0000"/>
                </a:solidFill>
                <a:latin typeface="Arial" pitchFamily="34" charset="0"/>
                <a:cs typeface="Arial" pitchFamily="34" charset="0"/>
              </a:rPr>
              <a:t>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5" name="TextBox 4">
            <a:extLst>
              <a:ext uri="{FF2B5EF4-FFF2-40B4-BE49-F238E27FC236}">
                <a16:creationId xmlns:a16="http://schemas.microsoft.com/office/drawing/2014/main" xmlns="" id="{D305C052-6155-4960-A6A0-9E5645B40F21}"/>
              </a:ext>
            </a:extLst>
          </p:cNvPr>
          <p:cNvSpPr txBox="1"/>
          <p:nvPr/>
        </p:nvSpPr>
        <p:spPr>
          <a:xfrm>
            <a:off x="263352" y="5158933"/>
            <a:ext cx="11593288"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term </a:t>
            </a:r>
            <a:r>
              <a:rPr lang="en-US" b="0" i="0" dirty="0">
                <a:solidFill>
                  <a:schemeClr val="accent3">
                    <a:lumMod val="50000"/>
                  </a:schemeClr>
                </a:solidFill>
                <a:effectLst/>
                <a:latin typeface="Arial" panose="020B0604020202020204" pitchFamily="34" charset="0"/>
                <a:cs typeface="Arial" panose="020B0604020202020204" pitchFamily="34" charset="0"/>
              </a:rPr>
              <a:t>“front-end” </a:t>
            </a:r>
            <a:r>
              <a:rPr lang="en-US" b="0" i="0" dirty="0">
                <a:effectLst/>
                <a:latin typeface="Arial" panose="020B0604020202020204" pitchFamily="34" charset="0"/>
                <a:cs typeface="Arial" panose="020B0604020202020204" pitchFamily="34" charset="0"/>
              </a:rPr>
              <a:t>refers to the </a:t>
            </a:r>
            <a:r>
              <a:rPr lang="en-US" dirty="0">
                <a:solidFill>
                  <a:srgbClr val="0070C0"/>
                </a:solidFill>
                <a:latin typeface="Arial" panose="020B0604020202020204" pitchFamily="34" charset="0"/>
                <a:cs typeface="Arial" panose="020B0604020202020204" pitchFamily="34" charset="0"/>
              </a:rPr>
              <a:t>user</a:t>
            </a:r>
            <a:r>
              <a:rPr lang="en-US" b="0" i="0" dirty="0">
                <a:solidFill>
                  <a:srgbClr val="0070C0"/>
                </a:solidFill>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interface</a:t>
            </a:r>
            <a:r>
              <a:rPr lang="en-US" b="0" i="0" dirty="0">
                <a:effectLst/>
                <a:latin typeface="Arial" panose="020B0604020202020204" pitchFamily="34" charset="0"/>
                <a:cs typeface="Arial" panose="020B0604020202020204" pitchFamily="34" charset="0"/>
              </a:rPr>
              <a:t>, while </a:t>
            </a:r>
            <a:r>
              <a:rPr lang="en-US" b="0" i="0" dirty="0">
                <a:solidFill>
                  <a:schemeClr val="accent3">
                    <a:lumMod val="50000"/>
                  </a:schemeClr>
                </a:solidFill>
                <a:effectLst/>
                <a:latin typeface="Arial" panose="020B0604020202020204" pitchFamily="34" charset="0"/>
                <a:cs typeface="Arial" panose="020B0604020202020204" pitchFamily="34" charset="0"/>
              </a:rPr>
              <a:t>“back-end</a:t>
            </a:r>
            <a:r>
              <a:rPr lang="en-US" b="0" i="0">
                <a:solidFill>
                  <a:schemeClr val="accent3">
                    <a:lumMod val="50000"/>
                  </a:schemeClr>
                </a:solidFill>
                <a:effectLst/>
                <a:latin typeface="Arial" panose="020B0604020202020204" pitchFamily="34" charset="0"/>
                <a:cs typeface="Arial" panose="020B0604020202020204" pitchFamily="34" charset="0"/>
              </a:rPr>
              <a:t>” </a:t>
            </a:r>
            <a:r>
              <a:rPr lang="en-US">
                <a:solidFill>
                  <a:schemeClr val="bg1">
                    <a:lumMod val="65000"/>
                  </a:schemeClr>
                </a:solidFill>
                <a:latin typeface="Arial" panose="020B0604020202020204" pitchFamily="34" charset="0"/>
                <a:cs typeface="Arial" panose="020B0604020202020204" pitchFamily="34" charset="0"/>
              </a:rPr>
              <a:t> </a:t>
            </a:r>
            <a:r>
              <a:rPr lang="en-US" b="0" i="0">
                <a:effectLst/>
                <a:latin typeface="Arial" panose="020B0604020202020204" pitchFamily="34" charset="0"/>
                <a:cs typeface="Arial" panose="020B0604020202020204" pitchFamily="34" charset="0"/>
              </a:rPr>
              <a:t>means </a:t>
            </a:r>
            <a:r>
              <a:rPr lang="en-US" b="0" i="0" dirty="0">
                <a:effectLst/>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server</a:t>
            </a:r>
            <a:r>
              <a:rPr lang="en-US" b="0" i="0" dirty="0">
                <a:effectLst/>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application</a:t>
            </a:r>
            <a:r>
              <a:rPr lang="en-US" b="0" i="0" dirty="0">
                <a:effectLst/>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database</a:t>
            </a:r>
            <a:r>
              <a:rPr lang="en-US" b="0" i="0" dirty="0">
                <a:effectLst/>
                <a:latin typeface="Arial" panose="020B0604020202020204" pitchFamily="34" charset="0"/>
                <a:cs typeface="Arial" panose="020B0604020202020204" pitchFamily="34" charset="0"/>
              </a:rPr>
              <a:t> that work behind the scenes to deliver information to the user.</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8F8EB6EC-31B1-4AA7-A50C-82CB45BDFA2B}"/>
              </a:ext>
            </a:extLst>
          </p:cNvPr>
          <p:cNvSpPr txBox="1"/>
          <p:nvPr/>
        </p:nvSpPr>
        <p:spPr>
          <a:xfrm>
            <a:off x="407368" y="992922"/>
            <a:ext cx="11593288" cy="1138773"/>
          </a:xfrm>
          <a:prstGeom prst="rect">
            <a:avLst/>
          </a:prstGeom>
          <a:noFill/>
        </p:spPr>
        <p:txBody>
          <a:bodyPr wrap="square">
            <a:spAutoFit/>
          </a:bodyPr>
          <a:lstStyle/>
          <a:p>
            <a:r>
              <a:rPr lang="en-US" sz="2200" b="0" i="0" dirty="0">
                <a:solidFill>
                  <a:schemeClr val="tx1">
                    <a:lumMod val="95000"/>
                    <a:lumOff val="5000"/>
                  </a:schemeClr>
                </a:solidFill>
                <a:effectLst/>
                <a:latin typeface="IBM Plex Sans" panose="020B0503050203000203" pitchFamily="34" charset="0"/>
              </a:rPr>
              <a:t>A 'layer' refers to a functional division of the software, but a 'tier' refers to a functional division of the software that runs on infrastructure(</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separate from the other divisions (</a:t>
            </a:r>
            <a:r>
              <a:rPr lang="en-IN" sz="2200" dirty="0">
                <a:solidFill>
                  <a:schemeClr val="tx1">
                    <a:lumMod val="95000"/>
                    <a:lumOff val="5000"/>
                  </a:schemeClr>
                </a:solidFill>
                <a:latin typeface="IBM Plex Sans" panose="020B0503050203000203" pitchFamily="34" charset="0"/>
              </a:rPr>
              <a:t>machine</a:t>
            </a:r>
            <a:r>
              <a:rPr lang="en-US" sz="2200" b="0" i="0" dirty="0">
                <a:solidFill>
                  <a:schemeClr val="tx1">
                    <a:lumMod val="95000"/>
                    <a:lumOff val="5000"/>
                  </a:schemeClr>
                </a:solidFill>
                <a:effectLst/>
                <a:latin typeface="IBM Plex Sans" panose="020B0503050203000203" pitchFamily="34" charset="0"/>
              </a:rPr>
              <a:t>). </a:t>
            </a:r>
            <a:endParaRPr lang="en-IN" sz="2200" dirty="0">
              <a:solidFill>
                <a:schemeClr val="tx1">
                  <a:lumMod val="95000"/>
                  <a:lumOff val="5000"/>
                </a:schemeClr>
              </a:solidFill>
            </a:endParaRPr>
          </a:p>
        </p:txBody>
      </p:sp>
    </p:spTree>
    <p:extLst>
      <p:ext uri="{BB962C8B-B14F-4D97-AF65-F5344CB8AC3E}">
        <p14:creationId xmlns:p14="http://schemas.microsoft.com/office/powerpoint/2010/main" xmlns="" val="5613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xmlns="" id="{79CB8B07-D4A7-4402-A6AB-81F1E88E5385}"/>
              </a:ext>
            </a:extLst>
          </p:cNvPr>
          <p:cNvGrpSpPr/>
          <p:nvPr/>
        </p:nvGrpSpPr>
        <p:grpSpPr>
          <a:xfrm>
            <a:off x="263352" y="332656"/>
            <a:ext cx="11665296" cy="6047981"/>
            <a:chOff x="444126" y="599782"/>
            <a:chExt cx="11130725" cy="5852863"/>
          </a:xfrm>
        </p:grpSpPr>
        <p:sp>
          <p:nvSpPr>
            <p:cNvPr id="4" name="Rectangle: Rounded Corners 3">
              <a:extLst>
                <a:ext uri="{FF2B5EF4-FFF2-40B4-BE49-F238E27FC236}">
                  <a16:creationId xmlns:a16="http://schemas.microsoft.com/office/drawing/2014/main" xmlns=""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xmlns=""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xmlns=""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xmlns=""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xmlns=""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xmlns=""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xmlns=""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xmlns=""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xmlns=""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526084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Common relationships</a:t>
            </a:r>
            <a:endParaRPr lang="en-US" sz="48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3946849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binary</a:t>
            </a:r>
          </a:p>
        </p:txBody>
      </p:sp>
      <p:sp>
        <p:nvSpPr>
          <p:cNvPr id="3" name="Rectangle 2"/>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binary</a:t>
            </a:r>
            <a:r>
              <a:rPr lang="en-IN" sz="2000" b="1" dirty="0">
                <a:solidFill>
                  <a:schemeClr val="bg2">
                    <a:lumMod val="75000"/>
                  </a:schemeClr>
                </a:solidFill>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dirty="0">
                <a:solidFill>
                  <a:schemeClr val="bg2">
                    <a:lumMod val="75000"/>
                  </a:schemeClr>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two entities participate and is the most common relationship.</a:t>
            </a:r>
          </a:p>
        </p:txBody>
      </p:sp>
      <p:pic>
        <p:nvPicPr>
          <p:cNvPr id="1028" name="Picture 4" descr="Bi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7368" y="3258457"/>
            <a:ext cx="6384132" cy="10668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Tree>
    <p:extLst>
      <p:ext uri="{BB962C8B-B14F-4D97-AF65-F5344CB8AC3E}">
        <p14:creationId xmlns:p14="http://schemas.microsoft.com/office/powerpoint/2010/main" xmlns="" val="45027005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unary</a:t>
            </a:r>
          </a:p>
        </p:txBody>
      </p:sp>
      <p:pic>
        <p:nvPicPr>
          <p:cNvPr id="3074" name="Picture 2" descr="U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2371" y="2996952"/>
            <a:ext cx="2439208" cy="2116134"/>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E873D4C9-C8A3-47AA-9EA7-94F3288E24E8}"/>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3" name="Rectangle 12">
            <a:extLst>
              <a:ext uri="{FF2B5EF4-FFF2-40B4-BE49-F238E27FC236}">
                <a16:creationId xmlns:a16="http://schemas.microsoft.com/office/drawing/2014/main" xmlns="" id="{38139BD4-C2D0-4F31-A33A-99D6E814FE2F}"/>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unary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both participants in the relationship are the same entity.</a:t>
            </a:r>
          </a:p>
        </p:txBody>
      </p:sp>
    </p:spTree>
    <p:extLst>
      <p:ext uri="{BB962C8B-B14F-4D97-AF65-F5344CB8AC3E}">
        <p14:creationId xmlns:p14="http://schemas.microsoft.com/office/powerpoint/2010/main" xmlns="" val="36746302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 - ternary</a:t>
            </a:r>
          </a:p>
        </p:txBody>
      </p:sp>
      <p:pic>
        <p:nvPicPr>
          <p:cNvPr id="2050" name="Picture 2" descr="Ternary Relationshi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9376" y="2820775"/>
            <a:ext cx="5669006"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a:extLst>
              <a:ext uri="{FF2B5EF4-FFF2-40B4-BE49-F238E27FC236}">
                <a16:creationId xmlns:a16="http://schemas.microsoft.com/office/drawing/2014/main" xmlns="" id="{9ADFD213-71FC-4932-8C92-33C46D76CA1E}"/>
              </a:ext>
            </a:extLst>
          </p:cNvPr>
          <p:cNvSpPr/>
          <p:nvPr/>
        </p:nvSpPr>
        <p:spPr>
          <a:xfrm>
            <a:off x="407368" y="997804"/>
            <a:ext cx="11233248" cy="430887"/>
          </a:xfrm>
          <a:prstGeom prst="rect">
            <a:avLst/>
          </a:prstGeom>
        </p:spPr>
        <p:txBody>
          <a:bodyPr wrap="square">
            <a:spAutoFit/>
          </a:bodyPr>
          <a:lstStyle/>
          <a:p>
            <a:r>
              <a:rPr lang="en-IN" sz="2200" dirty="0">
                <a:latin typeface="Arial" panose="020B0604020202020204" pitchFamily="34" charset="0"/>
                <a:cs typeface="Arial" panose="020B0604020202020204" pitchFamily="34" charset="0"/>
              </a:rPr>
              <a:t>The three most common relationships in ER models are </a:t>
            </a:r>
            <a:r>
              <a:rPr lang="en-IN" sz="2200" b="1" dirty="0">
                <a:latin typeface="Arial" panose="020B0604020202020204" pitchFamily="34" charset="0"/>
                <a:cs typeface="Arial" panose="020B0604020202020204" pitchFamily="34" charset="0"/>
              </a:rPr>
              <a:t>Binary, Unary</a:t>
            </a:r>
            <a:r>
              <a:rPr lang="en-IN" sz="2200" dirty="0">
                <a:latin typeface="Arial" panose="020B0604020202020204" pitchFamily="34" charset="0"/>
                <a:cs typeface="Arial" panose="020B0604020202020204" pitchFamily="34" charset="0"/>
              </a:rPr>
              <a:t>, and</a:t>
            </a:r>
            <a:r>
              <a:rPr lang="en-IN" sz="2200" b="1" dirty="0">
                <a:latin typeface="Arial" panose="020B0604020202020204" pitchFamily="34" charset="0"/>
                <a:cs typeface="Arial" panose="020B0604020202020204" pitchFamily="34" charset="0"/>
              </a:rPr>
              <a:t> Ternary</a:t>
            </a:r>
            <a:endParaRPr lang="en-IN" sz="2200" b="1" dirty="0"/>
          </a:p>
        </p:txBody>
      </p:sp>
      <p:sp>
        <p:nvSpPr>
          <p:cNvPr id="14" name="Rectangle 13">
            <a:extLst>
              <a:ext uri="{FF2B5EF4-FFF2-40B4-BE49-F238E27FC236}">
                <a16:creationId xmlns:a16="http://schemas.microsoft.com/office/drawing/2014/main" xmlns="" id="{80A4E90E-C8B2-44CC-B214-DC0B063B4E00}"/>
              </a:ext>
            </a:extLst>
          </p:cNvPr>
          <p:cNvSpPr/>
          <p:nvPr/>
        </p:nvSpPr>
        <p:spPr>
          <a:xfrm>
            <a:off x="407368" y="1832437"/>
            <a:ext cx="10939842" cy="400110"/>
          </a:xfrm>
          <a:prstGeom prst="rect">
            <a:avLst/>
          </a:prstGeom>
        </p:spPr>
        <p:txBody>
          <a:bodyPr wrap="square">
            <a:spAutoFit/>
          </a:bodyPr>
          <a:lstStyle/>
          <a:p>
            <a:r>
              <a:rPr lang="en-IN" dirty="0">
                <a:latin typeface="Arial" panose="020B0604020202020204" pitchFamily="34" charset="0"/>
                <a:cs typeface="Arial" panose="020B0604020202020204" pitchFamily="34" charset="0"/>
              </a:rPr>
              <a:t>A </a:t>
            </a:r>
            <a:r>
              <a:rPr lang="en-IN" sz="2000" b="1" i="1" dirty="0">
                <a:solidFill>
                  <a:schemeClr val="bg2">
                    <a:lumMod val="75000"/>
                  </a:schemeClr>
                </a:solidFill>
                <a:latin typeface="Arial" panose="020B0604020202020204" pitchFamily="34" charset="0"/>
                <a:cs typeface="Arial" panose="020B0604020202020204" pitchFamily="34" charset="0"/>
              </a:rPr>
              <a:t>ternary</a:t>
            </a:r>
            <a:r>
              <a:rPr lang="en-IN" sz="2000" b="1" dirty="0">
                <a:latin typeface="Arial" panose="020B0604020202020204" pitchFamily="34" charset="0"/>
                <a:cs typeface="Arial" panose="020B0604020202020204" pitchFamily="34" charset="0"/>
              </a:rPr>
              <a:t> </a:t>
            </a:r>
            <a:r>
              <a:rPr lang="en-IN" sz="2000" b="1" i="1" dirty="0">
                <a:solidFill>
                  <a:schemeClr val="bg2">
                    <a:lumMod val="75000"/>
                  </a:schemeClr>
                </a:solidFill>
                <a:latin typeface="Arial" panose="020B0604020202020204" pitchFamily="34" charset="0"/>
                <a:cs typeface="Arial" panose="020B0604020202020204" pitchFamily="34" charset="0"/>
              </a:rPr>
              <a:t>relationship</a:t>
            </a:r>
            <a:r>
              <a:rPr lang="en-IN" sz="2000"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is when three entities participate in the relationship.</a:t>
            </a:r>
          </a:p>
        </p:txBody>
      </p:sp>
    </p:spTree>
    <p:extLst>
      <p:ext uri="{BB962C8B-B14F-4D97-AF65-F5344CB8AC3E}">
        <p14:creationId xmlns:p14="http://schemas.microsoft.com/office/powerpoint/2010/main" xmlns="" val="38307244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xmlns="" id="{5DCCA1B9-8EBD-4BBB-9D77-CDDDCFA9434F}"/>
              </a:ext>
            </a:extLst>
          </p:cNvPr>
          <p:cNvSpPr txBox="1"/>
          <p:nvPr/>
        </p:nvSpPr>
        <p:spPr>
          <a:xfrm>
            <a:off x="1581944" y="3276600"/>
            <a:ext cx="9028112" cy="707886"/>
          </a:xfrm>
          <a:prstGeom prst="rect">
            <a:avLst/>
          </a:prstGeom>
          <a:noFill/>
        </p:spPr>
        <p:txBody>
          <a:bodyPr wrap="square">
            <a:spAutoFit/>
          </a:bodyPr>
          <a:lstStyle/>
          <a:p>
            <a:r>
              <a:rPr lang="en-US" sz="2000" b="0" i="0" dirty="0">
                <a:solidFill>
                  <a:srgbClr val="222222"/>
                </a:solidFill>
                <a:effectLst/>
                <a:latin typeface="Palatino Linotype" panose="02040502050505030304" pitchFamily="18" charset="0"/>
              </a:rPr>
              <a:t>The </a:t>
            </a:r>
            <a:r>
              <a:rPr lang="en-US" sz="2000" b="1" i="0" dirty="0">
                <a:solidFill>
                  <a:srgbClr val="222222"/>
                </a:solidFill>
                <a:effectLst/>
                <a:latin typeface="Palatino Linotype" panose="02040502050505030304" pitchFamily="18" charset="0"/>
              </a:rPr>
              <a:t>degree of relationship</a:t>
            </a:r>
            <a:r>
              <a:rPr lang="en-US" sz="2000" b="0" i="0" dirty="0">
                <a:solidFill>
                  <a:srgbClr val="222222"/>
                </a:solidFill>
                <a:effectLst/>
                <a:latin typeface="Palatino Linotype" panose="02040502050505030304" pitchFamily="18" charset="0"/>
              </a:rPr>
              <a:t> can be defined as the number of occurrences in one entity that is associated with the number of occurrences in another entity.</a:t>
            </a:r>
            <a:endParaRPr lang="en-IN" sz="2000" dirty="0">
              <a:latin typeface="Palatino Linotype" panose="02040502050505030304" pitchFamily="18" charset="0"/>
            </a:endParaRPr>
          </a:p>
        </p:txBody>
      </p:sp>
    </p:spTree>
    <p:extLst>
      <p:ext uri="{BB962C8B-B14F-4D97-AF65-F5344CB8AC3E}">
        <p14:creationId xmlns:p14="http://schemas.microsoft.com/office/powerpoint/2010/main" xmlns="" val="2810628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400" y="2438967"/>
            <a:ext cx="9614812" cy="224676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eriod"/>
            </a:pPr>
            <a:r>
              <a:rPr lang="en-US" sz="2800" dirty="0">
                <a:latin typeface="Arial" pitchFamily="34" charset="0"/>
                <a:cs typeface="Arial" pitchFamily="34" charset="0"/>
              </a:rPr>
              <a:t>one-to-one (1:1)</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one-to-many (1:M)</a:t>
            </a:r>
          </a:p>
          <a:p>
            <a:pPr marL="514350" indent="-514350">
              <a:buFont typeface="+mj-lt"/>
              <a:buAutoNum type="arabicPeriod"/>
            </a:pPr>
            <a:endParaRPr lang="en-US" sz="2800" dirty="0">
              <a:latin typeface="Arial" pitchFamily="34" charset="0"/>
              <a:cs typeface="Arial" pitchFamily="34" charset="0"/>
            </a:endParaRPr>
          </a:p>
          <a:p>
            <a:pPr marL="514350" indent="-514350">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1201" y="2166090"/>
            <a:ext cx="1857375" cy="790575"/>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913" y="4620422"/>
            <a:ext cx="2314575" cy="145732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9313" y="2995047"/>
            <a:ext cx="2828925" cy="1333500"/>
          </a:xfrm>
          <a:prstGeom prst="rect">
            <a:avLst/>
          </a:prstGeom>
        </p:spPr>
      </p:pic>
      <p:sp>
        <p:nvSpPr>
          <p:cNvPr id="4" name="Rectangle 3"/>
          <p:cNvSpPr/>
          <p:nvPr/>
        </p:nvSpPr>
        <p:spPr>
          <a:xfrm>
            <a:off x="695400" y="1174532"/>
            <a:ext cx="6410934" cy="46166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spTree>
    <p:extLst>
      <p:ext uri="{BB962C8B-B14F-4D97-AF65-F5344CB8AC3E}">
        <p14:creationId xmlns:p14="http://schemas.microsoft.com/office/powerpoint/2010/main" xmlns="" val="2898376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9416" y="1143001"/>
            <a:ext cx="10585176" cy="501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450163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5360" y="620688"/>
            <a:ext cx="11593287" cy="6150114"/>
          </a:xfrm>
          <a:prstGeom prst="rect">
            <a:avLst/>
          </a:prstGeom>
        </p:spPr>
      </p:pic>
    </p:spTree>
    <p:extLst>
      <p:ext uri="{BB962C8B-B14F-4D97-AF65-F5344CB8AC3E}">
        <p14:creationId xmlns:p14="http://schemas.microsoft.com/office/powerpoint/2010/main" xmlns="" val="167128863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6" name="Picture 2" descr="MySQL Sample Database Schem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99455" y="44624"/>
            <a:ext cx="9577065" cy="67413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4438747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07368" y="1382286"/>
            <a:ext cx="11377264"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900" indent="-342900">
              <a:buFont typeface="Arial" panose="020B0604020202020204" pitchFamily="34" charset="0"/>
              <a:buChar char="•"/>
            </a:pPr>
            <a:endParaRPr lang="en-US" sz="2000" dirty="0">
              <a:latin typeface="Arial" panose="020B0604020202020204" pitchFamily="34" charset="0"/>
              <a:cs typeface="Arial"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3-Layer Architecture</a:t>
            </a:r>
            <a:r>
              <a:rPr lang="en-US" sz="2000" dirty="0">
                <a:latin typeface="Arial" panose="020B0604020202020204" pitchFamily="34" charset="0"/>
                <a:cs typeface="Arial" pitchFamily="34" charset="0"/>
              </a:rPr>
              <a:t>).</a:t>
            </a:r>
          </a:p>
          <a:p>
            <a:pPr marL="914400" lvl="1" indent="-457200">
              <a:buFont typeface="+mj-lt"/>
              <a:buAutoNum type="arabicPeriod"/>
            </a:pPr>
            <a:r>
              <a:rPr lang="en-US" sz="2000" dirty="0">
                <a:latin typeface="Arial" panose="020B0604020202020204" pitchFamily="34" charset="0"/>
                <a:cs typeface="Arial" pitchFamily="34" charset="0"/>
              </a:rPr>
              <a:t>Front End	(</a:t>
            </a:r>
            <a:r>
              <a:rPr lang="en-IN" sz="2000" b="1" dirty="0"/>
              <a:t>Presentation</a:t>
            </a:r>
            <a:r>
              <a:rPr lang="en-IN" sz="2000" dirty="0"/>
              <a:t> </a:t>
            </a:r>
            <a:r>
              <a:rPr lang="en-US" sz="2000" b="1" dirty="0"/>
              <a:t>Layer</a:t>
            </a:r>
            <a:r>
              <a:rPr lang="en-IN" sz="2000" b="1" dirty="0"/>
              <a:t> [ </a:t>
            </a:r>
            <a:r>
              <a:rPr lang="en-US" sz="2000" b="1" dirty="0"/>
              <a:t>UI</a:t>
            </a:r>
            <a:r>
              <a:rPr lang="en-IN" sz="2000" b="1" dirty="0"/>
              <a:t>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US" sz="2000" b="1" dirty="0"/>
              <a:t>Layer</a:t>
            </a:r>
            <a:r>
              <a:rPr lang="en-IN" sz="2000" b="1" dirty="0"/>
              <a:t> [ Server Application and Client Application ] </a:t>
            </a:r>
            <a:r>
              <a:rPr lang="en-IN" sz="2000" dirty="0"/>
              <a:t>)</a:t>
            </a:r>
            <a:endParaRPr lang="en-US" sz="2000" dirty="0">
              <a:latin typeface="Arial" panose="020B0604020202020204" pitchFamily="34" charset="0"/>
              <a:cs typeface="Arial" pitchFamily="34" charset="0"/>
            </a:endParaRPr>
          </a:p>
          <a:p>
            <a:pPr marL="914400" lvl="1" indent="-457200">
              <a:buFont typeface="+mj-lt"/>
              <a:buAutoNum type="arabicPeriod"/>
            </a:pPr>
            <a:r>
              <a:rPr lang="en-US" sz="2000" b="1" dirty="0">
                <a:solidFill>
                  <a:srgbClr val="FF0000"/>
                </a:solidFill>
                <a:latin typeface="Arial" pitchFamily="34" charset="0"/>
                <a:cs typeface="Arial" pitchFamily="34" charset="0"/>
              </a:rPr>
              <a:t>Back End 	</a:t>
            </a:r>
            <a:r>
              <a:rPr lang="en-US" sz="2000" dirty="0">
                <a:latin typeface="Arial" pitchFamily="34" charset="0"/>
                <a:cs typeface="Arial" pitchFamily="34" charset="0"/>
              </a:rPr>
              <a:t>(</a:t>
            </a:r>
            <a:r>
              <a:rPr lang="en-IN" sz="2000" b="1" dirty="0"/>
              <a:t>Data</a:t>
            </a:r>
            <a:r>
              <a:rPr lang="en-IN" sz="2000" dirty="0"/>
              <a:t> </a:t>
            </a:r>
            <a:r>
              <a:rPr lang="en-US" sz="2000" b="1" dirty="0"/>
              <a:t>Layer/</a:t>
            </a:r>
            <a:r>
              <a:rPr lang="en-IN" sz="2000" b="1" dirty="0"/>
              <a:t> Data Access Layer [ Flat Files / RDBMS / NoSQL</a:t>
            </a:r>
            <a:r>
              <a:rPr lang="en-US" sz="2000" b="1" dirty="0"/>
              <a:t> ] </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113" indent="-90011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6266"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1541079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xmlns="" val="1645402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xmlns="" id="{C078924E-739D-44F4-A904-71C9047A4AB9}"/>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
        <p:nvSpPr>
          <p:cNvPr id="18" name="Rectangle 17">
            <a:extLst>
              <a:ext uri="{FF2B5EF4-FFF2-40B4-BE49-F238E27FC236}">
                <a16:creationId xmlns:a16="http://schemas.microsoft.com/office/drawing/2014/main" xmlns=""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27" name="Group 26">
            <a:extLst>
              <a:ext uri="{FF2B5EF4-FFF2-40B4-BE49-F238E27FC236}">
                <a16:creationId xmlns:a16="http://schemas.microsoft.com/office/drawing/2014/main" xmlns="" id="{1B7E5188-DF80-4F4A-B8C1-EE8DC1356550}"/>
              </a:ext>
            </a:extLst>
          </p:cNvPr>
          <p:cNvGrpSpPr/>
          <p:nvPr/>
        </p:nvGrpSpPr>
        <p:grpSpPr>
          <a:xfrm>
            <a:off x="292512" y="3276600"/>
            <a:ext cx="11492120" cy="2616932"/>
            <a:chOff x="292512" y="3265124"/>
            <a:chExt cx="11492120" cy="2616932"/>
          </a:xfrm>
        </p:grpSpPr>
        <p:sp>
          <p:nvSpPr>
            <p:cNvPr id="28" name="Rectangle 27">
              <a:extLst>
                <a:ext uri="{FF2B5EF4-FFF2-40B4-BE49-F238E27FC236}">
                  <a16:creationId xmlns:a16="http://schemas.microsoft.com/office/drawing/2014/main" xmlns="" id="{6CB30761-DCA7-4384-9E12-EE8F4F5CC2E8}"/>
                </a:ext>
              </a:extLst>
            </p:cNvPr>
            <p:cNvSpPr/>
            <p:nvPr/>
          </p:nvSpPr>
          <p:spPr>
            <a:xfrm>
              <a:off x="292512" y="3265124"/>
              <a:ext cx="1987063"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29" name="Rectangle 28">
              <a:extLst>
                <a:ext uri="{FF2B5EF4-FFF2-40B4-BE49-F238E27FC236}">
                  <a16:creationId xmlns:a16="http://schemas.microsoft.com/office/drawing/2014/main" xmlns="" id="{AB153281-0BCF-4321-AAF6-FF64733E8762}"/>
                </a:ext>
              </a:extLst>
            </p:cNvPr>
            <p:cNvSpPr/>
            <p:nvPr/>
          </p:nvSpPr>
          <p:spPr>
            <a:xfrm>
              <a:off x="4367808"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0" name="Rectangle 29">
              <a:extLst>
                <a:ext uri="{FF2B5EF4-FFF2-40B4-BE49-F238E27FC236}">
                  <a16:creationId xmlns:a16="http://schemas.microsoft.com/office/drawing/2014/main" xmlns="" id="{0E7B610C-77A8-4A89-8C11-EDD2D96A6189}"/>
                </a:ext>
              </a:extLst>
            </p:cNvPr>
            <p:cNvSpPr/>
            <p:nvPr/>
          </p:nvSpPr>
          <p:spPr>
            <a:xfrm>
              <a:off x="7680176" y="3265124"/>
              <a:ext cx="2029780"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Country-1</a:t>
              </a:r>
              <a:endParaRPr lang="en-IN" sz="2200" dirty="0">
                <a:solidFill>
                  <a:schemeClr val="tx1"/>
                </a:solidFill>
                <a:latin typeface="Vrinda" panose="020B0502040204020203" pitchFamily="34" charset="0"/>
                <a:cs typeface="Vrinda" panose="020B0502040204020203" pitchFamily="34" charset="0"/>
              </a:endParaRPr>
            </a:p>
          </p:txBody>
        </p:sp>
        <p:sp>
          <p:nvSpPr>
            <p:cNvPr id="31" name="Rectangle 30">
              <a:extLst>
                <a:ext uri="{FF2B5EF4-FFF2-40B4-BE49-F238E27FC236}">
                  <a16:creationId xmlns:a16="http://schemas.microsoft.com/office/drawing/2014/main" xmlns="" id="{9CA91BFD-3989-45A8-9F8D-CD5B22D2C472}"/>
                </a:ext>
              </a:extLst>
            </p:cNvPr>
            <p:cNvSpPr/>
            <p:nvPr/>
          </p:nvSpPr>
          <p:spPr>
            <a:xfrm>
              <a:off x="2294090" y="4258971"/>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32" name="Rectangle 31">
              <a:extLst>
                <a:ext uri="{FF2B5EF4-FFF2-40B4-BE49-F238E27FC236}">
                  <a16:creationId xmlns:a16="http://schemas.microsoft.com/office/drawing/2014/main" xmlns="" id="{11161B47-E3C0-4939-B14D-A47C8662ACE2}"/>
                </a:ext>
              </a:extLst>
            </p:cNvPr>
            <p:cNvSpPr/>
            <p:nvPr/>
          </p:nvSpPr>
          <p:spPr>
            <a:xfrm>
              <a:off x="6744072" y="4405122"/>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33" name="Rectangle 32">
              <a:extLst>
                <a:ext uri="{FF2B5EF4-FFF2-40B4-BE49-F238E27FC236}">
                  <a16:creationId xmlns:a16="http://schemas.microsoft.com/office/drawing/2014/main" xmlns="" id="{96A9340A-FB6E-4545-B54B-3FB32B3EAE2E}"/>
                </a:ext>
              </a:extLst>
            </p:cNvPr>
            <p:cNvSpPr/>
            <p:nvPr/>
          </p:nvSpPr>
          <p:spPr>
            <a:xfrm>
              <a:off x="9840416" y="3265124"/>
              <a:ext cx="1944216" cy="792088"/>
            </a:xfrm>
            <a:prstGeom prst="rect">
              <a:avLst/>
            </a:prstGeom>
            <a:pattFill prst="pct5">
              <a:fgClr>
                <a:srgbClr val="FF0000"/>
              </a:fgClr>
              <a:bgClr>
                <a:srgbClr val="F5F7A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Capital-1</a:t>
              </a:r>
              <a:endParaRPr lang="en-IN" sz="2200" dirty="0">
                <a:solidFill>
                  <a:schemeClr val="tx1"/>
                </a:solidFill>
                <a:latin typeface="Vrinda" panose="020B0502040204020203" pitchFamily="34" charset="0"/>
                <a:cs typeface="Vrinda" panose="020B0502040204020203" pitchFamily="34" charset="0"/>
              </a:endParaRPr>
            </a:p>
          </p:txBody>
        </p:sp>
        <p:sp>
          <p:nvSpPr>
            <p:cNvPr id="34" name="Rectangle 33">
              <a:extLst>
                <a:ext uri="{FF2B5EF4-FFF2-40B4-BE49-F238E27FC236}">
                  <a16:creationId xmlns:a16="http://schemas.microsoft.com/office/drawing/2014/main" xmlns="" id="{E77830FB-9A94-4A2E-8F9E-EE4CCBD5DDDF}"/>
                </a:ext>
              </a:extLst>
            </p:cNvPr>
            <p:cNvSpPr/>
            <p:nvPr/>
          </p:nvSpPr>
          <p:spPr>
            <a:xfrm>
              <a:off x="292512" y="4177546"/>
              <a:ext cx="1987063"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5" name="Rectangle 34">
              <a:extLst>
                <a:ext uri="{FF2B5EF4-FFF2-40B4-BE49-F238E27FC236}">
                  <a16:creationId xmlns:a16="http://schemas.microsoft.com/office/drawing/2014/main" xmlns="" id="{852563ED-8A74-4E9B-9BB1-380A38AD1E30}"/>
                </a:ext>
              </a:extLst>
            </p:cNvPr>
            <p:cNvSpPr/>
            <p:nvPr/>
          </p:nvSpPr>
          <p:spPr>
            <a:xfrm>
              <a:off x="4367808"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6" name="Rectangle 35">
              <a:extLst>
                <a:ext uri="{FF2B5EF4-FFF2-40B4-BE49-F238E27FC236}">
                  <a16:creationId xmlns:a16="http://schemas.microsoft.com/office/drawing/2014/main" xmlns="" id="{B0EE5C98-B517-4940-9578-587B9ACE7B26}"/>
                </a:ext>
              </a:extLst>
            </p:cNvPr>
            <p:cNvSpPr/>
            <p:nvPr/>
          </p:nvSpPr>
          <p:spPr>
            <a:xfrm>
              <a:off x="7680176" y="4177546"/>
              <a:ext cx="2029780"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Country-2</a:t>
              </a:r>
              <a:endParaRPr lang="en-IN" sz="2200" dirty="0">
                <a:solidFill>
                  <a:schemeClr val="tx1"/>
                </a:solidFill>
                <a:latin typeface="Vrinda" panose="020B0502040204020203" pitchFamily="34" charset="0"/>
                <a:cs typeface="Vrinda" panose="020B0502040204020203" pitchFamily="34" charset="0"/>
              </a:endParaRPr>
            </a:p>
          </p:txBody>
        </p:sp>
        <p:sp>
          <p:nvSpPr>
            <p:cNvPr id="37" name="Rectangle 36">
              <a:extLst>
                <a:ext uri="{FF2B5EF4-FFF2-40B4-BE49-F238E27FC236}">
                  <a16:creationId xmlns:a16="http://schemas.microsoft.com/office/drawing/2014/main" xmlns="" id="{A1619DF3-E25C-48E3-8FE5-BAF7B57DCC58}"/>
                </a:ext>
              </a:extLst>
            </p:cNvPr>
            <p:cNvSpPr/>
            <p:nvPr/>
          </p:nvSpPr>
          <p:spPr>
            <a:xfrm>
              <a:off x="9840416" y="417754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Capital-2</a:t>
              </a:r>
              <a:endParaRPr lang="en-IN" sz="2200" dirty="0">
                <a:solidFill>
                  <a:schemeClr val="tx1"/>
                </a:solidFill>
                <a:latin typeface="Vrinda" panose="020B0502040204020203" pitchFamily="34" charset="0"/>
                <a:cs typeface="Vrinda" panose="020B0502040204020203" pitchFamily="34" charset="0"/>
              </a:endParaRPr>
            </a:p>
          </p:txBody>
        </p:sp>
        <p:sp>
          <p:nvSpPr>
            <p:cNvPr id="38" name="Rectangle 37">
              <a:extLst>
                <a:ext uri="{FF2B5EF4-FFF2-40B4-BE49-F238E27FC236}">
                  <a16:creationId xmlns:a16="http://schemas.microsoft.com/office/drawing/2014/main" xmlns="" id="{BBA4EA87-E00F-4496-9365-CCF8DB8A59A6}"/>
                </a:ext>
              </a:extLst>
            </p:cNvPr>
            <p:cNvSpPr/>
            <p:nvPr/>
          </p:nvSpPr>
          <p:spPr>
            <a:xfrm>
              <a:off x="292512" y="5089968"/>
              <a:ext cx="1987063"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39" name="Rectangle 38">
              <a:extLst>
                <a:ext uri="{FF2B5EF4-FFF2-40B4-BE49-F238E27FC236}">
                  <a16:creationId xmlns:a16="http://schemas.microsoft.com/office/drawing/2014/main" xmlns="" id="{C52CFF38-5D24-4E3E-A852-0A81315D203B}"/>
                </a:ext>
              </a:extLst>
            </p:cNvPr>
            <p:cNvSpPr/>
            <p:nvPr/>
          </p:nvSpPr>
          <p:spPr>
            <a:xfrm>
              <a:off x="4367808"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sp>
          <p:nvSpPr>
            <p:cNvPr id="40" name="Rectangle 39">
              <a:extLst>
                <a:ext uri="{FF2B5EF4-FFF2-40B4-BE49-F238E27FC236}">
                  <a16:creationId xmlns:a16="http://schemas.microsoft.com/office/drawing/2014/main" xmlns="" id="{F8C62D94-AA22-4187-BA9C-593B55E14A04}"/>
                </a:ext>
              </a:extLst>
            </p:cNvPr>
            <p:cNvSpPr/>
            <p:nvPr/>
          </p:nvSpPr>
          <p:spPr>
            <a:xfrm>
              <a:off x="7666617" y="5089968"/>
              <a:ext cx="2029780"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Country-3</a:t>
              </a:r>
              <a:endParaRPr lang="en-IN" sz="2200" dirty="0">
                <a:solidFill>
                  <a:schemeClr val="tx1"/>
                </a:solidFill>
                <a:latin typeface="Vrinda" panose="020B0502040204020203" pitchFamily="34" charset="0"/>
                <a:cs typeface="Vrinda" panose="020B0502040204020203" pitchFamily="34" charset="0"/>
              </a:endParaRPr>
            </a:p>
          </p:txBody>
        </p:sp>
        <p:sp>
          <p:nvSpPr>
            <p:cNvPr id="41" name="Rectangle 40">
              <a:extLst>
                <a:ext uri="{FF2B5EF4-FFF2-40B4-BE49-F238E27FC236}">
                  <a16:creationId xmlns:a16="http://schemas.microsoft.com/office/drawing/2014/main" xmlns="" id="{FD2CA094-394E-402E-87E6-011978A99E8F}"/>
                </a:ext>
              </a:extLst>
            </p:cNvPr>
            <p:cNvSpPr/>
            <p:nvPr/>
          </p:nvSpPr>
          <p:spPr>
            <a:xfrm>
              <a:off x="9812420" y="5089968"/>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Capital-3</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xmlns="" val="3046909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one-to-one relationship</a:t>
            </a:r>
          </a:p>
        </p:txBody>
      </p:sp>
      <p:sp>
        <p:nvSpPr>
          <p:cNvPr id="18" name="Rectangle 17">
            <a:extLst>
              <a:ext uri="{FF2B5EF4-FFF2-40B4-BE49-F238E27FC236}">
                <a16:creationId xmlns:a16="http://schemas.microsoft.com/office/drawing/2014/main" xmlns="" id="{5E0BAE7F-5636-4114-85E5-40A901835AC5}"/>
              </a:ext>
            </a:extLst>
          </p:cNvPr>
          <p:cNvSpPr/>
          <p:nvPr/>
        </p:nvSpPr>
        <p:spPr>
          <a:xfrm>
            <a:off x="292513" y="1916832"/>
            <a:ext cx="11348101" cy="1015663"/>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zero/one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grpSp>
        <p:nvGrpSpPr>
          <p:cNvPr id="3" name="Group 2">
            <a:extLst>
              <a:ext uri="{FF2B5EF4-FFF2-40B4-BE49-F238E27FC236}">
                <a16:creationId xmlns:a16="http://schemas.microsoft.com/office/drawing/2014/main" xmlns="" id="{E52A0BCB-0F45-46CB-890D-929F71D9B15B}"/>
              </a:ext>
            </a:extLst>
          </p:cNvPr>
          <p:cNvGrpSpPr/>
          <p:nvPr/>
        </p:nvGrpSpPr>
        <p:grpSpPr>
          <a:xfrm>
            <a:off x="292513" y="3068960"/>
            <a:ext cx="11492119" cy="3529354"/>
            <a:chOff x="292513" y="3068960"/>
            <a:chExt cx="11492119" cy="3529354"/>
          </a:xfrm>
        </p:grpSpPr>
        <p:sp>
          <p:nvSpPr>
            <p:cNvPr id="4" name="Rectangle 3">
              <a:extLst>
                <a:ext uri="{FF2B5EF4-FFF2-40B4-BE49-F238E27FC236}">
                  <a16:creationId xmlns:a16="http://schemas.microsoft.com/office/drawing/2014/main" xmlns="" id="{0FAEF028-AEFA-4F4B-9084-6AAEE72E8DAE}"/>
                </a:ext>
              </a:extLst>
            </p:cNvPr>
            <p:cNvSpPr/>
            <p:nvPr/>
          </p:nvSpPr>
          <p:spPr>
            <a:xfrm>
              <a:off x="292513"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0" name="Rectangle 9">
              <a:extLst>
                <a:ext uri="{FF2B5EF4-FFF2-40B4-BE49-F238E27FC236}">
                  <a16:creationId xmlns:a16="http://schemas.microsoft.com/office/drawing/2014/main" xmlns="" id="{4B144CB2-0F02-4F54-A59A-55B898A42EC5}"/>
                </a:ext>
              </a:extLst>
            </p:cNvPr>
            <p:cNvSpPr/>
            <p:nvPr/>
          </p:nvSpPr>
          <p:spPr>
            <a:xfrm>
              <a:off x="4367808"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2" name="Rectangle 11">
              <a:extLst>
                <a:ext uri="{FF2B5EF4-FFF2-40B4-BE49-F238E27FC236}">
                  <a16:creationId xmlns:a16="http://schemas.microsoft.com/office/drawing/2014/main" xmlns="" id="{02A576B1-3E6A-47D2-A9B3-EF3ACF1E7D09}"/>
                </a:ext>
              </a:extLst>
            </p:cNvPr>
            <p:cNvSpPr/>
            <p:nvPr/>
          </p:nvSpPr>
          <p:spPr>
            <a:xfrm>
              <a:off x="7765740"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Person-1</a:t>
              </a:r>
              <a:endParaRPr lang="en-IN" sz="2200" dirty="0">
                <a:solidFill>
                  <a:schemeClr val="tx1"/>
                </a:solidFill>
                <a:latin typeface="Vrinda" panose="020B0502040204020203" pitchFamily="34" charset="0"/>
                <a:cs typeface="Vrinda" panose="020B0502040204020203" pitchFamily="34" charset="0"/>
              </a:endParaRPr>
            </a:p>
          </p:txBody>
        </p:sp>
        <p:sp>
          <p:nvSpPr>
            <p:cNvPr id="13" name="Rectangle 12">
              <a:extLst>
                <a:ext uri="{FF2B5EF4-FFF2-40B4-BE49-F238E27FC236}">
                  <a16:creationId xmlns:a16="http://schemas.microsoft.com/office/drawing/2014/main" xmlns="" id="{F0467EBC-E025-47BC-93B2-010BCBB098D3}"/>
                </a:ext>
              </a:extLst>
            </p:cNvPr>
            <p:cNvSpPr/>
            <p:nvPr/>
          </p:nvSpPr>
          <p:spPr>
            <a:xfrm>
              <a:off x="2279576" y="4062807"/>
              <a:ext cx="2040875"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one-to-one relationship</a:t>
              </a:r>
            </a:p>
          </p:txBody>
        </p:sp>
        <p:sp>
          <p:nvSpPr>
            <p:cNvPr id="14" name="Rectangle 13">
              <a:extLst>
                <a:ext uri="{FF2B5EF4-FFF2-40B4-BE49-F238E27FC236}">
                  <a16:creationId xmlns:a16="http://schemas.microsoft.com/office/drawing/2014/main" xmlns="" id="{51CBB33B-88AA-48F3-937B-DAB4D4C5CC6C}"/>
                </a:ext>
              </a:extLst>
            </p:cNvPr>
            <p:cNvSpPr/>
            <p:nvPr/>
          </p:nvSpPr>
          <p:spPr>
            <a:xfrm>
              <a:off x="6744072" y="4208958"/>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15" name="Rectangle 14">
              <a:extLst>
                <a:ext uri="{FF2B5EF4-FFF2-40B4-BE49-F238E27FC236}">
                  <a16:creationId xmlns:a16="http://schemas.microsoft.com/office/drawing/2014/main" xmlns="" id="{A08DCA7E-59B5-40F5-B38F-34AFE971DB8A}"/>
                </a:ext>
              </a:extLst>
            </p:cNvPr>
            <p:cNvSpPr/>
            <p:nvPr/>
          </p:nvSpPr>
          <p:spPr>
            <a:xfrm>
              <a:off x="9840416" y="3068960"/>
              <a:ext cx="1944216" cy="792088"/>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16" name="Rectangle 15">
              <a:extLst>
                <a:ext uri="{FF2B5EF4-FFF2-40B4-BE49-F238E27FC236}">
                  <a16:creationId xmlns:a16="http://schemas.microsoft.com/office/drawing/2014/main" xmlns="" id="{D2A207D9-8947-411E-9812-A66EFF51E6FA}"/>
                </a:ext>
              </a:extLst>
            </p:cNvPr>
            <p:cNvSpPr/>
            <p:nvPr/>
          </p:nvSpPr>
          <p:spPr>
            <a:xfrm>
              <a:off x="292513"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0" name="Rectangle 19">
              <a:extLst>
                <a:ext uri="{FF2B5EF4-FFF2-40B4-BE49-F238E27FC236}">
                  <a16:creationId xmlns:a16="http://schemas.microsoft.com/office/drawing/2014/main" xmlns="" id="{41500532-C7B3-4CB4-8A2B-DFAD4BA446F6}"/>
                </a:ext>
              </a:extLst>
            </p:cNvPr>
            <p:cNvSpPr/>
            <p:nvPr/>
          </p:nvSpPr>
          <p:spPr>
            <a:xfrm>
              <a:off x="4367808"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1" name="Rectangle 20">
              <a:extLst>
                <a:ext uri="{FF2B5EF4-FFF2-40B4-BE49-F238E27FC236}">
                  <a16:creationId xmlns:a16="http://schemas.microsoft.com/office/drawing/2014/main" xmlns="" id="{58B51361-72F5-47E3-B5CF-3612C382B5FA}"/>
                </a:ext>
              </a:extLst>
            </p:cNvPr>
            <p:cNvSpPr/>
            <p:nvPr/>
          </p:nvSpPr>
          <p:spPr>
            <a:xfrm>
              <a:off x="7765740"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Person-2</a:t>
              </a:r>
              <a:endParaRPr lang="en-IN" sz="2200" dirty="0">
                <a:solidFill>
                  <a:schemeClr val="tx1"/>
                </a:solidFill>
                <a:latin typeface="Vrinda" panose="020B0502040204020203" pitchFamily="34" charset="0"/>
                <a:cs typeface="Vrinda" panose="020B0502040204020203" pitchFamily="34" charset="0"/>
              </a:endParaRPr>
            </a:p>
          </p:txBody>
        </p:sp>
        <p:sp>
          <p:nvSpPr>
            <p:cNvPr id="22" name="Rectangle 21">
              <a:extLst>
                <a:ext uri="{FF2B5EF4-FFF2-40B4-BE49-F238E27FC236}">
                  <a16:creationId xmlns:a16="http://schemas.microsoft.com/office/drawing/2014/main" xmlns="" id="{9171EB07-05E3-493C-B31F-1F9E0DCB6604}"/>
                </a:ext>
              </a:extLst>
            </p:cNvPr>
            <p:cNvSpPr/>
            <p:nvPr/>
          </p:nvSpPr>
          <p:spPr>
            <a:xfrm>
              <a:off x="9840416" y="3981382"/>
              <a:ext cx="1944216" cy="792088"/>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3" name="Rectangle 22">
              <a:extLst>
                <a:ext uri="{FF2B5EF4-FFF2-40B4-BE49-F238E27FC236}">
                  <a16:creationId xmlns:a16="http://schemas.microsoft.com/office/drawing/2014/main" xmlns="" id="{57562643-2AF1-4E45-903C-1DF264F024A1}"/>
                </a:ext>
              </a:extLst>
            </p:cNvPr>
            <p:cNvSpPr/>
            <p:nvPr/>
          </p:nvSpPr>
          <p:spPr>
            <a:xfrm>
              <a:off x="292513" y="4893804"/>
              <a:ext cx="1944216" cy="792088"/>
            </a:xfrm>
            <a:prstGeom prst="rect">
              <a:avLst/>
            </a:prstGeom>
            <a:pattFill prst="pct5">
              <a:fgClr>
                <a:srgbClr val="0099FF"/>
              </a:fgClr>
              <a:bgClr>
                <a:srgbClr val="FFFFFF"/>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Person-3</a:t>
              </a:r>
              <a:endParaRPr lang="en-IN" sz="2200" dirty="0">
                <a:solidFill>
                  <a:schemeClr val="tx1"/>
                </a:solidFill>
                <a:latin typeface="Vrinda" panose="020B0502040204020203" pitchFamily="34" charset="0"/>
                <a:cs typeface="Vrinda" panose="020B0502040204020203" pitchFamily="34" charset="0"/>
              </a:endParaRPr>
            </a:p>
          </p:txBody>
        </p:sp>
        <p:sp>
          <p:nvSpPr>
            <p:cNvPr id="24" name="Rectangle 23">
              <a:extLst>
                <a:ext uri="{FF2B5EF4-FFF2-40B4-BE49-F238E27FC236}">
                  <a16:creationId xmlns:a16="http://schemas.microsoft.com/office/drawing/2014/main" xmlns="" id="{B70E5254-38A3-48A9-90FA-DFB12C207A7E}"/>
                </a:ext>
              </a:extLst>
            </p:cNvPr>
            <p:cNvSpPr/>
            <p:nvPr/>
          </p:nvSpPr>
          <p:spPr>
            <a:xfrm>
              <a:off x="4367808"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5" name="Rectangle 24">
              <a:extLst>
                <a:ext uri="{FF2B5EF4-FFF2-40B4-BE49-F238E27FC236}">
                  <a16:creationId xmlns:a16="http://schemas.microsoft.com/office/drawing/2014/main" xmlns="" id="{53EC1200-04A3-43C2-9D81-15B27BBDC13C}"/>
                </a:ext>
              </a:extLst>
            </p:cNvPr>
            <p:cNvSpPr/>
            <p:nvPr/>
          </p:nvSpPr>
          <p:spPr>
            <a:xfrm>
              <a:off x="7752181"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6" name="Rectangle 25">
              <a:extLst>
                <a:ext uri="{FF2B5EF4-FFF2-40B4-BE49-F238E27FC236}">
                  <a16:creationId xmlns:a16="http://schemas.microsoft.com/office/drawing/2014/main" xmlns="" id="{F84BF3A0-51EF-4F16-BD08-7E36A8B80EBD}"/>
                </a:ext>
              </a:extLst>
            </p:cNvPr>
            <p:cNvSpPr/>
            <p:nvPr/>
          </p:nvSpPr>
          <p:spPr>
            <a:xfrm>
              <a:off x="9812420" y="4893804"/>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Passport-1</a:t>
              </a:r>
              <a:endParaRPr lang="en-IN" sz="2200" dirty="0">
                <a:solidFill>
                  <a:schemeClr val="tx1"/>
                </a:solidFill>
                <a:latin typeface="Vrinda" panose="020B0502040204020203" pitchFamily="34" charset="0"/>
                <a:cs typeface="Vrinda" panose="020B0502040204020203" pitchFamily="34" charset="0"/>
              </a:endParaRPr>
            </a:p>
          </p:txBody>
        </p:sp>
        <p:sp>
          <p:nvSpPr>
            <p:cNvPr id="27" name="Rectangle 26">
              <a:extLst>
                <a:ext uri="{FF2B5EF4-FFF2-40B4-BE49-F238E27FC236}">
                  <a16:creationId xmlns:a16="http://schemas.microsoft.com/office/drawing/2014/main" xmlns="" id="{BCCB429C-CF98-4BC1-968C-E863A7F5AD7D}"/>
                </a:ext>
              </a:extLst>
            </p:cNvPr>
            <p:cNvSpPr/>
            <p:nvPr/>
          </p:nvSpPr>
          <p:spPr>
            <a:xfrm>
              <a:off x="292513" y="5806226"/>
              <a:ext cx="1944216" cy="792088"/>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Person-4</a:t>
              </a:r>
              <a:endParaRPr lang="en-IN" sz="2200" dirty="0">
                <a:solidFill>
                  <a:schemeClr val="tx1"/>
                </a:solidFill>
                <a:latin typeface="Vrinda" panose="020B0502040204020203" pitchFamily="34" charset="0"/>
                <a:cs typeface="Vrinda" panose="020B0502040204020203" pitchFamily="34" charset="0"/>
              </a:endParaRPr>
            </a:p>
          </p:txBody>
        </p:sp>
        <p:sp>
          <p:nvSpPr>
            <p:cNvPr id="28" name="Rectangle 27">
              <a:extLst>
                <a:ext uri="{FF2B5EF4-FFF2-40B4-BE49-F238E27FC236}">
                  <a16:creationId xmlns:a16="http://schemas.microsoft.com/office/drawing/2014/main" xmlns="" id="{C06B45B1-B15C-4D61-BD15-8B7854339E18}"/>
                </a:ext>
              </a:extLst>
            </p:cNvPr>
            <p:cNvSpPr/>
            <p:nvPr/>
          </p:nvSpPr>
          <p:spPr>
            <a:xfrm>
              <a:off x="4367808" y="4916844"/>
              <a:ext cx="1944216"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29" name="Rectangle 28">
            <a:extLst>
              <a:ext uri="{FF2B5EF4-FFF2-40B4-BE49-F238E27FC236}">
                <a16:creationId xmlns:a16="http://schemas.microsoft.com/office/drawing/2014/main" xmlns="" id="{8530BDDF-A63A-495C-80E6-B664F3B41111}"/>
              </a:ext>
            </a:extLst>
          </p:cNvPr>
          <p:cNvSpPr/>
          <p:nvPr/>
        </p:nvSpPr>
        <p:spPr>
          <a:xfrm>
            <a:off x="292514" y="692696"/>
            <a:ext cx="11564126"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zero/one row in the table on the other side of their relationship. This is the least common database relationship.</a:t>
            </a:r>
          </a:p>
        </p:txBody>
      </p:sp>
    </p:spTree>
    <p:extLst>
      <p:ext uri="{BB962C8B-B14F-4D97-AF65-F5344CB8AC3E}">
        <p14:creationId xmlns:p14="http://schemas.microsoft.com/office/powerpoint/2010/main" xmlns="" val="729306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xmlns="" id="{798F5666-EAA3-4C25-9E8F-1359FC8293F7}"/>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sp>
        <p:nvSpPr>
          <p:cNvPr id="2" name="Rectangle 1">
            <a:extLst>
              <a:ext uri="{FF2B5EF4-FFF2-40B4-BE49-F238E27FC236}">
                <a16:creationId xmlns:a16="http://schemas.microsoft.com/office/drawing/2014/main" xmlns="" id="{8D01DEB1-6941-4DC8-9B8D-37C0F1059586}"/>
              </a:ext>
            </a:extLst>
          </p:cNvPr>
          <p:cNvSpPr/>
          <p:nvPr/>
        </p:nvSpPr>
        <p:spPr>
          <a:xfrm>
            <a:off x="231412" y="692696"/>
            <a:ext cx="4928483" cy="397031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IN" dirty="0">
                <a:solidFill>
                  <a:srgbClr val="0077AA"/>
                </a:solidFill>
                <a:latin typeface="Liberation Mono"/>
              </a:rPr>
              <a:t>NOT NULL </a:t>
            </a:r>
            <a:r>
              <a:rPr lang="en-IN" dirty="0">
                <a:solidFill>
                  <a:srgbClr val="FE1212"/>
                </a:solidFill>
                <a:latin typeface="Liberation Mono"/>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xmlns="" id="{E3DD8CE8-DEB8-4044-A487-A47C48873FCF}"/>
              </a:ext>
            </a:extLst>
          </p:cNvPr>
          <p:cNvPicPr>
            <a:picLocks noChangeAspect="1"/>
          </p:cNvPicPr>
          <p:nvPr/>
        </p:nvPicPr>
        <p:blipFill>
          <a:blip r:embed="rId2"/>
          <a:stretch>
            <a:fillRect/>
          </a:stretch>
        </p:blipFill>
        <p:spPr>
          <a:xfrm>
            <a:off x="6070782" y="4760935"/>
            <a:ext cx="5773426" cy="1656184"/>
          </a:xfrm>
          <a:prstGeom prst="rect">
            <a:avLst/>
          </a:prstGeom>
        </p:spPr>
      </p:pic>
      <p:pic>
        <p:nvPicPr>
          <p:cNvPr id="9" name="Picture 8">
            <a:extLst>
              <a:ext uri="{FF2B5EF4-FFF2-40B4-BE49-F238E27FC236}">
                <a16:creationId xmlns:a16="http://schemas.microsoft.com/office/drawing/2014/main" xmlns="" id="{45F8953D-24B5-42CE-950A-FB7EC0831A68}"/>
              </a:ext>
            </a:extLst>
          </p:cNvPr>
          <p:cNvPicPr>
            <a:picLocks noChangeAspect="1"/>
          </p:cNvPicPr>
          <p:nvPr/>
        </p:nvPicPr>
        <p:blipFill>
          <a:blip r:embed="rId3"/>
          <a:stretch>
            <a:fillRect/>
          </a:stretch>
        </p:blipFill>
        <p:spPr>
          <a:xfrm>
            <a:off x="5895478" y="533986"/>
            <a:ext cx="5773426" cy="4221911"/>
          </a:xfrm>
          <a:prstGeom prst="rect">
            <a:avLst/>
          </a:prstGeom>
        </p:spPr>
      </p:pic>
      <p:pic>
        <p:nvPicPr>
          <p:cNvPr id="10" name="Picture 9">
            <a:extLst>
              <a:ext uri="{FF2B5EF4-FFF2-40B4-BE49-F238E27FC236}">
                <a16:creationId xmlns:a16="http://schemas.microsoft.com/office/drawing/2014/main" xmlns="" id="{6AFAFCBB-2C13-47D6-B962-68D400373CCD}"/>
              </a:ext>
            </a:extLst>
          </p:cNvPr>
          <p:cNvPicPr>
            <a:picLocks noChangeAspect="1"/>
          </p:cNvPicPr>
          <p:nvPr/>
        </p:nvPicPr>
        <p:blipFill>
          <a:blip r:embed="rId4"/>
          <a:stretch>
            <a:fillRect/>
          </a:stretch>
        </p:blipFill>
        <p:spPr>
          <a:xfrm>
            <a:off x="237073" y="4800727"/>
            <a:ext cx="5627955" cy="1656183"/>
          </a:xfrm>
          <a:prstGeom prst="rect">
            <a:avLst/>
          </a:prstGeom>
        </p:spPr>
      </p:pic>
    </p:spTree>
    <p:extLst>
      <p:ext uri="{BB962C8B-B14F-4D97-AF65-F5344CB8AC3E}">
        <p14:creationId xmlns:p14="http://schemas.microsoft.com/office/powerpoint/2010/main" xmlns="" val="262161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407368" y="404664"/>
            <a:ext cx="4000528" cy="147732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987" y="642918"/>
            <a:ext cx="5851645" cy="175432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6699"/>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VARCHAR(20)</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xmlns="" id="{F5AF900A-619D-4522-97E0-4FFEAEA849E5}"/>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one-to-one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xmlns="" id="{85078599-4163-452F-9826-002CE89C99EE}"/>
              </a:ext>
            </a:extLst>
          </p:cNvPr>
          <p:cNvPicPr>
            <a:picLocks noChangeAspect="1"/>
          </p:cNvPicPr>
          <p:nvPr/>
        </p:nvPicPr>
        <p:blipFill>
          <a:blip r:embed="rId2"/>
          <a:stretch>
            <a:fillRect/>
          </a:stretch>
        </p:blipFill>
        <p:spPr>
          <a:xfrm>
            <a:off x="165775" y="1952546"/>
            <a:ext cx="4628882" cy="1476454"/>
          </a:xfrm>
          <a:prstGeom prst="rect">
            <a:avLst/>
          </a:prstGeom>
        </p:spPr>
      </p:pic>
      <p:pic>
        <p:nvPicPr>
          <p:cNvPr id="4" name="Picture 3">
            <a:extLst>
              <a:ext uri="{FF2B5EF4-FFF2-40B4-BE49-F238E27FC236}">
                <a16:creationId xmlns:a16="http://schemas.microsoft.com/office/drawing/2014/main" xmlns="" id="{0E68692D-2A47-4119-BCC9-64AE9B6FC1E6}"/>
              </a:ext>
            </a:extLst>
          </p:cNvPr>
          <p:cNvPicPr>
            <a:picLocks noChangeAspect="1"/>
          </p:cNvPicPr>
          <p:nvPr/>
        </p:nvPicPr>
        <p:blipFill>
          <a:blip r:embed="rId3"/>
          <a:stretch>
            <a:fillRect/>
          </a:stretch>
        </p:blipFill>
        <p:spPr>
          <a:xfrm>
            <a:off x="6094310" y="2530803"/>
            <a:ext cx="4819264" cy="1618277"/>
          </a:xfrm>
          <a:prstGeom prst="rect">
            <a:avLst/>
          </a:prstGeom>
        </p:spPr>
      </p:pic>
      <p:pic>
        <p:nvPicPr>
          <p:cNvPr id="9" name="Picture 8">
            <a:extLst>
              <a:ext uri="{FF2B5EF4-FFF2-40B4-BE49-F238E27FC236}">
                <a16:creationId xmlns:a16="http://schemas.microsoft.com/office/drawing/2014/main" xmlns="" id="{6AA7132D-CED4-48CE-8706-89573ACD21D0}"/>
              </a:ext>
            </a:extLst>
          </p:cNvPr>
          <p:cNvPicPr>
            <a:picLocks noChangeAspect="1"/>
          </p:cNvPicPr>
          <p:nvPr/>
        </p:nvPicPr>
        <p:blipFill>
          <a:blip r:embed="rId4"/>
          <a:stretch>
            <a:fillRect/>
          </a:stretch>
        </p:blipFill>
        <p:spPr>
          <a:xfrm>
            <a:off x="165775" y="3641253"/>
            <a:ext cx="5767212" cy="3136017"/>
          </a:xfrm>
          <a:prstGeom prst="rect">
            <a:avLst/>
          </a:prstGeom>
        </p:spPr>
      </p:pic>
    </p:spTree>
    <p:extLst>
      <p:ext uri="{BB962C8B-B14F-4D97-AF65-F5344CB8AC3E}">
        <p14:creationId xmlns:p14="http://schemas.microsoft.com/office/powerpoint/2010/main" xmlns="" val="1792769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spTree>
    <p:extLst>
      <p:ext uri="{BB962C8B-B14F-4D97-AF65-F5344CB8AC3E}">
        <p14:creationId xmlns:p14="http://schemas.microsoft.com/office/powerpoint/2010/main" xmlns="" val="1778769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xmlns="" id="{B4F66151-EED6-4171-8A2F-88B53771FE18}"/>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 or more row in the table on the other side of their relationship. </a:t>
            </a:r>
          </a:p>
        </p:txBody>
      </p:sp>
      <p:sp>
        <p:nvSpPr>
          <p:cNvPr id="23" name="Rectangle 22">
            <a:extLst>
              <a:ext uri="{FF2B5EF4-FFF2-40B4-BE49-F238E27FC236}">
                <a16:creationId xmlns:a16="http://schemas.microsoft.com/office/drawing/2014/main" xmlns="" id="{5AE765EC-924E-4252-8FA7-8625CE4BDD3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grpSp>
        <p:nvGrpSpPr>
          <p:cNvPr id="3" name="Group 2">
            <a:extLst>
              <a:ext uri="{FF2B5EF4-FFF2-40B4-BE49-F238E27FC236}">
                <a16:creationId xmlns:a16="http://schemas.microsoft.com/office/drawing/2014/main" xmlns=""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xmlns=""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xmlns=""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xmlns=""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xmlns=""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xmlns=""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45" name="Rectangle 44">
              <a:extLst>
                <a:ext uri="{FF2B5EF4-FFF2-40B4-BE49-F238E27FC236}">
                  <a16:creationId xmlns:a16="http://schemas.microsoft.com/office/drawing/2014/main" xmlns=""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xmlns=""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47" name="Rectangle 46">
              <a:extLst>
                <a:ext uri="{FF2B5EF4-FFF2-40B4-BE49-F238E27FC236}">
                  <a16:creationId xmlns:a16="http://schemas.microsoft.com/office/drawing/2014/main" xmlns=""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48" name="Rectangle 47">
              <a:extLst>
                <a:ext uri="{FF2B5EF4-FFF2-40B4-BE49-F238E27FC236}">
                  <a16:creationId xmlns:a16="http://schemas.microsoft.com/office/drawing/2014/main" xmlns=""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xmlns=""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xmlns=""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xmlns=""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xmlns=""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54" name="Rectangle 53">
              <a:extLst>
                <a:ext uri="{FF2B5EF4-FFF2-40B4-BE49-F238E27FC236}">
                  <a16:creationId xmlns:a16="http://schemas.microsoft.com/office/drawing/2014/main" xmlns="" id="{5C7ACCFC-E7FE-4FD5-9AE5-3227CE7FDD9F}"/>
                </a:ext>
              </a:extLst>
            </p:cNvPr>
            <p:cNvSpPr/>
            <p:nvPr/>
          </p:nvSpPr>
          <p:spPr>
            <a:xfrm>
              <a:off x="76488" y="4989580"/>
              <a:ext cx="2232000" cy="504056"/>
            </a:xfrm>
            <a:prstGeom prst="rect">
              <a:avLst/>
            </a:prstGeom>
            <a:pattFill prst="pct5">
              <a:fgClr>
                <a:srgbClr val="FF0000"/>
              </a:fgClr>
              <a:bgClr>
                <a:schemeClr val="bg2"/>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Customer-5</a:t>
              </a:r>
            </a:p>
          </p:txBody>
        </p:sp>
        <p:sp>
          <p:nvSpPr>
            <p:cNvPr id="55" name="Rectangle 54">
              <a:extLst>
                <a:ext uri="{FF2B5EF4-FFF2-40B4-BE49-F238E27FC236}">
                  <a16:creationId xmlns:a16="http://schemas.microsoft.com/office/drawing/2014/main" xmlns=""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xmlns=""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xmlns=""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4" name="Rectangle 63">
              <a:extLst>
                <a:ext uri="{FF2B5EF4-FFF2-40B4-BE49-F238E27FC236}">
                  <a16:creationId xmlns:a16="http://schemas.microsoft.com/office/drawing/2014/main" xmlns=""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xmlns=""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xmlns=""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Customer-2</a:t>
              </a:r>
            </a:p>
          </p:txBody>
        </p:sp>
        <p:sp>
          <p:nvSpPr>
            <p:cNvPr id="69" name="Rectangle 68">
              <a:extLst>
                <a:ext uri="{FF2B5EF4-FFF2-40B4-BE49-F238E27FC236}">
                  <a16:creationId xmlns:a16="http://schemas.microsoft.com/office/drawing/2014/main" xmlns=""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0" name="Rectangle 69">
              <a:extLst>
                <a:ext uri="{FF2B5EF4-FFF2-40B4-BE49-F238E27FC236}">
                  <a16:creationId xmlns:a16="http://schemas.microsoft.com/office/drawing/2014/main" xmlns=""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1" name="Rectangle 70">
              <a:extLst>
                <a:ext uri="{FF2B5EF4-FFF2-40B4-BE49-F238E27FC236}">
                  <a16:creationId xmlns:a16="http://schemas.microsoft.com/office/drawing/2014/main" xmlns=""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Customer-3</a:t>
              </a:r>
            </a:p>
          </p:txBody>
        </p:sp>
        <p:sp>
          <p:nvSpPr>
            <p:cNvPr id="72" name="Rectangle 71">
              <a:extLst>
                <a:ext uri="{FF2B5EF4-FFF2-40B4-BE49-F238E27FC236}">
                  <a16:creationId xmlns:a16="http://schemas.microsoft.com/office/drawing/2014/main" xmlns=""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xmlns=""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xmlns=""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xmlns=""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Customer-4</a:t>
              </a:r>
            </a:p>
          </p:txBody>
        </p:sp>
        <p:sp>
          <p:nvSpPr>
            <p:cNvPr id="77" name="Rectangle 76">
              <a:extLst>
                <a:ext uri="{FF2B5EF4-FFF2-40B4-BE49-F238E27FC236}">
                  <a16:creationId xmlns:a16="http://schemas.microsoft.com/office/drawing/2014/main" xmlns=""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Order-1</a:t>
              </a:r>
              <a:endParaRPr lang="en-IN" sz="2200" dirty="0">
                <a:solidFill>
                  <a:schemeClr val="tx1"/>
                </a:solidFill>
                <a:latin typeface="Vrinda" panose="020B0502040204020203" pitchFamily="34" charset="0"/>
                <a:cs typeface="Vrinda" panose="020B0502040204020203" pitchFamily="34" charset="0"/>
              </a:endParaRPr>
            </a:p>
          </p:txBody>
        </p:sp>
      </p:grpSp>
    </p:spTree>
    <p:extLst>
      <p:ext uri="{BB962C8B-B14F-4D97-AF65-F5344CB8AC3E}">
        <p14:creationId xmlns:p14="http://schemas.microsoft.com/office/powerpoint/2010/main" xmlns="" val="172766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one-to-many relationship</a:t>
            </a:r>
          </a:p>
        </p:txBody>
      </p:sp>
      <p:grpSp>
        <p:nvGrpSpPr>
          <p:cNvPr id="3" name="Group 2">
            <a:extLst>
              <a:ext uri="{FF2B5EF4-FFF2-40B4-BE49-F238E27FC236}">
                <a16:creationId xmlns:a16="http://schemas.microsoft.com/office/drawing/2014/main" xmlns="" id="{EC37D595-BEAE-47B9-B22B-6532BA73D4E7}"/>
              </a:ext>
            </a:extLst>
          </p:cNvPr>
          <p:cNvGrpSpPr/>
          <p:nvPr/>
        </p:nvGrpSpPr>
        <p:grpSpPr>
          <a:xfrm>
            <a:off x="429306" y="2705359"/>
            <a:ext cx="11355326" cy="3964001"/>
            <a:chOff x="76488" y="2636912"/>
            <a:chExt cx="11355326" cy="3964001"/>
          </a:xfrm>
        </p:grpSpPr>
        <p:sp>
          <p:nvSpPr>
            <p:cNvPr id="29" name="Rectangle 28">
              <a:extLst>
                <a:ext uri="{FF2B5EF4-FFF2-40B4-BE49-F238E27FC236}">
                  <a16:creationId xmlns:a16="http://schemas.microsoft.com/office/drawing/2014/main" xmlns="" id="{6AD235B8-0405-4905-8E77-DEA4BFAAC4CD}"/>
                </a:ext>
              </a:extLst>
            </p:cNvPr>
            <p:cNvSpPr/>
            <p:nvPr/>
          </p:nvSpPr>
          <p:spPr>
            <a:xfrm>
              <a:off x="76488" y="2636912"/>
              <a:ext cx="2232000"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32" name="Rectangle 31">
              <a:extLst>
                <a:ext uri="{FF2B5EF4-FFF2-40B4-BE49-F238E27FC236}">
                  <a16:creationId xmlns:a16="http://schemas.microsoft.com/office/drawing/2014/main" xmlns="" id="{356CDABE-1722-4C41-A7D2-5DFAD7AEF04D}"/>
                </a:ext>
              </a:extLst>
            </p:cNvPr>
            <p:cNvSpPr/>
            <p:nvPr/>
          </p:nvSpPr>
          <p:spPr>
            <a:xfrm>
              <a:off x="2308604" y="3630759"/>
              <a:ext cx="2232248" cy="954107"/>
            </a:xfrm>
            <a:prstGeom prst="rect">
              <a:avLst/>
            </a:prstGeom>
            <a:noFill/>
          </p:spPr>
          <p:txBody>
            <a:bodyPr wrap="square">
              <a:spAutoFit/>
            </a:bodyPr>
            <a:lstStyle/>
            <a:p>
              <a:pPr algn="ctr"/>
              <a:r>
                <a:rPr lang="en-US" sz="2800" i="1" dirty="0">
                  <a:solidFill>
                    <a:srgbClr val="AC26AF"/>
                  </a:solidFill>
                  <a:latin typeface="Arial" pitchFamily="34" charset="0"/>
                  <a:cs typeface="Arial" pitchFamily="34" charset="0"/>
                </a:rPr>
                <a:t>one-to-many relationship</a:t>
              </a:r>
            </a:p>
          </p:txBody>
        </p:sp>
        <p:sp>
          <p:nvSpPr>
            <p:cNvPr id="33" name="Rectangle 32">
              <a:extLst>
                <a:ext uri="{FF2B5EF4-FFF2-40B4-BE49-F238E27FC236}">
                  <a16:creationId xmlns:a16="http://schemas.microsoft.com/office/drawing/2014/main" xmlns="" id="{2F793106-94C2-4CFB-8941-A34B0779AD42}"/>
                </a:ext>
              </a:extLst>
            </p:cNvPr>
            <p:cNvSpPr/>
            <p:nvPr/>
          </p:nvSpPr>
          <p:spPr>
            <a:xfrm>
              <a:off x="6629216" y="3776910"/>
              <a:ext cx="504056" cy="707886"/>
            </a:xfrm>
            <a:prstGeom prst="rect">
              <a:avLst/>
            </a:prstGeom>
            <a:noFill/>
          </p:spPr>
          <p:txBody>
            <a:bodyPr wrap="square">
              <a:spAutoFit/>
            </a:bodyPr>
            <a:lstStyle/>
            <a:p>
              <a:pPr algn="ctr"/>
              <a:r>
                <a:rPr lang="en-US" sz="4000" i="1" dirty="0">
                  <a:solidFill>
                    <a:srgbClr val="AC26AF"/>
                  </a:solidFill>
                  <a:latin typeface="Arial" pitchFamily="34" charset="0"/>
                  <a:cs typeface="Arial" pitchFamily="34" charset="0"/>
                </a:rPr>
                <a:t>=</a:t>
              </a:r>
              <a:endParaRPr lang="en-US" sz="2800" i="1" dirty="0">
                <a:solidFill>
                  <a:srgbClr val="AC26AF"/>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xmlns="" id="{8D6FB3E2-9F2A-49F6-BE74-D61644D174D9}"/>
                </a:ext>
              </a:extLst>
            </p:cNvPr>
            <p:cNvSpPr/>
            <p:nvPr/>
          </p:nvSpPr>
          <p:spPr>
            <a:xfrm>
              <a:off x="4655840"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4" name="Rectangle 43">
              <a:extLst>
                <a:ext uri="{FF2B5EF4-FFF2-40B4-BE49-F238E27FC236}">
                  <a16:creationId xmlns:a16="http://schemas.microsoft.com/office/drawing/2014/main" xmlns="" id="{8DD4FF7B-24F6-459C-8C4C-F0A1A623F891}"/>
                </a:ext>
              </a:extLst>
            </p:cNvPr>
            <p:cNvSpPr/>
            <p:nvPr/>
          </p:nvSpPr>
          <p:spPr>
            <a:xfrm>
              <a:off x="76488" y="3212976"/>
              <a:ext cx="2232000"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endParaRPr lang="en-IN" sz="2200" dirty="0">
                <a:solidFill>
                  <a:schemeClr val="tx1"/>
                </a:solidFill>
                <a:latin typeface="Vrinda" panose="020B0502040204020203" pitchFamily="34" charset="0"/>
                <a:cs typeface="Vrinda" panose="020B0502040204020203" pitchFamily="34" charset="0"/>
              </a:endParaRPr>
            </a:p>
          </p:txBody>
        </p:sp>
        <p:sp>
          <p:nvSpPr>
            <p:cNvPr id="45" name="Rectangle 44">
              <a:extLst>
                <a:ext uri="{FF2B5EF4-FFF2-40B4-BE49-F238E27FC236}">
                  <a16:creationId xmlns:a16="http://schemas.microsoft.com/office/drawing/2014/main" xmlns="" id="{3D4DDB38-BE56-4AF8-A860-EC1813E865C6}"/>
                </a:ext>
              </a:extLst>
            </p:cNvPr>
            <p:cNvSpPr/>
            <p:nvPr/>
          </p:nvSpPr>
          <p:spPr>
            <a:xfrm>
              <a:off x="4655840" y="3212976"/>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46" name="Rectangle 45">
              <a:extLst>
                <a:ext uri="{FF2B5EF4-FFF2-40B4-BE49-F238E27FC236}">
                  <a16:creationId xmlns:a16="http://schemas.microsoft.com/office/drawing/2014/main" xmlns="" id="{5C7F122D-2E71-4BE1-B1ED-22E6D678C609}"/>
                </a:ext>
              </a:extLst>
            </p:cNvPr>
            <p:cNvSpPr/>
            <p:nvPr/>
          </p:nvSpPr>
          <p:spPr>
            <a:xfrm>
              <a:off x="76488" y="3789040"/>
              <a:ext cx="2232000"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47" name="Rectangle 46">
              <a:extLst>
                <a:ext uri="{FF2B5EF4-FFF2-40B4-BE49-F238E27FC236}">
                  <a16:creationId xmlns:a16="http://schemas.microsoft.com/office/drawing/2014/main" xmlns="" id="{8566E206-6605-41A7-8B3E-F4DC444F51C2}"/>
                </a:ext>
              </a:extLst>
            </p:cNvPr>
            <p:cNvSpPr/>
            <p:nvPr/>
          </p:nvSpPr>
          <p:spPr>
            <a:xfrm>
              <a:off x="76488" y="4389310"/>
              <a:ext cx="2232000"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48" name="Rectangle 47">
              <a:extLst>
                <a:ext uri="{FF2B5EF4-FFF2-40B4-BE49-F238E27FC236}">
                  <a16:creationId xmlns:a16="http://schemas.microsoft.com/office/drawing/2014/main" xmlns="" id="{0715F489-75FF-4DF1-B3E6-EEA379800EF7}"/>
                </a:ext>
              </a:extLst>
            </p:cNvPr>
            <p:cNvSpPr/>
            <p:nvPr/>
          </p:nvSpPr>
          <p:spPr>
            <a:xfrm>
              <a:off x="4655840" y="3792485"/>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49" name="Rectangle 48">
              <a:extLst>
                <a:ext uri="{FF2B5EF4-FFF2-40B4-BE49-F238E27FC236}">
                  <a16:creationId xmlns:a16="http://schemas.microsoft.com/office/drawing/2014/main" xmlns="" id="{187FAC25-EB0B-4B81-9CE4-9C66C2A8BEAF}"/>
                </a:ext>
              </a:extLst>
            </p:cNvPr>
            <p:cNvSpPr/>
            <p:nvPr/>
          </p:nvSpPr>
          <p:spPr>
            <a:xfrm>
              <a:off x="4655840"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0" name="Rectangle 49">
              <a:extLst>
                <a:ext uri="{FF2B5EF4-FFF2-40B4-BE49-F238E27FC236}">
                  <a16:creationId xmlns:a16="http://schemas.microsoft.com/office/drawing/2014/main" xmlns="" id="{91BB4DB7-CD48-4595-9329-1C6F87F3EC4B}"/>
                </a:ext>
              </a:extLst>
            </p:cNvPr>
            <p:cNvSpPr/>
            <p:nvPr/>
          </p:nvSpPr>
          <p:spPr>
            <a:xfrm>
              <a:off x="4655840"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1" name="Rectangle 50">
              <a:extLst>
                <a:ext uri="{FF2B5EF4-FFF2-40B4-BE49-F238E27FC236}">
                  <a16:creationId xmlns:a16="http://schemas.microsoft.com/office/drawing/2014/main" xmlns="" id="{72C6AE74-B211-4034-9D59-ADB395E5DF68}"/>
                </a:ext>
              </a:extLst>
            </p:cNvPr>
            <p:cNvSpPr/>
            <p:nvPr/>
          </p:nvSpPr>
          <p:spPr>
            <a:xfrm>
              <a:off x="4655840"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53" name="Rectangle 52">
              <a:extLst>
                <a:ext uri="{FF2B5EF4-FFF2-40B4-BE49-F238E27FC236}">
                  <a16:creationId xmlns:a16="http://schemas.microsoft.com/office/drawing/2014/main" xmlns="" id="{320EB6DF-4D6A-4ED5-A9C6-ED4ADC14EC11}"/>
                </a:ext>
              </a:extLst>
            </p:cNvPr>
            <p:cNvSpPr/>
            <p:nvPr/>
          </p:nvSpPr>
          <p:spPr>
            <a:xfrm>
              <a:off x="465584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55" name="Rectangle 54">
              <a:extLst>
                <a:ext uri="{FF2B5EF4-FFF2-40B4-BE49-F238E27FC236}">
                  <a16:creationId xmlns:a16="http://schemas.microsoft.com/office/drawing/2014/main" xmlns="" id="{F951CE44-A8D0-441D-8333-CE57A9568927}"/>
                </a:ext>
              </a:extLst>
            </p:cNvPr>
            <p:cNvSpPr/>
            <p:nvPr/>
          </p:nvSpPr>
          <p:spPr>
            <a:xfrm>
              <a:off x="7133272" y="2636912"/>
              <a:ext cx="2232248"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Invoice-1</a:t>
              </a:r>
              <a:endParaRPr lang="en-IN" sz="2200" dirty="0">
                <a:solidFill>
                  <a:schemeClr val="tx1"/>
                </a:solidFill>
                <a:latin typeface="Vrinda" panose="020B0502040204020203" pitchFamily="34" charset="0"/>
                <a:cs typeface="Vrinda" panose="020B0502040204020203" pitchFamily="34" charset="0"/>
              </a:endParaRPr>
            </a:p>
          </p:txBody>
        </p:sp>
        <p:sp>
          <p:nvSpPr>
            <p:cNvPr id="56" name="Rectangle 55">
              <a:extLst>
                <a:ext uri="{FF2B5EF4-FFF2-40B4-BE49-F238E27FC236}">
                  <a16:creationId xmlns:a16="http://schemas.microsoft.com/office/drawing/2014/main" xmlns="" id="{5A5D7CC3-AE57-4DA9-B66A-3C4475B0F2E4}"/>
                </a:ext>
              </a:extLst>
            </p:cNvPr>
            <p:cNvSpPr/>
            <p:nvPr/>
          </p:nvSpPr>
          <p:spPr>
            <a:xfrm>
              <a:off x="9487598" y="2636912"/>
              <a:ext cx="1944216" cy="504056"/>
            </a:xfrm>
            <a:prstGeom prst="rect">
              <a:avLst/>
            </a:prstGeom>
            <a:pattFill prst="pct5">
              <a:fgClr>
                <a:srgbClr val="FF0000"/>
              </a:fgClr>
              <a:bgClr>
                <a:srgbClr val="FFFFA7"/>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3" name="Rectangle 62">
              <a:extLst>
                <a:ext uri="{FF2B5EF4-FFF2-40B4-BE49-F238E27FC236}">
                  <a16:creationId xmlns:a16="http://schemas.microsoft.com/office/drawing/2014/main" xmlns="" id="{59722DEE-2A3E-487B-BB46-4B611340647D}"/>
                </a:ext>
              </a:extLst>
            </p:cNvPr>
            <p:cNvSpPr/>
            <p:nvPr/>
          </p:nvSpPr>
          <p:spPr>
            <a:xfrm>
              <a:off x="7133272" y="3211241"/>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4" name="Rectangle 63">
              <a:extLst>
                <a:ext uri="{FF2B5EF4-FFF2-40B4-BE49-F238E27FC236}">
                  <a16:creationId xmlns:a16="http://schemas.microsoft.com/office/drawing/2014/main" xmlns="" id="{D9BE43FE-5B89-4B1F-ACB9-BAEB71D90ECF}"/>
                </a:ext>
              </a:extLst>
            </p:cNvPr>
            <p:cNvSpPr/>
            <p:nvPr/>
          </p:nvSpPr>
          <p:spPr>
            <a:xfrm>
              <a:off x="9487598" y="3218940"/>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65" name="Rectangle 64">
              <a:extLst>
                <a:ext uri="{FF2B5EF4-FFF2-40B4-BE49-F238E27FC236}">
                  <a16:creationId xmlns:a16="http://schemas.microsoft.com/office/drawing/2014/main" xmlns="" id="{B824C1FD-C08E-45F4-A466-822EBC3A61C2}"/>
                </a:ext>
              </a:extLst>
            </p:cNvPr>
            <p:cNvSpPr/>
            <p:nvPr/>
          </p:nvSpPr>
          <p:spPr>
            <a:xfrm>
              <a:off x="9487598" y="3798449"/>
              <a:ext cx="1944216"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66" name="Rectangle 65">
              <a:extLst>
                <a:ext uri="{FF2B5EF4-FFF2-40B4-BE49-F238E27FC236}">
                  <a16:creationId xmlns:a16="http://schemas.microsoft.com/office/drawing/2014/main" xmlns="" id="{A4CC84B3-190F-4E37-BAF4-7CF9BD196825}"/>
                </a:ext>
              </a:extLst>
            </p:cNvPr>
            <p:cNvSpPr/>
            <p:nvPr/>
          </p:nvSpPr>
          <p:spPr>
            <a:xfrm>
              <a:off x="7133272" y="3798449"/>
              <a:ext cx="2232248" cy="504056"/>
            </a:xfrm>
            <a:prstGeom prst="rect">
              <a:avLst/>
            </a:prstGeom>
            <a:pattFill prst="pct5">
              <a:fgClr>
                <a:srgbClr val="FF0000"/>
              </a:fgClr>
              <a:bgClr>
                <a:srgbClr val="FCCCE1"/>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Invoice-2</a:t>
              </a:r>
            </a:p>
          </p:txBody>
        </p:sp>
        <p:sp>
          <p:nvSpPr>
            <p:cNvPr id="69" name="Rectangle 68">
              <a:extLst>
                <a:ext uri="{FF2B5EF4-FFF2-40B4-BE49-F238E27FC236}">
                  <a16:creationId xmlns:a16="http://schemas.microsoft.com/office/drawing/2014/main" xmlns="" id="{0E49F328-E6C4-4DCB-8427-AE09A294BA5E}"/>
                </a:ext>
              </a:extLst>
            </p:cNvPr>
            <p:cNvSpPr/>
            <p:nvPr/>
          </p:nvSpPr>
          <p:spPr>
            <a:xfrm>
              <a:off x="7133272" y="4365104"/>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0" name="Rectangle 69">
              <a:extLst>
                <a:ext uri="{FF2B5EF4-FFF2-40B4-BE49-F238E27FC236}">
                  <a16:creationId xmlns:a16="http://schemas.microsoft.com/office/drawing/2014/main" xmlns="" id="{131A9BC0-1EC6-4F68-8B37-01F21019B3C4}"/>
                </a:ext>
              </a:extLst>
            </p:cNvPr>
            <p:cNvSpPr/>
            <p:nvPr/>
          </p:nvSpPr>
          <p:spPr>
            <a:xfrm>
              <a:off x="7133272" y="4941168"/>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1" name="Rectangle 70">
              <a:extLst>
                <a:ext uri="{FF2B5EF4-FFF2-40B4-BE49-F238E27FC236}">
                  <a16:creationId xmlns:a16="http://schemas.microsoft.com/office/drawing/2014/main" xmlns="" id="{850D4C0F-1EC0-4803-826F-993B13CC6CFD}"/>
                </a:ext>
              </a:extLst>
            </p:cNvPr>
            <p:cNvSpPr/>
            <p:nvPr/>
          </p:nvSpPr>
          <p:spPr>
            <a:xfrm>
              <a:off x="7133272" y="5517232"/>
              <a:ext cx="2232248"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Invoice-3</a:t>
              </a:r>
            </a:p>
          </p:txBody>
        </p:sp>
        <p:sp>
          <p:nvSpPr>
            <p:cNvPr id="72" name="Rectangle 71">
              <a:extLst>
                <a:ext uri="{FF2B5EF4-FFF2-40B4-BE49-F238E27FC236}">
                  <a16:creationId xmlns:a16="http://schemas.microsoft.com/office/drawing/2014/main" xmlns="" id="{17FD8A6A-CD91-4677-B947-046A9D4ADE0E}"/>
                </a:ext>
              </a:extLst>
            </p:cNvPr>
            <p:cNvSpPr/>
            <p:nvPr/>
          </p:nvSpPr>
          <p:spPr>
            <a:xfrm>
              <a:off x="9487598" y="4368549"/>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sp>
          <p:nvSpPr>
            <p:cNvPr id="73" name="Rectangle 72">
              <a:extLst>
                <a:ext uri="{FF2B5EF4-FFF2-40B4-BE49-F238E27FC236}">
                  <a16:creationId xmlns:a16="http://schemas.microsoft.com/office/drawing/2014/main" xmlns="" id="{87E889E4-DAC1-410E-8F5F-C0A6151621F2}"/>
                </a:ext>
              </a:extLst>
            </p:cNvPr>
            <p:cNvSpPr/>
            <p:nvPr/>
          </p:nvSpPr>
          <p:spPr>
            <a:xfrm>
              <a:off x="9487598" y="4941168"/>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Invoice_Item-2</a:t>
              </a:r>
              <a:endParaRPr lang="en-IN" sz="2200" dirty="0">
                <a:solidFill>
                  <a:schemeClr val="tx1"/>
                </a:solidFill>
                <a:latin typeface="Vrinda" panose="020B0502040204020203" pitchFamily="34" charset="0"/>
                <a:cs typeface="Vrinda" panose="020B0502040204020203" pitchFamily="34" charset="0"/>
              </a:endParaRPr>
            </a:p>
          </p:txBody>
        </p:sp>
        <p:sp>
          <p:nvSpPr>
            <p:cNvPr id="74" name="Rectangle 73">
              <a:extLst>
                <a:ext uri="{FF2B5EF4-FFF2-40B4-BE49-F238E27FC236}">
                  <a16:creationId xmlns:a16="http://schemas.microsoft.com/office/drawing/2014/main" xmlns="" id="{00AC5A1A-1C8A-4C01-8135-C35CE226154E}"/>
                </a:ext>
              </a:extLst>
            </p:cNvPr>
            <p:cNvSpPr/>
            <p:nvPr/>
          </p:nvSpPr>
          <p:spPr>
            <a:xfrm>
              <a:off x="9487598" y="5517232"/>
              <a:ext cx="1944216" cy="504056"/>
            </a:xfrm>
            <a:prstGeom prst="rect">
              <a:avLst/>
            </a:prstGeom>
            <a:pattFill prst="pct5">
              <a:fgClr>
                <a:srgbClr val="FF0000"/>
              </a:fgClr>
              <a:bgClr>
                <a:srgbClr val="D8F6CE"/>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Invoice_Item-3</a:t>
              </a:r>
              <a:endParaRPr lang="en-IN" sz="2200" dirty="0">
                <a:solidFill>
                  <a:schemeClr val="tx1"/>
                </a:solidFill>
                <a:latin typeface="Vrinda" panose="020B0502040204020203" pitchFamily="34" charset="0"/>
                <a:cs typeface="Vrinda" panose="020B0502040204020203" pitchFamily="34" charset="0"/>
              </a:endParaRPr>
            </a:p>
          </p:txBody>
        </p:sp>
        <p:sp>
          <p:nvSpPr>
            <p:cNvPr id="76" name="Rectangle 75">
              <a:extLst>
                <a:ext uri="{FF2B5EF4-FFF2-40B4-BE49-F238E27FC236}">
                  <a16:creationId xmlns:a16="http://schemas.microsoft.com/office/drawing/2014/main" xmlns="" id="{2C0B20C1-2DC2-4A44-ADD0-D08B19ED228B}"/>
                </a:ext>
              </a:extLst>
            </p:cNvPr>
            <p:cNvSpPr/>
            <p:nvPr/>
          </p:nvSpPr>
          <p:spPr>
            <a:xfrm>
              <a:off x="7133271" y="6096857"/>
              <a:ext cx="2232248"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Invoice-4</a:t>
              </a:r>
            </a:p>
          </p:txBody>
        </p:sp>
        <p:sp>
          <p:nvSpPr>
            <p:cNvPr id="77" name="Rectangle 76">
              <a:extLst>
                <a:ext uri="{FF2B5EF4-FFF2-40B4-BE49-F238E27FC236}">
                  <a16:creationId xmlns:a16="http://schemas.microsoft.com/office/drawing/2014/main" xmlns="" id="{4BFA6A22-1108-4859-8B8A-79D7C38844FC}"/>
                </a:ext>
              </a:extLst>
            </p:cNvPr>
            <p:cNvSpPr/>
            <p:nvPr/>
          </p:nvSpPr>
          <p:spPr>
            <a:xfrm>
              <a:off x="9470830" y="6093296"/>
              <a:ext cx="1944216" cy="504056"/>
            </a:xfrm>
            <a:prstGeom prst="rect">
              <a:avLst/>
            </a:prstGeom>
            <a:pattFill prst="pct5">
              <a:fgClr>
                <a:srgbClr val="FF0000"/>
              </a:fgClr>
              <a:bgClr>
                <a:schemeClr val="accent5">
                  <a:lumMod val="40000"/>
                  <a:lumOff val="60000"/>
                </a:schemeClr>
              </a:bgClr>
            </a:patt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Vrinda" panose="020B0502040204020203" pitchFamily="34" charset="0"/>
                  <a:cs typeface="Vrinda" panose="020B0502040204020203" pitchFamily="34" charset="0"/>
                </a:rPr>
                <a:t>Invoice_Item-1</a:t>
              </a:r>
              <a:endParaRPr lang="en-IN" sz="2200" dirty="0">
                <a:solidFill>
                  <a:schemeClr val="tx1"/>
                </a:solidFill>
                <a:latin typeface="Vrinda" panose="020B0502040204020203" pitchFamily="34" charset="0"/>
                <a:cs typeface="Vrinda" panose="020B0502040204020203" pitchFamily="34" charset="0"/>
              </a:endParaRPr>
            </a:p>
          </p:txBody>
        </p:sp>
      </p:grpSp>
      <p:sp>
        <p:nvSpPr>
          <p:cNvPr id="36" name="Rectangle 35">
            <a:extLst>
              <a:ext uri="{FF2B5EF4-FFF2-40B4-BE49-F238E27FC236}">
                <a16:creationId xmlns:a16="http://schemas.microsoft.com/office/drawing/2014/main" xmlns="" id="{1A0F5FE0-47D3-4951-988D-E9C0C279A15E}"/>
              </a:ext>
            </a:extLst>
          </p:cNvPr>
          <p:cNvSpPr/>
          <p:nvPr/>
        </p:nvSpPr>
        <p:spPr>
          <a:xfrm>
            <a:off x="292514" y="692696"/>
            <a:ext cx="11348101" cy="707886"/>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one or more row in the table on the other side of their relationship. </a:t>
            </a:r>
          </a:p>
        </p:txBody>
      </p:sp>
      <p:sp>
        <p:nvSpPr>
          <p:cNvPr id="37" name="Rectangle 36">
            <a:extLst>
              <a:ext uri="{FF2B5EF4-FFF2-40B4-BE49-F238E27FC236}">
                <a16:creationId xmlns:a16="http://schemas.microsoft.com/office/drawing/2014/main" xmlns="" id="{2DC6B766-113B-4C30-8E5C-D61D25F70D6D}"/>
              </a:ext>
            </a:extLst>
          </p:cNvPr>
          <p:cNvSpPr/>
          <p:nvPr/>
        </p:nvSpPr>
        <p:spPr>
          <a:xfrm>
            <a:off x="205925" y="1508503"/>
            <a:ext cx="11780150"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anose="02040502050505030304" pitchFamily="18" charset="0"/>
              </a:rPr>
              <a:t>S</a:t>
            </a:r>
            <a:r>
              <a:rPr lang="en-US" sz="2000" dirty="0">
                <a:latin typeface="Palatino Linotype" pitchFamily="18" charset="0"/>
              </a:rPr>
              <a:t>, but a member of </a:t>
            </a:r>
            <a:r>
              <a:rPr lang="en-US" sz="2000" b="1" i="1" dirty="0">
                <a:latin typeface="Palatino Linotype" panose="02040502050505030304"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spTree>
    <p:extLst>
      <p:ext uri="{BB962C8B-B14F-4D97-AF65-F5344CB8AC3E}">
        <p14:creationId xmlns:p14="http://schemas.microsoft.com/office/powerpoint/2010/main" xmlns="" val="175821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xmlns="" id="{70865B63-25AF-4C6E-9DDF-0FF4B81CF1A1}"/>
              </a:ext>
            </a:extLst>
          </p:cNvPr>
          <p:cNvSpPr/>
          <p:nvPr/>
        </p:nvSpPr>
        <p:spPr>
          <a:xfrm>
            <a:off x="216500" y="427724"/>
            <a:ext cx="5256584" cy="286232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FE1212"/>
                </a:solidFill>
                <a:latin typeface="Liberation Mono"/>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NOT</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rPr>
              <a:t>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4">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rgbClr val="FE1212"/>
                </a:solidFill>
                <a:latin typeface="Liberation Mono"/>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xmlns="" id="{8804E277-BC12-4778-8EF5-3EA551A70071}"/>
              </a:ext>
            </a:extLst>
          </p:cNvPr>
          <p:cNvSpPr/>
          <p:nvPr/>
        </p:nvSpPr>
        <p:spPr>
          <a:xfrm>
            <a:off x="5340353" y="704723"/>
            <a:ext cx="6600056" cy="2585323"/>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10" name="Rectangle 9">
            <a:extLst>
              <a:ext uri="{FF2B5EF4-FFF2-40B4-BE49-F238E27FC236}">
                <a16:creationId xmlns:a16="http://schemas.microsoft.com/office/drawing/2014/main" xmlns="" id="{68FB0FA7-9B35-4EDB-8F67-357C97B759D6}"/>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C4332D80-015F-458F-A5AB-68EE5126AF46}"/>
              </a:ext>
            </a:extLst>
          </p:cNvPr>
          <p:cNvPicPr>
            <a:picLocks noChangeAspect="1"/>
          </p:cNvPicPr>
          <p:nvPr/>
        </p:nvPicPr>
        <p:blipFill>
          <a:blip r:embed="rId2"/>
          <a:stretch>
            <a:fillRect/>
          </a:stretch>
        </p:blipFill>
        <p:spPr>
          <a:xfrm>
            <a:off x="216500" y="3273892"/>
            <a:ext cx="4910179" cy="3316495"/>
          </a:xfrm>
          <a:prstGeom prst="rect">
            <a:avLst/>
          </a:prstGeom>
        </p:spPr>
      </p:pic>
    </p:spTree>
    <p:extLst>
      <p:ext uri="{BB962C8B-B14F-4D97-AF65-F5344CB8AC3E}">
        <p14:creationId xmlns:p14="http://schemas.microsoft.com/office/powerpoint/2010/main" xmlns="" val="40369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one-to-many relationship</a:t>
            </a:r>
            <a:endParaRPr lang="en-IN" sz="3200" i="1" dirty="0">
              <a:solidFill>
                <a:srgbClr val="FF9900"/>
              </a:solidFill>
              <a:latin typeface="Arial" pitchFamily="34" charset="0"/>
              <a:cs typeface="Arial" pitchFamily="34" charset="0"/>
            </a:endParaRPr>
          </a:p>
        </p:txBody>
      </p:sp>
      <p:sp>
        <p:nvSpPr>
          <p:cNvPr id="9" name="Rectangle 8"/>
          <p:cNvSpPr/>
          <p:nvPr/>
        </p:nvSpPr>
        <p:spPr>
          <a:xfrm>
            <a:off x="191344" y="260648"/>
            <a:ext cx="4500594" cy="1754326"/>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 name="Rectangle 9"/>
          <p:cNvSpPr/>
          <p:nvPr/>
        </p:nvSpPr>
        <p:spPr>
          <a:xfrm>
            <a:off x="5354642" y="629363"/>
            <a:ext cx="6092825" cy="2585323"/>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PRIMARY</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NOT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FOREIGN</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latin typeface="Liberation Mono"/>
                <a:cs typeface="Arial" panose="020B0604020202020204" pitchFamily="34" charset="0"/>
              </a:rPr>
              <a:t> invoice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invoiceID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pic>
        <p:nvPicPr>
          <p:cNvPr id="4" name="Picture 3">
            <a:extLst>
              <a:ext uri="{FF2B5EF4-FFF2-40B4-BE49-F238E27FC236}">
                <a16:creationId xmlns:a16="http://schemas.microsoft.com/office/drawing/2014/main" xmlns="" id="{8D4A7CCD-52B2-417D-A3D7-D745671BE1CA}"/>
              </a:ext>
            </a:extLst>
          </p:cNvPr>
          <p:cNvPicPr>
            <a:picLocks noChangeAspect="1"/>
          </p:cNvPicPr>
          <p:nvPr/>
        </p:nvPicPr>
        <p:blipFill>
          <a:blip r:embed="rId2"/>
          <a:stretch>
            <a:fillRect/>
          </a:stretch>
        </p:blipFill>
        <p:spPr>
          <a:xfrm>
            <a:off x="191343" y="2060755"/>
            <a:ext cx="4386919" cy="1512261"/>
          </a:xfrm>
          <a:prstGeom prst="rect">
            <a:avLst/>
          </a:prstGeom>
        </p:spPr>
      </p:pic>
      <p:pic>
        <p:nvPicPr>
          <p:cNvPr id="5" name="Picture 4">
            <a:extLst>
              <a:ext uri="{FF2B5EF4-FFF2-40B4-BE49-F238E27FC236}">
                <a16:creationId xmlns:a16="http://schemas.microsoft.com/office/drawing/2014/main" xmlns="" id="{5189124E-710F-4FEC-A478-4861511D7C53}"/>
              </a:ext>
            </a:extLst>
          </p:cNvPr>
          <p:cNvPicPr>
            <a:picLocks noChangeAspect="1"/>
          </p:cNvPicPr>
          <p:nvPr/>
        </p:nvPicPr>
        <p:blipFill>
          <a:blip r:embed="rId3"/>
          <a:stretch>
            <a:fillRect/>
          </a:stretch>
        </p:blipFill>
        <p:spPr>
          <a:xfrm>
            <a:off x="5951984" y="3214686"/>
            <a:ext cx="5136102" cy="2258875"/>
          </a:xfrm>
          <a:prstGeom prst="rect">
            <a:avLst/>
          </a:prstGeom>
        </p:spPr>
      </p:pic>
      <p:pic>
        <p:nvPicPr>
          <p:cNvPr id="6" name="Picture 5">
            <a:extLst>
              <a:ext uri="{FF2B5EF4-FFF2-40B4-BE49-F238E27FC236}">
                <a16:creationId xmlns:a16="http://schemas.microsoft.com/office/drawing/2014/main" xmlns="" id="{8DAEBAA2-3D0F-407E-9778-0A95E177AA07}"/>
              </a:ext>
            </a:extLst>
          </p:cNvPr>
          <p:cNvPicPr>
            <a:picLocks noChangeAspect="1"/>
          </p:cNvPicPr>
          <p:nvPr/>
        </p:nvPicPr>
        <p:blipFill>
          <a:blip r:embed="rId4"/>
          <a:stretch>
            <a:fillRect/>
          </a:stretch>
        </p:blipFill>
        <p:spPr>
          <a:xfrm>
            <a:off x="1103914" y="3573016"/>
            <a:ext cx="3839958" cy="3273892"/>
          </a:xfrm>
          <a:prstGeom prst="rect">
            <a:avLst/>
          </a:prstGeom>
        </p:spPr>
      </p:pic>
    </p:spTree>
    <p:extLst>
      <p:ext uri="{BB962C8B-B14F-4D97-AF65-F5344CB8AC3E}">
        <p14:creationId xmlns:p14="http://schemas.microsoft.com/office/powerpoint/2010/main" xmlns="" val="156407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56AA22-718B-48EE-BC0B-389C35895DB4}"/>
              </a:ext>
            </a:extLst>
          </p:cNvPr>
          <p:cNvSpPr/>
          <p:nvPr/>
        </p:nvSpPr>
        <p:spPr>
          <a:xfrm>
            <a:off x="335360" y="1382287"/>
            <a:ext cx="11449272" cy="230832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xmlns="" id="{CB338E01-6A4B-470B-891B-450FBF1E1147}"/>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spTree>
    <p:extLst>
      <p:ext uri="{BB962C8B-B14F-4D97-AF65-F5344CB8AC3E}">
        <p14:creationId xmlns:p14="http://schemas.microsoft.com/office/powerpoint/2010/main" xmlns="" val="8949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xmlns="" id="{9E736947-440E-4A07-82C2-2AD04F98D4FA}"/>
              </a:ext>
            </a:extLst>
          </p:cNvPr>
          <p:cNvSpPr txBox="1"/>
          <p:nvPr/>
        </p:nvSpPr>
        <p:spPr>
          <a:xfrm>
            <a:off x="191344" y="781746"/>
            <a:ext cx="8839199" cy="3539430"/>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rgbClr val="FE1212"/>
                </a:solidFill>
                <a:latin typeface="Liberation Mono"/>
                <a:cs typeface="Arial" panose="020B0604020202020204" pitchFamily="34" charset="0"/>
              </a:rPr>
              <a:t>FOREIGN</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r>
              <a:rPr lang="en-IN" dirty="0">
                <a:latin typeface="Liberation Mono"/>
              </a:rPr>
              <a:t> </a:t>
            </a:r>
            <a:r>
              <a:rPr lang="en-IN" dirty="0">
                <a:solidFill>
                  <a:srgbClr val="FE1212"/>
                </a:solidFill>
                <a:latin typeface="Liberation Mono"/>
                <a:cs typeface="Arial" panose="020B0604020202020204" pitchFamily="34" charset="0"/>
              </a:rPr>
              <a:t>REFERENCES</a:t>
            </a:r>
            <a:r>
              <a:rPr lang="en-IN" dirty="0">
                <a:latin typeface="Liberation Mono"/>
              </a:rPr>
              <a:t> login</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sz="800" dirty="0">
                <a:latin typeface="Liberation Mono"/>
              </a:rPr>
              <a:t>   </a:t>
            </a: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rPr>
              <a:t>loginID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pic>
        <p:nvPicPr>
          <p:cNvPr id="6" name="Picture 5">
            <a:extLst>
              <a:ext uri="{FF2B5EF4-FFF2-40B4-BE49-F238E27FC236}">
                <a16:creationId xmlns:a16="http://schemas.microsoft.com/office/drawing/2014/main" xmlns="" id="{A64F7749-1BCD-4EE4-805A-7C5EFF49D9AE}"/>
              </a:ext>
            </a:extLst>
          </p:cNvPr>
          <p:cNvPicPr>
            <a:picLocks noChangeAspect="1"/>
          </p:cNvPicPr>
          <p:nvPr/>
        </p:nvPicPr>
        <p:blipFill>
          <a:blip r:embed="rId2"/>
          <a:stretch>
            <a:fillRect/>
          </a:stretch>
        </p:blipFill>
        <p:spPr>
          <a:xfrm>
            <a:off x="5375920" y="2176590"/>
            <a:ext cx="5760640" cy="4289172"/>
          </a:xfrm>
          <a:prstGeom prst="rect">
            <a:avLst/>
          </a:prstGeom>
        </p:spPr>
      </p:pic>
    </p:spTree>
    <p:extLst>
      <p:ext uri="{BB962C8B-B14F-4D97-AF65-F5344CB8AC3E}">
        <p14:creationId xmlns:p14="http://schemas.microsoft.com/office/powerpoint/2010/main" xmlns="" val="164489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spTree>
    <p:extLst>
      <p:ext uri="{BB962C8B-B14F-4D97-AF65-F5344CB8AC3E}">
        <p14:creationId xmlns:p14="http://schemas.microsoft.com/office/powerpoint/2010/main" xmlns="" val="1526016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xmlns="" id="{794F464A-E28B-48B4-90C6-E53F17B5E808}"/>
              </a:ext>
            </a:extLst>
          </p:cNvPr>
          <p:cNvSpPr/>
          <p:nvPr/>
        </p:nvSpPr>
        <p:spPr>
          <a:xfrm>
            <a:off x="292514" y="692696"/>
            <a:ext cx="11348101" cy="1015663"/>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anose="02040502050505030304" pitchFamily="18" charset="0"/>
              </a:rPr>
              <a:t>S</a:t>
            </a:r>
            <a:r>
              <a:rPr lang="en-US" sz="2000" dirty="0">
                <a:latin typeface="Palatino Linotype" pitchFamily="18" charset="0"/>
              </a:rPr>
              <a:t> in which </a:t>
            </a:r>
            <a:r>
              <a:rPr lang="en-US" sz="2000" b="1" i="1" dirty="0">
                <a:latin typeface="Palatino Linotype" panose="02040502050505030304" pitchFamily="18" charset="0"/>
              </a:rPr>
              <a:t>R</a:t>
            </a:r>
            <a:r>
              <a:rPr lang="en-US" sz="2000" dirty="0">
                <a:latin typeface="Palatino Linotype" pitchFamily="18" charset="0"/>
              </a:rPr>
              <a:t> may contain a parent instance for which there are many children in </a:t>
            </a:r>
            <a:r>
              <a:rPr lang="en-US" sz="2000" b="1" i="1" dirty="0">
                <a:latin typeface="Palatino Linotype" panose="02040502050505030304"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xmlns="" id="{47F17EF7-8A49-4FDD-AA68-255BC52A609B}"/>
              </a:ext>
            </a:extLst>
          </p:cNvPr>
          <p:cNvSpPr txBox="1"/>
          <p:nvPr/>
        </p:nvSpPr>
        <p:spPr>
          <a:xfrm>
            <a:off x="899994" y="4509120"/>
            <a:ext cx="487020" cy="584775"/>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xmlns="" id="{73191B78-393D-4321-9CD2-0FB22A2B18AB}"/>
              </a:ext>
            </a:extLst>
          </p:cNvPr>
          <p:cNvSpPr txBox="1"/>
          <p:nvPr/>
        </p:nvSpPr>
        <p:spPr>
          <a:xfrm>
            <a:off x="5491470" y="3708321"/>
            <a:ext cx="442745" cy="584775"/>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xmlns="" id="{0AE6AEE1-4BC7-4EF6-ADC7-3764C613DC0B}"/>
              </a:ext>
            </a:extLst>
          </p:cNvPr>
          <p:cNvGrpSpPr/>
          <p:nvPr/>
        </p:nvGrpSpPr>
        <p:grpSpPr>
          <a:xfrm>
            <a:off x="292514" y="2031826"/>
            <a:ext cx="11636134" cy="4421510"/>
            <a:chOff x="292514" y="2031826"/>
            <a:chExt cx="11636134" cy="4421510"/>
          </a:xfrm>
        </p:grpSpPr>
        <p:pic>
          <p:nvPicPr>
            <p:cNvPr id="3" name="Picture 2">
              <a:extLst>
                <a:ext uri="{FF2B5EF4-FFF2-40B4-BE49-F238E27FC236}">
                  <a16:creationId xmlns:a16="http://schemas.microsoft.com/office/drawing/2014/main" xmlns=""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xmlns=""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xmlns=""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xmlns=""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xmlns=""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xmlns=""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xmlns=""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xmlns="" val="3275537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xmlns="" id="{4EE985A9-95E9-4495-B503-83A9D63FCE5F}"/>
              </a:ext>
            </a:extLst>
          </p:cNvPr>
          <p:cNvSpPr/>
          <p:nvPr/>
        </p:nvSpPr>
        <p:spPr>
          <a:xfrm>
            <a:off x="119336" y="332656"/>
            <a:ext cx="6984776" cy="6432530"/>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VARCHAR(45)</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orders_ID</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rPr>
              <a:t>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4">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rgbClr val="FE1212"/>
                </a:solidFill>
                <a:latin typeface="Liberation Mono"/>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NOT</a:t>
            </a:r>
            <a:r>
              <a:rPr lang="en-US" dirty="0">
                <a:solidFill>
                  <a:srgbClr val="0077AA"/>
                </a:solidFill>
                <a:latin typeface="Liberation Mono"/>
                <a:ea typeface="Times New Roman" panose="02020603050405020304" pitchFamily="18" charset="0"/>
              </a:rPr>
              <a:t> </a:t>
            </a:r>
            <a:r>
              <a:rPr lang="en-US" dirty="0">
                <a:solidFill>
                  <a:srgbClr val="0077AA"/>
                </a:solidFill>
                <a:latin typeface="Liberation Mono"/>
              </a:rPr>
              <a:t>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700" indent="-266700"/>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700" indent="-266700"/>
            <a:r>
              <a:rPr lang="en-US" dirty="0">
                <a:solidFill>
                  <a:srgbClr val="0077AA"/>
                </a:solidFill>
                <a:latin typeface="Liberation Mono"/>
              </a:rPr>
              <a:t>    </a:t>
            </a:r>
            <a:r>
              <a:rPr lang="en-US" dirty="0">
                <a:solidFill>
                  <a:schemeClr val="accent4">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rgbClr val="FE1212"/>
                </a:solidFill>
                <a:latin typeface="Liberation Mono"/>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700" indent="-266700"/>
            <a:r>
              <a:rPr lang="en-US" dirty="0">
                <a:solidFill>
                  <a:srgbClr val="0077AA"/>
                </a:solidFill>
                <a:latin typeface="Liberation Mono"/>
                <a:ea typeface="Times New Roman" panose="02020603050405020304" pitchFamily="18" charset="0"/>
              </a:rPr>
              <a:t>    </a:t>
            </a:r>
            <a:r>
              <a:rPr lang="en-US" dirty="0">
                <a:solidFill>
                  <a:srgbClr val="FE1212"/>
                </a:solidFill>
                <a:latin typeface="Liberation Mono"/>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xmlns="" id="{5800DB5C-4045-4B7F-B21E-58505C730652}"/>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xmlns="" id="{BD008CAB-F90B-456A-9707-E45BEF1F7ADC}"/>
              </a:ext>
            </a:extLst>
          </p:cNvPr>
          <p:cNvPicPr>
            <a:picLocks noChangeAspect="1"/>
          </p:cNvPicPr>
          <p:nvPr/>
        </p:nvPicPr>
        <p:blipFill>
          <a:blip r:embed="rId2"/>
          <a:stretch>
            <a:fillRect/>
          </a:stretch>
        </p:blipFill>
        <p:spPr>
          <a:xfrm>
            <a:off x="6888088" y="584777"/>
            <a:ext cx="5184576" cy="6215337"/>
          </a:xfrm>
          <a:prstGeom prst="rect">
            <a:avLst/>
          </a:prstGeom>
        </p:spPr>
      </p:pic>
    </p:spTree>
    <p:extLst>
      <p:ext uri="{BB962C8B-B14F-4D97-AF65-F5344CB8AC3E}">
        <p14:creationId xmlns:p14="http://schemas.microsoft.com/office/powerpoint/2010/main" xmlns="" val="3386566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1"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C8A620EC-80A6-439B-828B-D5F269ABD7DF}"/>
              </a:ext>
            </a:extLst>
          </p:cNvPr>
          <p:cNvSpPr/>
          <p:nvPr/>
        </p:nvSpPr>
        <p:spPr>
          <a:xfrm>
            <a:off x="119336" y="620688"/>
            <a:ext cx="10009112" cy="5539978"/>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rgbClr val="FE1212"/>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PRIMARY</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4">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rgbClr val="FE1212"/>
                </a:solidFill>
                <a:latin typeface="Liberation Mono"/>
                <a:cs typeface="Arial" panose="020B0604020202020204" pitchFamily="34" charset="0"/>
              </a:rPr>
              <a:t>FOREIGN</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rgbClr val="FE1212"/>
                </a:solidFill>
                <a:latin typeface="Liberation Mono"/>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xmlns="" id="{770D770F-870F-40A3-9561-CC90CBDF8A7A}"/>
              </a:ext>
            </a:extLst>
          </p:cNvPr>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how to create many-to-many relationship</a:t>
            </a:r>
            <a:endParaRPr lang="en-IN" sz="3200" i="1" dirty="0">
              <a:solidFill>
                <a:srgbClr val="FF9900"/>
              </a:solidFill>
              <a:latin typeface="Arial" pitchFamily="34" charset="0"/>
              <a:cs typeface="Arial" pitchFamily="34" charset="0"/>
            </a:endParaRPr>
          </a:p>
        </p:txBody>
      </p:sp>
      <p:pic>
        <p:nvPicPr>
          <p:cNvPr id="3" name="Picture 2">
            <a:extLst>
              <a:ext uri="{FF2B5EF4-FFF2-40B4-BE49-F238E27FC236}">
                <a16:creationId xmlns:a16="http://schemas.microsoft.com/office/drawing/2014/main" xmlns="" id="{DCD36F4B-B93A-4D7B-988A-97D280D15EC2}"/>
              </a:ext>
            </a:extLst>
          </p:cNvPr>
          <p:cNvPicPr>
            <a:picLocks noChangeAspect="1"/>
          </p:cNvPicPr>
          <p:nvPr/>
        </p:nvPicPr>
        <p:blipFill>
          <a:blip r:embed="rId2"/>
          <a:stretch>
            <a:fillRect/>
          </a:stretch>
        </p:blipFill>
        <p:spPr>
          <a:xfrm>
            <a:off x="6456040" y="620688"/>
            <a:ext cx="5464287" cy="4199405"/>
          </a:xfrm>
          <a:prstGeom prst="rect">
            <a:avLst/>
          </a:prstGeom>
        </p:spPr>
      </p:pic>
    </p:spTree>
    <p:extLst>
      <p:ext uri="{BB962C8B-B14F-4D97-AF65-F5344CB8AC3E}">
        <p14:creationId xmlns:p14="http://schemas.microsoft.com/office/powerpoint/2010/main" xmlns="" val="16189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524596" y="1371603"/>
            <a:ext cx="9142810" cy="1015663"/>
          </a:xfrm>
          <a:prstGeom prst="rect">
            <a:avLst/>
          </a:prstGeom>
        </p:spPr>
        <p:txBody>
          <a:bodyPr wrap="square">
            <a:spAutoFit/>
          </a:bodyPr>
          <a:lstStyle/>
          <a:p>
            <a:pPr algn="ctr"/>
            <a:r>
              <a:rPr lang="en-IN" sz="3200" b="1" dirty="0">
                <a:latin typeface="Arial" panose="020B0604020202020204" pitchFamily="34" charset="0"/>
                <a:cs typeface="Arial" panose="020B0604020202020204" pitchFamily="34" charset="0"/>
              </a:rPr>
              <a:t>MySQL</a:t>
            </a:r>
            <a:r>
              <a:rPr lang="en-IN" sz="32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most popular </a:t>
            </a:r>
            <a:r>
              <a:rPr lang="en-IN" sz="3200" b="1" dirty="0">
                <a:latin typeface="Arial" panose="020B0604020202020204" pitchFamily="34" charset="0"/>
                <a:cs typeface="Arial" panose="020B0604020202020204" pitchFamily="34" charset="0"/>
              </a:rPr>
              <a:t>Open Source</a:t>
            </a:r>
            <a:r>
              <a:rPr lang="en-IN" sz="2800" b="1" dirty="0">
                <a:latin typeface="Arial" panose="020B0604020202020204" pitchFamily="34" charset="0"/>
                <a:cs typeface="Arial" panose="020B0604020202020204" pitchFamily="34" charset="0"/>
              </a:rPr>
              <a:t> </a:t>
            </a:r>
          </a:p>
          <a:p>
            <a:pPr algn="ctr"/>
            <a:r>
              <a:rPr lang="en-IN" sz="2800" dirty="0">
                <a:latin typeface="Arial" panose="020B0604020202020204" pitchFamily="34" charset="0"/>
                <a:cs typeface="Arial" panose="020B0604020202020204" pitchFamily="34" charset="0"/>
              </a:rPr>
              <a:t>Relational Database Management System.</a:t>
            </a:r>
            <a:endParaRPr lang="en-US" sz="3600" b="1" dirty="0">
              <a:latin typeface="Arial" pitchFamily="34" charset="0"/>
              <a:cs typeface="Arial" pitchFamily="34" charset="0"/>
            </a:endParaRPr>
          </a:p>
        </p:txBody>
      </p:sp>
      <p:sp>
        <p:nvSpPr>
          <p:cNvPr id="4" name="Rectangle 3"/>
          <p:cNvSpPr/>
          <p:nvPr/>
        </p:nvSpPr>
        <p:spPr>
          <a:xfrm>
            <a:off x="1524596" y="4"/>
            <a:ext cx="9142810" cy="646331"/>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MySQL</a:t>
            </a:r>
            <a:r>
              <a:rPr lang="en-US" sz="3200" i="1" dirty="0">
                <a:solidFill>
                  <a:srgbClr val="FF9900"/>
                </a:solidFill>
                <a:latin typeface="Arial" pitchFamily="34" charset="0"/>
                <a:cs typeface="Arial" pitchFamily="34" charset="0"/>
              </a:rPr>
              <a:t> </a:t>
            </a:r>
            <a:r>
              <a:rPr lang="en-IN" sz="3200" i="1" dirty="0">
                <a:solidFill>
                  <a:srgbClr val="FF9900"/>
                </a:solidFill>
                <a:latin typeface="Arial" pitchFamily="34" charset="0"/>
                <a:cs typeface="Arial" pitchFamily="34" charset="0"/>
              </a:rPr>
              <a:t> </a:t>
            </a:r>
          </a:p>
        </p:txBody>
      </p:sp>
      <p:sp>
        <p:nvSpPr>
          <p:cNvPr id="2" name="Rectangle 1"/>
          <p:cNvSpPr/>
          <p:nvPr/>
        </p:nvSpPr>
        <p:spPr>
          <a:xfrm>
            <a:off x="1753167" y="2819400"/>
            <a:ext cx="8685669" cy="523220"/>
          </a:xfrm>
          <a:prstGeom prst="rect">
            <a:avLst/>
          </a:prstGeom>
        </p:spPr>
        <p:txBody>
          <a:bodyPr wrap="square">
            <a:spAutoFit/>
          </a:bodyPr>
          <a:lstStyle/>
          <a:p>
            <a:pPr algn="ctr"/>
            <a:r>
              <a:rPr lang="en-IN" sz="1400" dirty="0">
                <a:latin typeface="Arial" panose="020B0604020202020204" pitchFamily="34"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608168" y="4470735"/>
            <a:ext cx="4202657" cy="2185666"/>
          </a:xfrm>
          <a:prstGeom prst="rect">
            <a:avLst/>
          </a:prstGeom>
        </p:spPr>
      </p:pic>
      <p:sp>
        <p:nvSpPr>
          <p:cNvPr id="5" name="TextBox 4"/>
          <p:cNvSpPr txBox="1"/>
          <p:nvPr/>
        </p:nvSpPr>
        <p:spPr>
          <a:xfrm>
            <a:off x="119336" y="3740839"/>
            <a:ext cx="10657184" cy="1200329"/>
          </a:xfrm>
          <a:prstGeom prst="rect">
            <a:avLst/>
          </a:prstGeom>
          <a:noFill/>
        </p:spPr>
        <p:txBody>
          <a:bodyPr wrap="square" rtlCol="0">
            <a:spAutoFit/>
          </a:bodyPr>
          <a:lstStyle/>
          <a:p>
            <a:r>
              <a:rPr lang="en-IN" sz="2000" dirty="0"/>
              <a:t>When you use MySQL, you’re actually using at least two programmes. One program is the MySQL server </a:t>
            </a:r>
            <a:r>
              <a:rPr lang="en-IN" sz="2800" dirty="0"/>
              <a:t>(</a:t>
            </a:r>
            <a:r>
              <a:rPr lang="en-IN" sz="3200" i="1" dirty="0">
                <a:solidFill>
                  <a:srgbClr val="FF0000"/>
                </a:solidFill>
              </a:rPr>
              <a:t>mysqld.exe</a:t>
            </a:r>
            <a:r>
              <a:rPr lang="en-IN" sz="2800" dirty="0"/>
              <a:t>)</a:t>
            </a:r>
            <a:r>
              <a:rPr lang="en-IN" sz="2000" i="1" dirty="0"/>
              <a:t> </a:t>
            </a:r>
            <a:r>
              <a:rPr lang="en-IN" sz="2000" dirty="0"/>
              <a:t>and other program is MySQL client program </a:t>
            </a:r>
            <a:r>
              <a:rPr lang="en-IN" sz="2800" dirty="0"/>
              <a:t>(</a:t>
            </a:r>
            <a:r>
              <a:rPr lang="en-IN" sz="3200" i="1" dirty="0">
                <a:solidFill>
                  <a:srgbClr val="FF0000"/>
                </a:solidFill>
              </a:rPr>
              <a:t>mysql.exe</a:t>
            </a:r>
            <a:r>
              <a:rPr lang="en-IN" sz="2800" dirty="0"/>
              <a:t>)</a:t>
            </a:r>
            <a:r>
              <a:rPr lang="en-IN" sz="2000" dirty="0"/>
              <a:t>  that connects to the database server.</a:t>
            </a:r>
            <a:endParaRPr lang="en-IN" sz="2000" i="1" dirty="0"/>
          </a:p>
        </p:txBody>
      </p:sp>
    </p:spTree>
    <p:extLst>
      <p:ext uri="{BB962C8B-B14F-4D97-AF65-F5344CB8AC3E}">
        <p14:creationId xmlns:p14="http://schemas.microsoft.com/office/powerpoint/2010/main" xmlns="" val="1497936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SQL?</a:t>
            </a:r>
          </a:p>
        </p:txBody>
      </p:sp>
    </p:spTree>
    <p:extLst>
      <p:ext uri="{BB962C8B-B14F-4D97-AF65-F5344CB8AC3E}">
        <p14:creationId xmlns:p14="http://schemas.microsoft.com/office/powerpoint/2010/main" xmlns="" val="10529456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977"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3" name="Rectangle 2"/>
          <p:cNvSpPr/>
          <p:nvPr/>
        </p:nvSpPr>
        <p:spPr>
          <a:xfrm>
            <a:off x="335360" y="1220559"/>
            <a:ext cx="11449272" cy="1200329"/>
          </a:xfrm>
          <a:prstGeom prst="rect">
            <a:avLst/>
          </a:prstGeom>
        </p:spPr>
        <p:txBody>
          <a:bodyPr wrap="square">
            <a:spAutoFit/>
          </a:bodyPr>
          <a:lstStyle/>
          <a:p>
            <a:pPr algn="just"/>
            <a:r>
              <a:rPr lang="en-IN" sz="2400" dirty="0">
                <a:latin typeface="Segoe UI Light" panose="020B0502040204020203" pitchFamily="34" charset="0"/>
                <a:cs typeface="Segoe UI Light" panose="020B0502040204020203" pitchFamily="34" charset="0"/>
              </a:rPr>
              <a:t>SQL (</a:t>
            </a:r>
            <a:r>
              <a:rPr lang="en-IN" sz="2400" b="1" dirty="0">
                <a:latin typeface="Segoe UI Light" panose="020B0502040204020203" pitchFamily="34" charset="0"/>
                <a:cs typeface="Segoe UI Light" panose="020B0502040204020203" pitchFamily="34" charset="0"/>
              </a:rPr>
              <a:t>Structured Query Language</a:t>
            </a:r>
            <a:r>
              <a:rPr lang="en-IN" sz="2400" dirty="0">
                <a:latin typeface="Segoe UI Light" panose="020B0502040204020203" pitchFamily="34" charset="0"/>
                <a:cs typeface="Segoe UI Light" panose="020B0502040204020203" pitchFamily="34" charset="0"/>
              </a:rPr>
              <a:t>) is a database language designed and developed for managing data in relational database management systems (</a:t>
            </a:r>
            <a:r>
              <a:rPr lang="en-IN" sz="2400" b="1" dirty="0">
                <a:latin typeface="Segoe UI Light" panose="020B0502040204020203" pitchFamily="34" charset="0"/>
                <a:cs typeface="Segoe UI Light" panose="020B0502040204020203" pitchFamily="34" charset="0"/>
              </a:rPr>
              <a:t>RDBMS</a:t>
            </a:r>
            <a:r>
              <a:rPr lang="en-IN" sz="2400" dirty="0">
                <a:latin typeface="Segoe UI Light" panose="020B0502040204020203" pitchFamily="34" charset="0"/>
                <a:cs typeface="Segoe UI Light" panose="020B0502040204020203" pitchFamily="34" charset="0"/>
              </a:rPr>
              <a:t>). SQL is common language for all Relational Databases.</a:t>
            </a:r>
          </a:p>
        </p:txBody>
      </p:sp>
      <p:pic>
        <p:nvPicPr>
          <p:cNvPr id="9" name="Picture 2" descr="Related image">
            <a:extLst>
              <a:ext uri="{FF2B5EF4-FFF2-40B4-BE49-F238E27FC236}">
                <a16:creationId xmlns:a16="http://schemas.microsoft.com/office/drawing/2014/main" xmlns="" id="{92C2FCF3-CBD3-40C1-8E31-4F775FB3DCB0}"/>
              </a:ext>
            </a:extLst>
          </p:cNvPr>
          <p:cNvPicPr>
            <a:picLocks noChangeAspect="1" noChangeArrowheads="1"/>
          </p:cNvPicPr>
          <p:nvPr/>
        </p:nvPicPr>
        <p:blipFill>
          <a:blip r:embed="rId2" cstate="print"/>
          <a:srcRect/>
          <a:stretch>
            <a:fillRect/>
          </a:stretch>
        </p:blipFill>
        <p:spPr bwMode="auto">
          <a:xfrm>
            <a:off x="1524596" y="2966115"/>
            <a:ext cx="8838048" cy="3463560"/>
          </a:xfrm>
          <a:prstGeom prst="rect">
            <a:avLst/>
          </a:prstGeom>
          <a:noFill/>
        </p:spPr>
      </p:pic>
    </p:spTree>
    <p:extLst>
      <p:ext uri="{BB962C8B-B14F-4D97-AF65-F5344CB8AC3E}">
        <p14:creationId xmlns:p14="http://schemas.microsoft.com/office/powerpoint/2010/main" xmlns="" val="1415780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794" y="322783"/>
            <a:ext cx="12190413" cy="4286256"/>
          </a:xfrm>
          <a:prstGeom prst="rect">
            <a:avLst/>
          </a:prstGeom>
          <a:noFill/>
        </p:spPr>
      </p:pic>
      <p:sp>
        <p:nvSpPr>
          <p:cNvPr id="58370" name="AutoShape 2"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80150"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596" y="3"/>
            <a:ext cx="914281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what is sql?</a:t>
            </a:r>
          </a:p>
        </p:txBody>
      </p:sp>
      <p:sp>
        <p:nvSpPr>
          <p:cNvPr id="9" name="Rectangle 8">
            <a:extLst>
              <a:ext uri="{FF2B5EF4-FFF2-40B4-BE49-F238E27FC236}">
                <a16:creationId xmlns:a16="http://schemas.microsoft.com/office/drawing/2014/main" xmlns="" id="{21D463F1-BAAD-4732-BDD3-00C1B05E4B41}"/>
              </a:ext>
            </a:extLst>
          </p:cNvPr>
          <p:cNvSpPr/>
          <p:nvPr/>
        </p:nvSpPr>
        <p:spPr>
          <a:xfrm>
            <a:off x="227349" y="4135139"/>
            <a:ext cx="11737303" cy="2462213"/>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i="1" dirty="0">
              <a:solidFill>
                <a:srgbClr val="006C86"/>
              </a:solidFill>
              <a:latin typeface="Open Sans"/>
              <a:cs typeface="Segoe UI Light" panose="020B0502040204020203" pitchFamily="34" charset="0"/>
            </a:endParaRPr>
          </a:p>
          <a:p>
            <a:pPr marL="342900" indent="-342900">
              <a:buFont typeface="Arial" panose="020B0604020202020204" pitchFamily="34" charset="0"/>
              <a:buChar char="•"/>
            </a:pPr>
            <a:r>
              <a:rPr lang="en-IN" dirty="0">
                <a:solidFill>
                  <a:srgbClr val="303030"/>
                </a:solidFill>
                <a:latin typeface="Palatino Linotype" panose="02040502050505030304" pitchFamily="18" charset="0"/>
              </a:rPr>
              <a:t>A </a:t>
            </a:r>
            <a:r>
              <a:rPr lang="en-IN" b="1" dirty="0">
                <a:solidFill>
                  <a:srgbClr val="303030"/>
                </a:solidFill>
                <a:latin typeface="Palatino Linotype" panose="02040502050505030304" pitchFamily="18" charset="0"/>
              </a:rPr>
              <a:t>NULL</a:t>
            </a:r>
            <a:r>
              <a:rPr lang="en-IN" dirty="0">
                <a:solidFill>
                  <a:srgbClr val="303030"/>
                </a:solidFill>
                <a:latin typeface="Palatino Linotype" panose="02040502050505030304" pitchFamily="18" charset="0"/>
              </a:rPr>
              <a:t> value is not treated as a </a:t>
            </a:r>
            <a:r>
              <a:rPr lang="en-IN" b="1" dirty="0">
                <a:solidFill>
                  <a:srgbClr val="303030"/>
                </a:solidFill>
                <a:latin typeface="Palatino Linotype" panose="02040502050505030304" pitchFamily="18" charset="0"/>
              </a:rPr>
              <a:t>blank</a:t>
            </a:r>
            <a:r>
              <a:rPr lang="en-IN" dirty="0">
                <a:solidFill>
                  <a:srgbClr val="303030"/>
                </a:solidFill>
                <a:latin typeface="Palatino Linotype" panose="02040502050505030304" pitchFamily="18" charset="0"/>
              </a:rPr>
              <a:t> or </a:t>
            </a:r>
            <a:r>
              <a:rPr lang="en-IN" b="1" dirty="0">
                <a:solidFill>
                  <a:srgbClr val="303030"/>
                </a:solidFill>
                <a:latin typeface="Palatino Linotype" panose="02040502050505030304" pitchFamily="18" charset="0"/>
              </a:rPr>
              <a:t>0</a:t>
            </a:r>
            <a:r>
              <a:rPr lang="en-IN" dirty="0">
                <a:solidFill>
                  <a:srgbClr val="303030"/>
                </a:solidFill>
                <a:latin typeface="Palatino Linotype" panose="02040502050505030304" pitchFamily="18" charset="0"/>
              </a:rPr>
              <a:t>. </a:t>
            </a:r>
            <a:r>
              <a:rPr lang="en-US" dirty="0">
                <a:solidFill>
                  <a:srgbClr val="303030"/>
                </a:solidFill>
                <a:latin typeface="Palatino Linotype" panose="02040502050505030304" pitchFamily="18" charset="0"/>
              </a:rPr>
              <a:t>Null or NULL is a special marker used in Structured Query Language to indicate that a data value does not exist in the database.</a:t>
            </a:r>
            <a:endParaRPr lang="en-IN" dirty="0">
              <a:solidFill>
                <a:srgbClr val="303030"/>
              </a:solidFill>
              <a:latin typeface="Palatino Linotype" panose="02040502050505030304" pitchFamily="18" charset="0"/>
            </a:endParaRP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b="1" dirty="0">
                <a:solidFill>
                  <a:schemeClr val="bg2">
                    <a:lumMod val="25000"/>
                  </a:schemeClr>
                </a:solidFill>
                <a:latin typeface="Palatino Linotype" panose="02040502050505030304" pitchFamily="18" charset="0"/>
              </a:rPr>
              <a:t>Degree d(R)</a:t>
            </a:r>
            <a:r>
              <a:rPr lang="en-US" dirty="0">
                <a:solidFill>
                  <a:srgbClr val="303030"/>
                </a:solidFill>
                <a:latin typeface="Palatino Linotype" panose="02040502050505030304" pitchFamily="18" charset="0"/>
              </a:rPr>
              <a:t>: Total no. of attributes/columns present in a relation/table is called degree of the relation and is denoted by </a:t>
            </a:r>
            <a:r>
              <a:rPr lang="en-US"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b="1" dirty="0">
                <a:solidFill>
                  <a:srgbClr val="303030"/>
                </a:solidFill>
                <a:latin typeface="Palatino Linotype" panose="02040502050505030304" pitchFamily="18" charset="0"/>
              </a:rPr>
              <a:t>Cardinality |R|</a:t>
            </a:r>
            <a:r>
              <a:rPr lang="en-US"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b="1" dirty="0">
                <a:solidFill>
                  <a:srgbClr val="303030"/>
                </a:solidFill>
                <a:latin typeface="Palatino Linotype" panose="02040502050505030304" pitchFamily="18" charset="0"/>
              </a:rPr>
              <a:t>|R|.</a:t>
            </a:r>
            <a:endParaRPr lang="en-IN" b="1" dirty="0">
              <a:latin typeface="Palatino Linotype" panose="02040502050505030304" pitchFamily="18" charset="0"/>
            </a:endParaRPr>
          </a:p>
        </p:txBody>
      </p:sp>
    </p:spTree>
    <p:extLst>
      <p:ext uri="{BB962C8B-B14F-4D97-AF65-F5344CB8AC3E}">
        <p14:creationId xmlns:p14="http://schemas.microsoft.com/office/powerpoint/2010/main" xmlns="" val="31981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AE9D341-54A5-4EC9-9716-C5E492FD3BF4}"/>
              </a:ext>
            </a:extLst>
          </p:cNvPr>
          <p:cNvSpPr/>
          <p:nvPr/>
        </p:nvSpPr>
        <p:spPr>
          <a:xfrm>
            <a:off x="407368" y="1382286"/>
            <a:ext cx="11233248" cy="2482154"/>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4 Important Roles of Database in Industry.</a:t>
            </a:r>
          </a:p>
          <a:p>
            <a:endParaRPr lang="en-US" sz="1500" dirty="0">
              <a:latin typeface="Arial" panose="020B0604020202020204" pitchFamily="34" charset="0"/>
              <a:cs typeface="Arial" panose="020B0604020202020204" pitchFamily="34" charset="0"/>
            </a:endParaRP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for data access within the company.</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is needed to maintain strong relationships between data.</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This system allows newer(latest) and better updates.</a:t>
            </a:r>
          </a:p>
          <a:p>
            <a:pPr marL="257209" indent="-257209">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It helps to search data in a better manner.</a:t>
            </a:r>
          </a:p>
        </p:txBody>
      </p:sp>
      <p:sp>
        <p:nvSpPr>
          <p:cNvPr id="4" name="Title 1">
            <a:extLst>
              <a:ext uri="{FF2B5EF4-FFF2-40B4-BE49-F238E27FC236}">
                <a16:creationId xmlns:a16="http://schemas.microsoft.com/office/drawing/2014/main" xmlns="" id="{04E72E37-85DF-4E4D-BC22-7EC8EE7856D0}"/>
              </a:ext>
            </a:extLst>
          </p:cNvPr>
          <p:cNvSpPr txBox="1">
            <a:spLocks/>
          </p:cNvSpPr>
          <p:nvPr/>
        </p:nvSpPr>
        <p:spPr>
          <a:xfrm>
            <a:off x="1936265" y="239284"/>
            <a:ext cx="827251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Tree>
    <p:extLst>
      <p:ext uri="{BB962C8B-B14F-4D97-AF65-F5344CB8AC3E}">
        <p14:creationId xmlns:p14="http://schemas.microsoft.com/office/powerpoint/2010/main" xmlns="" val="1114815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comments in mysql</a:t>
            </a:r>
          </a:p>
        </p:txBody>
      </p:sp>
      <p:sp>
        <p:nvSpPr>
          <p:cNvPr id="4" name="Rectangle 3"/>
          <p:cNvSpPr/>
          <p:nvPr/>
        </p:nvSpPr>
        <p:spPr>
          <a:xfrm>
            <a:off x="407368" y="1196752"/>
            <a:ext cx="10108232" cy="156337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From a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 to the following </a:t>
            </a:r>
            <a:r>
              <a:rPr lang="en-IN" sz="2200" b="1" dirty="0">
                <a:solidFill>
                  <a:srgbClr val="FF0000"/>
                </a:solidFill>
                <a:latin typeface="Palatino Linotype" panose="02040502050505030304" pitchFamily="18" charset="0"/>
                <a:cs typeface="Arial" panose="020B0604020202020204" pitchFamily="34" charset="0"/>
              </a:rPr>
              <a:t>*/</a:t>
            </a:r>
            <a:r>
              <a:rPr lang="en-IN" sz="2200" dirty="0">
                <a:latin typeface="Palatino Linotype" panose="02040502050505030304" pitchFamily="18" charset="0"/>
                <a:cs typeface="Arial" panose="020B0604020202020204" pitchFamily="34" charset="0"/>
              </a:rPr>
              <a:t> sequence.</a:t>
            </a:r>
          </a:p>
        </p:txBody>
      </p:sp>
    </p:spTree>
    <p:extLst>
      <p:ext uri="{BB962C8B-B14F-4D97-AF65-F5344CB8AC3E}">
        <p14:creationId xmlns:p14="http://schemas.microsoft.com/office/powerpoint/2010/main" xmlns="" val="56203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Tablespace, Control files, Data files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database storage structures</a:t>
            </a:r>
          </a:p>
        </p:txBody>
      </p:sp>
      <p:sp>
        <p:nvSpPr>
          <p:cNvPr id="6" name="Rectangle 5"/>
          <p:cNvSpPr/>
          <p:nvPr/>
        </p:nvSpPr>
        <p:spPr>
          <a:xfrm>
            <a:off x="1593588" y="773652"/>
            <a:ext cx="3305905" cy="369332"/>
          </a:xfrm>
          <a:prstGeom prst="rect">
            <a:avLst/>
          </a:prstGeom>
        </p:spPr>
        <p:txBody>
          <a:bodyPr wrap="none">
            <a:spAutoFit/>
          </a:bodyPr>
          <a:lstStyle/>
          <a:p>
            <a:r>
              <a:rPr lang="en-US" dirty="0">
                <a:solidFill>
                  <a:srgbClr val="006C86"/>
                </a:solidFill>
              </a:rPr>
              <a:t>SHOW VARIABLES </a:t>
            </a:r>
            <a:r>
              <a:rPr lang="en-US" dirty="0">
                <a:solidFill>
                  <a:srgbClr val="A67F59"/>
                </a:solidFill>
                <a:latin typeface="Liberation Mono"/>
              </a:rPr>
              <a:t>LIKE</a:t>
            </a:r>
            <a:r>
              <a:rPr lang="en-US" dirty="0">
                <a:solidFill>
                  <a:srgbClr val="006C86"/>
                </a:solidFill>
              </a:rPr>
              <a:t> </a:t>
            </a:r>
            <a:r>
              <a:rPr lang="en-US" dirty="0">
                <a:solidFill>
                  <a:srgbClr val="92D050"/>
                </a:solidFill>
              </a:rPr>
              <a:t>'</a:t>
            </a:r>
            <a:r>
              <a:rPr lang="en-US" dirty="0" err="1">
                <a:solidFill>
                  <a:srgbClr val="92D050"/>
                </a:solidFill>
              </a:rPr>
              <a:t>datadir</a:t>
            </a:r>
            <a:r>
              <a:rPr lang="en-US" dirty="0">
                <a:solidFill>
                  <a:srgbClr val="006C86"/>
                </a:solidFill>
              </a:rPr>
              <a:t>';</a:t>
            </a:r>
          </a:p>
        </p:txBody>
      </p:sp>
    </p:spTree>
    <p:extLst>
      <p:ext uri="{BB962C8B-B14F-4D97-AF65-F5344CB8AC3E}">
        <p14:creationId xmlns:p14="http://schemas.microsoft.com/office/powerpoint/2010/main" xmlns="" val="5620301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767858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4000" y="0"/>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login</a:t>
            </a:r>
            <a:endParaRPr lang="en-US" sz="3200" i="1" dirty="0">
              <a:solidFill>
                <a:srgbClr val="FF9900"/>
              </a:solidFill>
              <a:latin typeface="Arial" pitchFamily="34" charset="0"/>
              <a:cs typeface="Arial" pitchFamily="34" charset="0"/>
            </a:endParaRPr>
          </a:p>
        </p:txBody>
      </p:sp>
      <p:sp>
        <p:nvSpPr>
          <p:cNvPr id="4" name="Rectangle 3"/>
          <p:cNvSpPr/>
          <p:nvPr/>
        </p:nvSpPr>
        <p:spPr>
          <a:xfrm>
            <a:off x="263352" y="824008"/>
            <a:ext cx="11593288" cy="2465996"/>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-hlocalhost -P3307 -uroot -p</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-h127.0.0.1 -P3307 -uroot -p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-h192.168.100.14 -P3307 -uroot -psaleel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 localhost --port 3306 --user root --password=ROOT [database_name]</a:t>
            </a:r>
          </a:p>
          <a:p>
            <a:pPr marL="342900" indent="-342900">
              <a:lnSpc>
                <a:spcPct val="150000"/>
              </a:lnSpc>
              <a:buFont typeface="Wingdings" panose="05000000000000000000" pitchFamily="2" charset="2"/>
              <a:buChar char="§"/>
            </a:pPr>
            <a:r>
              <a:rPr lang="en-IN" sz="2100" dirty="0">
                <a:solidFill>
                  <a:srgbClr val="006C86"/>
                </a:solidFill>
                <a:latin typeface="Liberation Mono"/>
                <a:cs typeface="Arial" panose="020B0604020202020204" pitchFamily="34" charset="0"/>
              </a:rPr>
              <a:t>C:\&gt; mysql --host=localhost --port=3306 --user=root --password=ROOT [database_name]</a:t>
            </a:r>
          </a:p>
        </p:txBody>
      </p:sp>
      <p:sp>
        <p:nvSpPr>
          <p:cNvPr id="2" name="Rectangle 1"/>
          <p:cNvSpPr/>
          <p:nvPr/>
        </p:nvSpPr>
        <p:spPr>
          <a:xfrm>
            <a:off x="289299" y="197868"/>
            <a:ext cx="5626861" cy="430887"/>
          </a:xfrm>
          <a:prstGeom prst="rect">
            <a:avLst/>
          </a:prstGeom>
          <a:solidFill>
            <a:schemeClr val="accent6"/>
          </a:solidFill>
        </p:spPr>
        <p:txBody>
          <a:bodyPr wrap="none">
            <a:spAutoFit/>
          </a:bodyPr>
          <a:lstStyle/>
          <a:p>
            <a:r>
              <a:rPr lang="en-IN" sz="2200" dirty="0">
                <a:solidFill>
                  <a:srgbClr val="FFFF00"/>
                </a:solidFill>
                <a:latin typeface="Consolas" panose="020B0609020204030204" pitchFamily="49" charset="0"/>
                <a:ea typeface="Calibri" panose="020F0502020204030204" pitchFamily="34" charset="0"/>
              </a:rPr>
              <a:t>Default port for MySQL Server: </a:t>
            </a:r>
            <a:r>
              <a:rPr lang="en-IN" sz="2200" b="1" dirty="0">
                <a:solidFill>
                  <a:srgbClr val="FFFF00"/>
                </a:solidFill>
                <a:latin typeface="Consolas" panose="020B0609020204030204" pitchFamily="49" charset="0"/>
                <a:ea typeface="Calibri" panose="020F0502020204030204" pitchFamily="34" charset="0"/>
              </a:rPr>
              <a:t>3306</a:t>
            </a:r>
            <a:endParaRPr lang="en-IN" sz="2200" b="1" dirty="0">
              <a:solidFill>
                <a:srgbClr val="FFFF00"/>
              </a:solidFill>
              <a:latin typeface="Consolas" panose="020B0609020204030204" pitchFamily="49" charset="0"/>
            </a:endParaRPr>
          </a:p>
        </p:txBody>
      </p:sp>
      <p:pic>
        <p:nvPicPr>
          <p:cNvPr id="9" name="Picture 8">
            <a:extLst>
              <a:ext uri="{FF2B5EF4-FFF2-40B4-BE49-F238E27FC236}">
                <a16:creationId xmlns:a16="http://schemas.microsoft.com/office/drawing/2014/main" xmlns="" id="{6A2DF3D0-BE7B-4A8A-AF7B-46F6E8A4FD59}"/>
              </a:ext>
            </a:extLst>
          </p:cNvPr>
          <p:cNvPicPr>
            <a:picLocks noChangeAspect="1"/>
          </p:cNvPicPr>
          <p:nvPr/>
        </p:nvPicPr>
        <p:blipFill>
          <a:blip r:embed="rId2"/>
          <a:stretch>
            <a:fillRect/>
          </a:stretch>
        </p:blipFill>
        <p:spPr>
          <a:xfrm>
            <a:off x="289298" y="3717032"/>
            <a:ext cx="10378701" cy="3036238"/>
          </a:xfrm>
          <a:prstGeom prst="rect">
            <a:avLst/>
          </a:prstGeom>
        </p:spPr>
      </p:pic>
    </p:spTree>
    <p:extLst>
      <p:ext uri="{BB962C8B-B14F-4D97-AF65-F5344CB8AC3E}">
        <p14:creationId xmlns:p14="http://schemas.microsoft.com/office/powerpoint/2010/main" xmlns="" val="2733507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STORAGE ENGINES</a:t>
            </a:r>
            <a:endParaRPr lang="en-US" dirty="0"/>
          </a:p>
        </p:txBody>
      </p:sp>
      <p:sp>
        <p:nvSpPr>
          <p:cNvPr id="3" name="Rectangle 2"/>
          <p:cNvSpPr/>
          <p:nvPr/>
        </p:nvSpPr>
        <p:spPr>
          <a:xfrm>
            <a:off x="394247" y="3276600"/>
            <a:ext cx="11176432" cy="1015663"/>
          </a:xfrm>
          <a:prstGeom prst="rect">
            <a:avLst/>
          </a:prstGeom>
        </p:spPr>
        <p:txBody>
          <a:bodyPr wrap="square">
            <a:spAutoFit/>
          </a:bodyPr>
          <a:lstStyle/>
          <a:p>
            <a:pPr algn="just"/>
            <a:r>
              <a:rPr lang="en-IN" sz="2000" dirty="0">
                <a:solidFill>
                  <a:srgbClr val="000000"/>
                </a:solidFill>
                <a:latin typeface="Palatino Linotype" panose="02040502050505030304" pitchFamily="18"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000" b="1" dirty="0">
                <a:solidFill>
                  <a:srgbClr val="000000"/>
                </a:solidFill>
                <a:latin typeface="Palatino Linotype" panose="02040502050505030304" pitchFamily="18" charset="0"/>
                <a:cs typeface="Segoe UI Light" panose="020B0502040204020203" pitchFamily="34" charset="0"/>
              </a:rPr>
              <a:t>transactional </a:t>
            </a:r>
            <a:r>
              <a:rPr lang="en-IN" sz="2000" dirty="0">
                <a:solidFill>
                  <a:srgbClr val="000000"/>
                </a:solidFill>
                <a:latin typeface="Palatino Linotype" panose="02040502050505030304" pitchFamily="18" charset="0"/>
                <a:cs typeface="Segoe UI Light" panose="020B0502040204020203" pitchFamily="34" charset="0"/>
              </a:rPr>
              <a:t>and</a:t>
            </a:r>
            <a:r>
              <a:rPr lang="en-IN" sz="2000" b="1" dirty="0">
                <a:solidFill>
                  <a:srgbClr val="000000"/>
                </a:solidFill>
                <a:latin typeface="Palatino Linotype" panose="02040502050505030304" pitchFamily="18" charset="0"/>
                <a:cs typeface="Segoe UI Light" panose="020B0502040204020203" pitchFamily="34" charset="0"/>
              </a:rPr>
              <a:t> non-transactional.</a:t>
            </a:r>
            <a:endParaRPr lang="en-IN" sz="2000" b="1" dirty="0">
              <a:latin typeface="Palatino Linotype" panose="02040502050505030304" pitchFamily="18" charset="0"/>
              <a:cs typeface="Segoe UI Light" panose="020B0502040204020203" pitchFamily="34" charset="0"/>
            </a:endParaRPr>
          </a:p>
        </p:txBody>
      </p:sp>
      <p:sp>
        <p:nvSpPr>
          <p:cNvPr id="4" name="Rectangle 3"/>
          <p:cNvSpPr/>
          <p:nvPr/>
        </p:nvSpPr>
        <p:spPr>
          <a:xfrm>
            <a:off x="396794" y="190381"/>
            <a:ext cx="11336096" cy="968535"/>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Before MySQL version 5.5, MyISAM is the default storage engine.</a:t>
            </a:r>
          </a:p>
          <a:p>
            <a:pPr marL="285750" indent="-285750">
              <a:lnSpc>
                <a:spcPct val="150000"/>
              </a:lnSpc>
              <a:buFont typeface="Arial" panose="020B0604020202020204" pitchFamily="34" charset="0"/>
              <a:buChar char="•"/>
            </a:pPr>
            <a:r>
              <a:rPr lang="en-IN" sz="2000" dirty="0">
                <a:solidFill>
                  <a:schemeClr val="bg2">
                    <a:lumMod val="25000"/>
                  </a:schemeClr>
                </a:solidFill>
                <a:latin typeface="Palatino Linotype" panose="02040502050505030304" pitchFamily="18" charset="0"/>
                <a:cs typeface="Segoe UI Light" panose="020B0502040204020203" pitchFamily="34" charset="0"/>
              </a:rPr>
              <a:t>From version 5.5, MySQL uses InnoDB</a:t>
            </a:r>
            <a:r>
              <a:rPr lang="en-IN" sz="2000" b="1" i="1" dirty="0">
                <a:solidFill>
                  <a:schemeClr val="bg2">
                    <a:lumMod val="25000"/>
                  </a:schemeClr>
                </a:solidFill>
                <a:latin typeface="Palatino Linotype" panose="02040502050505030304" pitchFamily="18" charset="0"/>
                <a:cs typeface="Segoe UI Light" panose="020B0502040204020203" pitchFamily="34" charset="0"/>
              </a:rPr>
              <a:t> </a:t>
            </a:r>
            <a:r>
              <a:rPr lang="en-IN" sz="2000" dirty="0">
                <a:solidFill>
                  <a:schemeClr val="bg2">
                    <a:lumMod val="25000"/>
                  </a:schemeClr>
                </a:solidFill>
                <a:latin typeface="Palatino Linotype" panose="02040502050505030304" pitchFamily="18" charset="0"/>
                <a:cs typeface="Segoe UI Light" panose="020B0502040204020203" pitchFamily="34" charset="0"/>
              </a:rPr>
              <a:t>as the default storage engine.</a:t>
            </a:r>
          </a:p>
        </p:txBody>
      </p:sp>
      <p:graphicFrame>
        <p:nvGraphicFramePr>
          <p:cNvPr id="6" name="Table 5"/>
          <p:cNvGraphicFramePr>
            <a:graphicFrameLocks noGrp="1"/>
          </p:cNvGraphicFramePr>
          <p:nvPr>
            <p:extLst>
              <p:ext uri="{D42A27DB-BD31-4B8C-83A1-F6EECF244321}">
                <p14:modId xmlns:p14="http://schemas.microsoft.com/office/powerpoint/2010/main" xmlns="" val="3895564596"/>
              </p:ext>
            </p:extLst>
          </p:nvPr>
        </p:nvGraphicFramePr>
        <p:xfrm>
          <a:off x="849695" y="4599136"/>
          <a:ext cx="10324130" cy="1854200"/>
        </p:xfrm>
        <a:graphic>
          <a:graphicData uri="http://schemas.openxmlformats.org/drawingml/2006/table">
            <a:tbl>
              <a:tblPr firstRow="1" bandRow="1">
                <a:tableStyleId>{D27102A9-8310-4765-A935-A1911B00CA55}</a:tableStyleId>
              </a:tblPr>
              <a:tblGrid>
                <a:gridCol w="5162065">
                  <a:extLst>
                    <a:ext uri="{9D8B030D-6E8A-4147-A177-3AD203B41FA5}">
                      <a16:colId xmlns:a16="http://schemas.microsoft.com/office/drawing/2014/main" xmlns="" val="20000"/>
                    </a:ext>
                  </a:extLst>
                </a:gridCol>
                <a:gridCol w="5162065">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a:tc>
                <a:extLst>
                  <a:ext uri="{0D108BD9-81ED-4DB2-BD59-A6C34878D82A}">
                    <a16:rowId xmlns:a16="http://schemas.microsoft.com/office/drawing/2014/main" xmlns="" val="10000"/>
                  </a:ext>
                </a:extLst>
              </a:tr>
              <a:tr h="370840">
                <a:tc>
                  <a:txBody>
                    <a:bodyPr/>
                    <a:lstStyle/>
                    <a:p>
                      <a:pPr algn="l"/>
                      <a:r>
                        <a:rPr lang="en-IN" sz="1800" dirty="0"/>
                        <a:t>MEMORY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a:tc>
                <a:extLst>
                  <a:ext uri="{0D108BD9-81ED-4DB2-BD59-A6C34878D82A}">
                    <a16:rowId xmlns:a16="http://schemas.microsoft.com/office/drawing/2014/main" xmlns="" val="10001"/>
                  </a:ext>
                </a:extLst>
              </a:tr>
              <a:tr h="370840">
                <a:tc>
                  <a:txBody>
                    <a:bodyPr/>
                    <a:lstStyle/>
                    <a:p>
                      <a:pPr algn="l"/>
                      <a:r>
                        <a:rPr lang="en-IN" sz="1800" dirty="0"/>
                        <a:t>InnoDB</a:t>
                      </a:r>
                    </a:p>
                  </a:txBody>
                  <a:tcPr/>
                </a:tc>
                <a:tc>
                  <a:txBody>
                    <a:bodyPr/>
                    <a:lstStyle/>
                    <a:p>
                      <a:r>
                        <a:rPr lang="en-IN" sz="1800" dirty="0"/>
                        <a:t>.idb (data and index)</a:t>
                      </a:r>
                    </a:p>
                  </a:txBody>
                  <a:tcPr/>
                </a:tc>
                <a:extLst>
                  <a:ext uri="{0D108BD9-81ED-4DB2-BD59-A6C34878D82A}">
                    <a16:rowId xmlns:a16="http://schemas.microsoft.com/office/drawing/2014/main" xmlns="" val="10002"/>
                  </a:ext>
                </a:extLst>
              </a:tr>
              <a:tr h="370840">
                <a:tc>
                  <a:txBody>
                    <a:bodyPr/>
                    <a:lstStyle/>
                    <a:p>
                      <a:pPr algn="l"/>
                      <a:r>
                        <a:rPr lang="en-IN" sz="1800" dirty="0"/>
                        <a:t>MyISAM</a:t>
                      </a:r>
                    </a:p>
                  </a:txBody>
                  <a:tcPr/>
                </a:tc>
                <a:tc>
                  <a:txBody>
                    <a:bodyPr/>
                    <a:lstStyle/>
                    <a:p>
                      <a:r>
                        <a:rPr lang="en-IN" sz="1800" dirty="0"/>
                        <a:t>MYD (data), .MYI (index)</a:t>
                      </a:r>
                    </a:p>
                  </a:txBody>
                  <a:tcPr/>
                </a:tc>
                <a:extLst>
                  <a:ext uri="{0D108BD9-81ED-4DB2-BD59-A6C34878D82A}">
                    <a16:rowId xmlns:a16="http://schemas.microsoft.com/office/drawing/2014/main" xmlns="" val="10003"/>
                  </a:ext>
                </a:extLst>
              </a:tr>
              <a:tr h="370840">
                <a:tc>
                  <a:txBody>
                    <a:bodyPr/>
                    <a:lstStyle/>
                    <a:p>
                      <a:pPr algn="l"/>
                      <a:r>
                        <a:rPr lang="en-IN" sz="1800" dirty="0"/>
                        <a:t>CSV</a:t>
                      </a:r>
                    </a:p>
                  </a:txBody>
                  <a:tcPr/>
                </a:tc>
                <a:tc>
                  <a:txBody>
                    <a:bodyPr/>
                    <a:lstStyle/>
                    <a:p>
                      <a:r>
                        <a:rPr lang="en-IN" sz="1800" dirty="0"/>
                        <a:t>.CSV (data), CSM (metadata)</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197419777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86DE352-933A-49B1-B9D9-A55210F86E21}"/>
              </a:ext>
            </a:extLst>
          </p:cNvPr>
          <p:cNvPicPr>
            <a:picLocks noChangeAspect="1"/>
          </p:cNvPicPr>
          <p:nvPr/>
        </p:nvPicPr>
        <p:blipFill>
          <a:blip r:embed="rId2"/>
          <a:stretch>
            <a:fillRect/>
          </a:stretch>
        </p:blipFill>
        <p:spPr>
          <a:xfrm>
            <a:off x="263352" y="1052736"/>
            <a:ext cx="11665296" cy="5122228"/>
          </a:xfrm>
          <a:prstGeom prst="rect">
            <a:avLst/>
          </a:prstGeom>
        </p:spPr>
      </p:pic>
      <p:sp>
        <p:nvSpPr>
          <p:cNvPr id="2" name="Title 1"/>
          <p:cNvSpPr>
            <a:spLocks noGrp="1"/>
          </p:cNvSpPr>
          <p:nvPr>
            <p:ph type="title"/>
          </p:nvPr>
        </p:nvSpPr>
        <p:spPr>
          <a:xfrm>
            <a:off x="609600" y="198679"/>
            <a:ext cx="10972800" cy="61632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36" y="6205264"/>
            <a:ext cx="6172200" cy="50629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sp>
        <p:nvSpPr>
          <p:cNvPr id="5" name="Rectangle 4">
            <a:extLst>
              <a:ext uri="{FF2B5EF4-FFF2-40B4-BE49-F238E27FC236}">
                <a16:creationId xmlns:a16="http://schemas.microsoft.com/office/drawing/2014/main" xmlns="" id="{B3571CA2-8DBC-4CC2-96EA-13B32AA866AA}"/>
              </a:ext>
            </a:extLst>
          </p:cNvPr>
          <p:cNvSpPr/>
          <p:nvPr/>
        </p:nvSpPr>
        <p:spPr>
          <a:xfrm>
            <a:off x="8832304" y="332656"/>
            <a:ext cx="3096344" cy="707886"/>
          </a:xfrm>
          <a:prstGeom prst="rect">
            <a:avLst/>
          </a:prstGeom>
        </p:spPr>
        <p:txBody>
          <a:bodyPr wrap="square">
            <a:spAutoFit/>
          </a:bodyPr>
          <a:lstStyle/>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p>
          <a:p>
            <a:pPr marL="342900" indent="-342900">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p>
        </p:txBody>
      </p:sp>
    </p:spTree>
    <p:extLst>
      <p:ext uri="{BB962C8B-B14F-4D97-AF65-F5344CB8AC3E}">
        <p14:creationId xmlns:p14="http://schemas.microsoft.com/office/powerpoint/2010/main" xmlns="" val="127992435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5" name="Rectangle 4"/>
          <p:cNvSpPr/>
          <p:nvPr/>
        </p:nvSpPr>
        <p:spPr>
          <a:xfrm>
            <a:off x="263352" y="1391484"/>
            <a:ext cx="11593288" cy="3277820"/>
          </a:xfrm>
          <a:prstGeom prst="rect">
            <a:avLst/>
          </a:prstGeom>
        </p:spPr>
        <p:txBody>
          <a:bodyPr wrap="square">
            <a:spAutoFit/>
          </a:bodyPr>
          <a:lstStyle/>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InnoDB</a:t>
            </a:r>
            <a:r>
              <a:rPr lang="en-IN" dirty="0">
                <a:solidFill>
                  <a:schemeClr val="bg2">
                    <a:lumMod val="25000"/>
                  </a:schemeClr>
                </a:solidFill>
                <a:latin typeface="Palatino Linotype" panose="02040502050505030304" pitchFamily="18" charset="0"/>
                <a:cs typeface="Segoe UI Light" panose="020B0502040204020203" pitchFamily="34" charset="0"/>
              </a:rPr>
              <a:t> is the most widely used storage engine with transaction support. It is the only engine which provides foreign key referential integrity constraint. Oracle recommends using InnoDB for tables except for specialized use cases.</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MyISAM</a:t>
            </a:r>
            <a:r>
              <a:rPr lang="en-IN" dirty="0">
                <a:solidFill>
                  <a:schemeClr val="bg2">
                    <a:lumMod val="25000"/>
                  </a:schemeClr>
                </a:solidFill>
                <a:latin typeface="Palatino Linotype" panose="02040502050505030304" pitchFamily="18" charset="0"/>
                <a:cs typeface="Segoe UI Light" panose="020B0502040204020203" pitchFamily="34" charset="0"/>
              </a:rPr>
              <a:t> is the original storage engine. It is a fast storage engine. It does not support transactions. MyISAM provides table-level locking. It is used mostly in Web and data warehousing.</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Memory</a:t>
            </a:r>
            <a:r>
              <a:rPr lang="en-IN" dirty="0">
                <a:solidFill>
                  <a:schemeClr val="bg2">
                    <a:lumMod val="25000"/>
                  </a:schemeClr>
                </a:solidFill>
                <a:latin typeface="Palatino Linotype" panose="02040502050505030304" pitchFamily="18" charset="0"/>
                <a:cs typeface="Segoe UI Light" panose="020B0502040204020203" pitchFamily="34" charset="0"/>
              </a:rPr>
              <a:t> storage engine creates tables in memory. It is the fastest engine. It provides table-level locking. It does not support transactions. Memory storage engine is ideal for creating temporary tables or quick lookups. The data is lost when the database is re-started.</a:t>
            </a:r>
          </a:p>
          <a:p>
            <a:pPr marL="342900" indent="-342900" algn="just">
              <a:buFont typeface="Arial" panose="020B0604020202020204" pitchFamily="34" charset="0"/>
              <a:buChar char="•"/>
            </a:pPr>
            <a:endParaRPr lang="en-IN" sz="900" dirty="0">
              <a:solidFill>
                <a:schemeClr val="bg2">
                  <a:lumMod val="2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b="1" dirty="0">
                <a:solidFill>
                  <a:schemeClr val="bg2">
                    <a:lumMod val="25000"/>
                  </a:schemeClr>
                </a:solidFill>
                <a:latin typeface="Palatino Linotype" panose="02040502050505030304" pitchFamily="18" charset="0"/>
                <a:cs typeface="Segoe UI Light" panose="020B0502040204020203" pitchFamily="34" charset="0"/>
              </a:rPr>
              <a:t>CSV</a:t>
            </a:r>
            <a:r>
              <a:rPr lang="en-IN" dirty="0">
                <a:solidFill>
                  <a:schemeClr val="bg2">
                    <a:lumMod val="25000"/>
                  </a:schemeClr>
                </a:solidFill>
                <a:latin typeface="Palatino Linotype" panose="02040502050505030304" pitchFamily="18" charset="0"/>
                <a:cs typeface="Segoe UI Light" panose="020B0502040204020203" pitchFamily="34" charset="0"/>
              </a:rPr>
              <a:t> stores data in CSV files. It provides great flexibility because data in this format is easily integrated into other applications.</a:t>
            </a:r>
          </a:p>
        </p:txBody>
      </p:sp>
      <p:sp>
        <p:nvSpPr>
          <p:cNvPr id="3" name="TextBox 2"/>
          <p:cNvSpPr txBox="1"/>
          <p:nvPr/>
        </p:nvSpPr>
        <p:spPr>
          <a:xfrm>
            <a:off x="4419600" y="76200"/>
            <a:ext cx="6172200" cy="707886"/>
          </a:xfrm>
          <a:prstGeom prst="rect">
            <a:avLst/>
          </a:prstGeom>
          <a:noFill/>
        </p:spPr>
        <p:txBody>
          <a:bodyPr wrap="square" rtlCol="0">
            <a:spAutoFit/>
          </a:bodyPr>
          <a:lstStyle/>
          <a:p>
            <a:pPr algn="just"/>
            <a:r>
              <a:rPr lang="en-IN" sz="2000" dirty="0">
                <a:solidFill>
                  <a:srgbClr val="2658E6"/>
                </a:solidFill>
              </a:rPr>
              <a:t> MEMORY tables are visible to another client, but TEMPORARY tables are not visible to another client.</a:t>
            </a:r>
          </a:p>
        </p:txBody>
      </p:sp>
    </p:spTree>
    <p:extLst>
      <p:ext uri="{BB962C8B-B14F-4D97-AF65-F5344CB8AC3E}">
        <p14:creationId xmlns:p14="http://schemas.microsoft.com/office/powerpoint/2010/main" xmlns="" val="2689540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TextBox 2"/>
          <p:cNvSpPr txBox="1"/>
          <p:nvPr/>
        </p:nvSpPr>
        <p:spPr>
          <a:xfrm>
            <a:off x="5108376" y="76200"/>
            <a:ext cx="6172200" cy="707886"/>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srgbClr val="2658E6"/>
                </a:solidFill>
              </a:rPr>
              <a:t>MEMORY tables are visible to another client, but</a:t>
            </a:r>
          </a:p>
          <a:p>
            <a:pPr marL="342900" indent="-342900" algn="just">
              <a:buFont typeface="Arial" panose="020B0604020202020204" pitchFamily="34" charset="0"/>
              <a:buChar char="•"/>
            </a:pPr>
            <a:r>
              <a:rPr lang="en-IN" sz="2000" dirty="0">
                <a:solidFill>
                  <a:srgbClr val="2658E6"/>
                </a:solidFill>
              </a:rPr>
              <a:t> TEMPORARY tables are not visible to another client.</a:t>
            </a:r>
          </a:p>
        </p:txBody>
      </p:sp>
      <p:sp>
        <p:nvSpPr>
          <p:cNvPr id="4" name="Rectangle 3"/>
          <p:cNvSpPr/>
          <p:nvPr/>
        </p:nvSpPr>
        <p:spPr>
          <a:xfrm>
            <a:off x="411118" y="1295400"/>
            <a:ext cx="11222104" cy="707886"/>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In the case of InnoDB, it is used to store the tables in tablespace whereas, in the case of MyISAM, it stores each MyISAM table in a separate file.</a:t>
            </a:r>
          </a:p>
        </p:txBody>
      </p:sp>
      <p:sp>
        <p:nvSpPr>
          <p:cNvPr id="6" name="Rectangle 5"/>
          <p:cNvSpPr/>
          <p:nvPr/>
        </p:nvSpPr>
        <p:spPr>
          <a:xfrm>
            <a:off x="411118" y="2133600"/>
            <a:ext cx="10927179" cy="1261884"/>
          </a:xfrm>
          <a:prstGeom prst="rect">
            <a:avLst/>
          </a:prstGeom>
        </p:spPr>
        <p:txBody>
          <a:bodyPr wrap="square">
            <a:spAutoFit/>
          </a:bodyPr>
          <a:lstStyle/>
          <a:p>
            <a:r>
              <a:rPr lang="en-US" dirty="0">
                <a:solidFill>
                  <a:srgbClr val="C00000"/>
                </a:solidFill>
                <a:latin typeface="Liberation Mono"/>
              </a:rPr>
              <a:t>In my.ini do this changes.</a:t>
            </a:r>
            <a:r>
              <a:rPr lang="en-US" dirty="0">
                <a:solidFill>
                  <a:srgbClr val="000000"/>
                </a:solidFill>
                <a:latin typeface="Liberation Mono"/>
              </a:rPr>
              <a:t/>
            </a:r>
            <a:br>
              <a:rPr lang="en-US" dirty="0">
                <a:solidFill>
                  <a:srgbClr val="000000"/>
                </a:solidFill>
                <a:latin typeface="Liberation Mono"/>
              </a:rPr>
            </a:br>
            <a:endParaRPr lang="en-US" dirty="0">
              <a:solidFill>
                <a:srgbClr val="000000"/>
              </a:solidFill>
              <a:latin typeface="Liberation Mono"/>
            </a:endParaRPr>
          </a:p>
          <a:p>
            <a:r>
              <a:rPr lang="en-US" dirty="0">
                <a:solidFill>
                  <a:srgbClr val="000000"/>
                </a:solidFill>
                <a:latin typeface="Liberation Mono"/>
              </a:rPr>
              <a:t>[</a:t>
            </a:r>
            <a:r>
              <a:rPr lang="en-US" sz="2000" dirty="0">
                <a:solidFill>
                  <a:srgbClr val="0077AA"/>
                </a:solidFill>
                <a:latin typeface="Leelawadee UI Semilight" panose="020B0402040204020203" pitchFamily="34" charset="-34"/>
                <a:cs typeface="Leelawadee UI Semilight" panose="020B0402040204020203" pitchFamily="34" charset="-34"/>
              </a:rPr>
              <a:t>mysqld</a:t>
            </a:r>
            <a:r>
              <a:rPr lang="en-US" dirty="0">
                <a:solidFill>
                  <a:srgbClr val="000000"/>
                </a:solidFill>
                <a:latin typeface="Liberation Mono"/>
              </a:rPr>
              <a:t>] </a:t>
            </a:r>
            <a:endParaRPr lang="en-US" sz="2000" dirty="0">
              <a:solidFill>
                <a:srgbClr val="0077AA"/>
              </a:solidFill>
              <a:latin typeface="Leelawadee UI Semilight" panose="020B0402040204020203" pitchFamily="34" charset="-34"/>
              <a:cs typeface="Leelawadee UI Semilight" panose="020B0402040204020203" pitchFamily="34" charset="-34"/>
            </a:endParaRPr>
          </a:p>
          <a:p>
            <a:r>
              <a:rPr lang="en-US" sz="2000" dirty="0">
                <a:solidFill>
                  <a:srgbClr val="0077AA"/>
                </a:solidFill>
                <a:latin typeface="Leelawadee UI Semilight" panose="020B0402040204020203" pitchFamily="34" charset="-34"/>
                <a:cs typeface="Leelawadee UI Semilight" panose="020B0402040204020203" pitchFamily="34" charset="-34"/>
              </a:rPr>
              <a:t>innodb_file_per_table = 1</a:t>
            </a:r>
          </a:p>
        </p:txBody>
      </p:sp>
      <p:sp>
        <p:nvSpPr>
          <p:cNvPr id="5" name="Rectangle 4"/>
          <p:cNvSpPr/>
          <p:nvPr/>
        </p:nvSpPr>
        <p:spPr>
          <a:xfrm>
            <a:off x="411118" y="3866272"/>
            <a:ext cx="11362370" cy="2246769"/>
          </a:xfrm>
          <a:prstGeom prst="rect">
            <a:avLst/>
          </a:prstGeom>
        </p:spPr>
        <p:txBody>
          <a:bodyPr wrap="square">
            <a:spAutoFit/>
          </a:bodyPr>
          <a:lstStyle/>
          <a:p>
            <a:r>
              <a:rPr lang="en-US" sz="2000" dirty="0">
                <a:solidFill>
                  <a:srgbClr val="006C86"/>
                </a:solidFill>
                <a:latin typeface="Arial" panose="020B0604020202020204" pitchFamily="34" charset="0"/>
                <a:cs typeface="Arial" panose="020B0604020202020204" pitchFamily="34" charset="0"/>
              </a:rPr>
              <a:t>Tablespace: A data file that can hold data for one or more InnoDB tables and associated indexes.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System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File per tablespace </a:t>
            </a:r>
          </a:p>
          <a:p>
            <a:pPr marL="457200" indent="-457200">
              <a:buAutoNum type="alphaLcPeriod"/>
            </a:pPr>
            <a:r>
              <a:rPr lang="en-US" sz="2000" dirty="0">
                <a:solidFill>
                  <a:srgbClr val="006C86"/>
                </a:solidFill>
                <a:latin typeface="Arial" panose="020B0604020202020204" pitchFamily="34" charset="0"/>
                <a:cs typeface="Arial" panose="020B0604020202020204" pitchFamily="34" charset="0"/>
              </a:rPr>
              <a:t>General tablespace</a:t>
            </a:r>
          </a:p>
          <a:p>
            <a:endParaRPr lang="en-US" sz="2000" dirty="0">
              <a:solidFill>
                <a:srgbClr val="006C86"/>
              </a:solidFill>
              <a:latin typeface="Arial" panose="020B0604020202020204" pitchFamily="34" charset="0"/>
              <a:cs typeface="Arial" panose="020B0604020202020204" pitchFamily="34" charset="0"/>
            </a:endParaRPr>
          </a:p>
          <a:p>
            <a:r>
              <a:rPr lang="en-US" sz="2000" dirty="0">
                <a:solidFill>
                  <a:srgbClr val="006C86"/>
                </a:solidFill>
                <a:latin typeface="Arial" panose="020B0604020202020204" pitchFamily="34" charset="0"/>
                <a:cs typeface="Arial" panose="020B0604020202020204" pitchFamily="34" charset="0"/>
              </a:rPr>
              <a:t>Note:- By default, InnoDB contains only one tablespace called the System tablespace whose identifier is 0</a:t>
            </a:r>
          </a:p>
        </p:txBody>
      </p:sp>
    </p:spTree>
    <p:extLst>
      <p:ext uri="{BB962C8B-B14F-4D97-AF65-F5344CB8AC3E}">
        <p14:creationId xmlns:p14="http://schemas.microsoft.com/office/powerpoint/2010/main" xmlns="" val="165612335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4876800" cy="914400"/>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ENGINES Syntax</a:t>
            </a:r>
          </a:p>
        </p:txBody>
      </p:sp>
      <p:sp>
        <p:nvSpPr>
          <p:cNvPr id="5" name="Rectangle 4"/>
          <p:cNvSpPr/>
          <p:nvPr/>
        </p:nvSpPr>
        <p:spPr>
          <a:xfrm>
            <a:off x="133913" y="1425714"/>
            <a:ext cx="11634817" cy="400110"/>
          </a:xfrm>
          <a:prstGeom prst="rect">
            <a:avLst/>
          </a:prstGeom>
          <a:solidFill>
            <a:schemeClr val="bg1"/>
          </a:solidFill>
        </p:spPr>
        <p:txBody>
          <a:bodyPr wrap="square">
            <a:spAutoFit/>
          </a:bodyPr>
          <a:lstStyle/>
          <a:p>
            <a:r>
              <a:rPr lang="en-US" sz="2000" dirty="0">
                <a:solidFill>
                  <a:srgbClr val="0077AA"/>
                </a:solidFill>
                <a:latin typeface="Liberation Mono"/>
                <a:cs typeface="Leelawadee UI Semilight" panose="020B0402040204020203" pitchFamily="34" charset="-34"/>
              </a:rPr>
              <a:t>SHOW </a:t>
            </a:r>
            <a:r>
              <a:rPr lang="en-US" dirty="0">
                <a:solidFill>
                  <a:srgbClr val="A67F59"/>
                </a:solidFill>
                <a:latin typeface="Liberation Mono"/>
                <a:cs typeface="Leelawadee UI Semilight" panose="020B0402040204020203" pitchFamily="34" charset="-34"/>
              </a:rPr>
              <a:t>[STORAGE] </a:t>
            </a:r>
            <a:r>
              <a:rPr lang="en-US" sz="2000" dirty="0">
                <a:solidFill>
                  <a:srgbClr val="0077AA"/>
                </a:solidFill>
                <a:latin typeface="Liberation Mono"/>
                <a:cs typeface="Leelawadee UI Semilight" panose="020B0402040204020203" pitchFamily="34" charset="-34"/>
              </a:rPr>
              <a:t>ENGINES</a:t>
            </a:r>
            <a:endParaRPr lang="en-IN" sz="2000" dirty="0">
              <a:solidFill>
                <a:srgbClr val="0077AA"/>
              </a:solidFill>
              <a:latin typeface="Liberation Mono"/>
              <a:cs typeface="Leelawadee UI Semilight" panose="020B0402040204020203" pitchFamily="34" charset="-34"/>
            </a:endParaRPr>
          </a:p>
        </p:txBody>
      </p:sp>
      <p:sp>
        <p:nvSpPr>
          <p:cNvPr id="3" name="Rectangle 2"/>
          <p:cNvSpPr/>
          <p:nvPr/>
        </p:nvSpPr>
        <p:spPr>
          <a:xfrm>
            <a:off x="335360" y="3200039"/>
            <a:ext cx="4755100" cy="967957"/>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sz="2000" dirty="0">
                <a:solidFill>
                  <a:srgbClr val="0070C0"/>
                </a:solidFill>
                <a:latin typeface="Liberation Mono"/>
                <a:ea typeface="Arial Unicode MS"/>
                <a:cs typeface="Arial" panose="020B0604020202020204" pitchFamily="34" charset="0"/>
              </a:rPr>
              <a:t>show </a:t>
            </a:r>
            <a:r>
              <a:rPr lang="en-IN" sz="2000" dirty="0">
                <a:latin typeface="Liberation Mono"/>
                <a:ea typeface="Arial Unicode MS"/>
                <a:cs typeface="Arial" panose="020B0604020202020204" pitchFamily="34" charset="0"/>
              </a:rPr>
              <a:t>STORAGE</a:t>
            </a:r>
            <a:r>
              <a:rPr lang="en-IN" sz="2000" dirty="0">
                <a:solidFill>
                  <a:srgbClr val="0070C0"/>
                </a:solidFill>
                <a:latin typeface="Liberation Mono"/>
                <a:ea typeface="Arial Unicode MS"/>
                <a:cs typeface="Arial" panose="020B0604020202020204" pitchFamily="34" charset="0"/>
              </a:rPr>
              <a:t> </a:t>
            </a:r>
            <a:r>
              <a:rPr lang="en-IN" sz="2000" dirty="0">
                <a:latin typeface="Liberation Mono"/>
                <a:ea typeface="Arial Unicode MS"/>
                <a:cs typeface="Arial" panose="020B0604020202020204" pitchFamily="34" charset="0"/>
              </a:rPr>
              <a:t>engines</a:t>
            </a:r>
            <a:r>
              <a:rPr lang="en-IN" sz="2000" dirty="0">
                <a:solidFill>
                  <a:srgbClr val="0070C0"/>
                </a:solidFill>
                <a:latin typeface="Liberation Mono"/>
                <a:ea typeface="Arial Unicode MS"/>
                <a:cs typeface="Arial" panose="020B0604020202020204" pitchFamily="34" charset="0"/>
              </a:rPr>
              <a:t>;</a:t>
            </a:r>
          </a:p>
        </p:txBody>
      </p:sp>
      <p:sp>
        <p:nvSpPr>
          <p:cNvPr id="4" name="Rectangle 3"/>
          <p:cNvSpPr/>
          <p:nvPr/>
        </p:nvSpPr>
        <p:spPr>
          <a:xfrm>
            <a:off x="6553200" y="2830708"/>
            <a:ext cx="4038600"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2013" y="1918573"/>
            <a:ext cx="11634817" cy="646331"/>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19336" y="4574255"/>
            <a:ext cx="11737304" cy="646331"/>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6400800" y="76201"/>
            <a:ext cx="5599856" cy="923330"/>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spTree>
    <p:extLst>
      <p:ext uri="{BB962C8B-B14F-4D97-AF65-F5344CB8AC3E}">
        <p14:creationId xmlns:p14="http://schemas.microsoft.com/office/powerpoint/2010/main" xmlns="" val="270338005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057400"/>
            <a:ext cx="8839200" cy="1676400"/>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862324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B477E011-7AC6-4803-B117-A1A038618BDA}"/>
              </a:ext>
            </a:extLst>
          </p:cNvPr>
          <p:cNvSpPr>
            <a:spLocks noGrp="1"/>
          </p:cNvSpPr>
          <p:nvPr>
            <p:ph type="title"/>
          </p:nvPr>
        </p:nvSpPr>
        <p:spPr>
          <a:xfrm>
            <a:off x="609521" y="199100"/>
            <a:ext cx="10971371" cy="616249"/>
          </a:xfrm>
        </p:spPr>
        <p:txBody>
          <a:bodyPr>
            <a:normAutofit/>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12" name="Rectangle 11">
            <a:extLst>
              <a:ext uri="{FF2B5EF4-FFF2-40B4-BE49-F238E27FC236}">
                <a16:creationId xmlns:a16="http://schemas.microsoft.com/office/drawing/2014/main" xmlns="" id="{ACDE5169-82FF-4C3E-ADE7-26A6CBE6155B}"/>
              </a:ext>
            </a:extLst>
          </p:cNvPr>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13" name="Picture 12">
            <a:extLst>
              <a:ext uri="{FF2B5EF4-FFF2-40B4-BE49-F238E27FC236}">
                <a16:creationId xmlns:a16="http://schemas.microsoft.com/office/drawing/2014/main" xmlns="" id="{56952241-AB42-4C1E-BB99-49EDEDCDFA1C}"/>
              </a:ext>
            </a:extLst>
          </p:cNvPr>
          <p:cNvPicPr>
            <a:picLocks noChangeAspect="1"/>
          </p:cNvPicPr>
          <p:nvPr/>
        </p:nvPicPr>
        <p:blipFill>
          <a:blip r:embed="rId2"/>
          <a:stretch>
            <a:fillRect/>
          </a:stretch>
        </p:blipFill>
        <p:spPr>
          <a:xfrm>
            <a:off x="263318" y="941092"/>
            <a:ext cx="11663777" cy="5121561"/>
          </a:xfrm>
          <a:prstGeom prst="rect">
            <a:avLst/>
          </a:prstGeom>
        </p:spPr>
      </p:pic>
    </p:spTree>
    <p:extLst>
      <p:ext uri="{BB962C8B-B14F-4D97-AF65-F5344CB8AC3E}">
        <p14:creationId xmlns:p14="http://schemas.microsoft.com/office/powerpoint/2010/main" xmlns="" val="122991938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SHOW DATABASES</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0997427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609600" y="2819400"/>
            <a:ext cx="9906000"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DATABASES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a:t>
            </a:r>
            <a:r>
              <a:rPr lang="en-IN" dirty="0">
                <a:latin typeface="Liberation Mono"/>
                <a:ea typeface="Times New Roman" panose="02020603050405020304" pitchFamily="18" charset="0"/>
              </a:rPr>
              <a:t>SCHEMAS</a:t>
            </a:r>
            <a:r>
              <a:rPr lang="en-IN" dirty="0">
                <a:solidFill>
                  <a:srgbClr val="0077AA"/>
                </a:solidFill>
                <a:latin typeface="Liberation Mono"/>
                <a:ea typeface="Times New Roman" panose="02020603050405020304" pitchFamily="18" charset="0"/>
              </a:rPr>
              <a:t>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latin typeface="Liberation Mono"/>
                <a:ea typeface="Times New Roman" panose="02020603050405020304" pitchFamily="18" charset="0"/>
              </a:rPr>
              <a:t>;</a:t>
            </a:r>
          </a:p>
        </p:txBody>
      </p:sp>
      <p:sp>
        <p:nvSpPr>
          <p:cNvPr id="4" name="Rectangle 3"/>
          <p:cNvSpPr/>
          <p:nvPr/>
        </p:nvSpPr>
        <p:spPr>
          <a:xfrm>
            <a:off x="533400" y="2103903"/>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609600" y="1411070"/>
            <a:ext cx="6986598" cy="400110"/>
          </a:xfrm>
          <a:prstGeom prst="rect">
            <a:avLst/>
          </a:prstGeom>
        </p:spPr>
        <p:txBody>
          <a:bodyPr wrap="square">
            <a:spAutoFit/>
          </a:bodyPr>
          <a:lstStyle/>
          <a:p>
            <a:r>
              <a:rPr lang="en-IN" sz="2000" dirty="0">
                <a:solidFill>
                  <a:srgbClr val="0077AA"/>
                </a:solidFill>
                <a:latin typeface="Liberation Mono"/>
              </a:rPr>
              <a:t>SHOW</a:t>
            </a:r>
            <a:r>
              <a:rPr lang="en-IN" sz="2000" dirty="0">
                <a:solidFill>
                  <a:srgbClr val="000000"/>
                </a:solidFill>
                <a:latin typeface="Liberation Mono"/>
              </a:rPr>
              <a:t> {</a:t>
            </a:r>
            <a:r>
              <a:rPr lang="en-IN" sz="2000" dirty="0">
                <a:solidFill>
                  <a:srgbClr val="0077AA"/>
                </a:solidFill>
                <a:latin typeface="Liberation Mono"/>
              </a:rPr>
              <a:t>DATABASES</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SCHEMAS</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A67F59"/>
                </a:solidFill>
                <a:latin typeface="Liberation Mono"/>
              </a:rPr>
              <a:t>LIKE</a:t>
            </a:r>
            <a:r>
              <a:rPr lang="en-IN" sz="2000" dirty="0">
                <a:solidFill>
                  <a:srgbClr val="000000"/>
                </a:solidFill>
                <a:latin typeface="Liberation Mono"/>
              </a:rPr>
              <a:t> </a:t>
            </a:r>
            <a:r>
              <a:rPr lang="en-IN" sz="2000" dirty="0">
                <a:solidFill>
                  <a:srgbClr val="669900"/>
                </a:solidFill>
                <a:latin typeface="Liberation Mono"/>
              </a:rPr>
              <a:t>'</a:t>
            </a:r>
            <a:r>
              <a:rPr lang="en-IN" sz="2000" i="1" dirty="0">
                <a:solidFill>
                  <a:srgbClr val="669900"/>
                </a:solidFill>
                <a:latin typeface="Liberation Mono"/>
              </a:rPr>
              <a:t>pattern</a:t>
            </a:r>
            <a:r>
              <a:rPr lang="en-IN" sz="2000" dirty="0">
                <a:solidFill>
                  <a:srgbClr val="669900"/>
                </a:solidFill>
                <a:latin typeface="Liberation Mono"/>
              </a:rPr>
              <a:t>'</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7AA"/>
                </a:solidFill>
                <a:latin typeface="Liberation Mono"/>
              </a:rPr>
              <a:t>WHERE</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999999"/>
                </a:solidFill>
                <a:latin typeface="Liberation Mono"/>
              </a:rPr>
              <a:t>]</a:t>
            </a:r>
            <a:endParaRPr lang="en-IN" sz="2000" dirty="0"/>
          </a:p>
        </p:txBody>
      </p:sp>
      <p:sp>
        <p:nvSpPr>
          <p:cNvPr id="5" name="TextBox 4"/>
          <p:cNvSpPr txBox="1"/>
          <p:nvPr/>
        </p:nvSpPr>
        <p:spPr>
          <a:xfrm>
            <a:off x="533400" y="5151060"/>
            <a:ext cx="11395248" cy="400110"/>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spTree>
    <p:extLst>
      <p:ext uri="{BB962C8B-B14F-4D97-AF65-F5344CB8AC3E}">
        <p14:creationId xmlns:p14="http://schemas.microsoft.com/office/powerpoint/2010/main" xmlns="" val="40349963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609517" y="42062"/>
            <a:ext cx="5544642" cy="3386938"/>
          </a:xfrm>
          <a:prstGeom prst="rect">
            <a:avLst/>
          </a:prstGeom>
        </p:spPr>
      </p:pic>
      <p:sp>
        <p:nvSpPr>
          <p:cNvPr id="2" name="Title 1"/>
          <p:cNvSpPr txBox="1">
            <a:spLocks/>
          </p:cNvSpPr>
          <p:nvPr/>
        </p:nvSpPr>
        <p:spPr>
          <a:xfrm>
            <a:off x="1676400" y="2778948"/>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USE DATABASES</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407368" y="3717032"/>
            <a:ext cx="11449272" cy="1015663"/>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The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a:t>
            </a:r>
            <a:r>
              <a:rPr lang="en-IN" sz="2000" b="1" dirty="0">
                <a:latin typeface="Palatino Linotype" panose="02040502050505030304" pitchFamily="18" charset="0"/>
                <a:cs typeface="Segoe UI Light" panose="020B0502040204020203" pitchFamily="34" charset="0"/>
              </a:rPr>
              <a:t>db_name</a:t>
            </a:r>
            <a:r>
              <a:rPr lang="en-IN" sz="2000" dirty="0">
                <a:latin typeface="Palatino Linotype" panose="02040502050505030304" pitchFamily="18" charset="0"/>
                <a:cs typeface="Segoe UI Light" panose="020B0502040204020203" pitchFamily="34" charset="0"/>
              </a:rPr>
              <a:t> statement tells MySQL to use the db_name database as the default (current) database for subsequent statements. The database remains the default until the end of the session or another </a:t>
            </a:r>
            <a:r>
              <a:rPr lang="en-IN" sz="2000" b="1" dirty="0">
                <a:latin typeface="Palatino Linotype" panose="02040502050505030304" pitchFamily="18" charset="0"/>
                <a:cs typeface="Segoe UI Light" panose="020B0502040204020203" pitchFamily="34" charset="0"/>
              </a:rPr>
              <a:t>USE</a:t>
            </a:r>
            <a:r>
              <a:rPr lang="en-IN" sz="2000" dirty="0">
                <a:latin typeface="Palatino Linotype" panose="02040502050505030304" pitchFamily="18" charset="0"/>
                <a:cs typeface="Segoe UI Light" panose="020B0502040204020203" pitchFamily="34" charset="0"/>
              </a:rPr>
              <a:t> statement is issued.</a:t>
            </a:r>
          </a:p>
        </p:txBody>
      </p:sp>
    </p:spTree>
    <p:extLst>
      <p:ext uri="{BB962C8B-B14F-4D97-AF65-F5344CB8AC3E}">
        <p14:creationId xmlns:p14="http://schemas.microsoft.com/office/powerpoint/2010/main" xmlns="" val="3868028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590419" y="3861882"/>
            <a:ext cx="8839200" cy="872034"/>
          </a:xfrm>
          <a:prstGeom prst="rect">
            <a:avLst/>
          </a:prstGeom>
        </p:spPr>
        <p:txBody>
          <a:bodyPr wrap="square">
            <a:spAutoFit/>
          </a:bodyPr>
          <a:lstStyle/>
          <a:p>
            <a:pPr>
              <a:lnSpc>
                <a:spcPct val="150000"/>
              </a:lnSpc>
            </a:pPr>
            <a:r>
              <a:rPr lang="en-IN" dirty="0">
                <a:solidFill>
                  <a:srgbClr val="0077AA"/>
                </a:solidFill>
                <a:latin typeface="Liberation Mono"/>
                <a:cs typeface="Arial" panose="020B0604020202020204" pitchFamily="34" charset="0"/>
              </a:rPr>
              <a:t>USE </a:t>
            </a:r>
            <a:r>
              <a:rPr lang="en-IN" dirty="0">
                <a:latin typeface="Liberation Mono"/>
                <a:cs typeface="Arial" panose="020B0604020202020204" pitchFamily="34" charset="0"/>
              </a:rPr>
              <a:t>db1</a:t>
            </a:r>
          </a:p>
          <a:p>
            <a:pPr>
              <a:lnSpc>
                <a:spcPct val="150000"/>
              </a:lnSpc>
            </a:pPr>
            <a:r>
              <a:rPr lang="en-IN" dirty="0">
                <a:solidFill>
                  <a:srgbClr val="0077AA"/>
                </a:solidFill>
                <a:latin typeface="Liberation Mono"/>
                <a:cs typeface="Arial" panose="020B0604020202020204" pitchFamily="34" charset="0"/>
              </a:rPr>
              <a:t>\U </a:t>
            </a:r>
            <a:r>
              <a:rPr lang="en-IN" dirty="0">
                <a:latin typeface="Liberation Mono"/>
                <a:cs typeface="Arial" panose="020B0604020202020204" pitchFamily="34" charset="0"/>
              </a:rPr>
              <a:t>db1</a:t>
            </a:r>
          </a:p>
        </p:txBody>
      </p:sp>
      <p:sp>
        <p:nvSpPr>
          <p:cNvPr id="4" name="Rectangle 3"/>
          <p:cNvSpPr/>
          <p:nvPr/>
        </p:nvSpPr>
        <p:spPr>
          <a:xfrm>
            <a:off x="620734" y="2043341"/>
            <a:ext cx="6477000" cy="1354217"/>
          </a:xfrm>
          <a:prstGeom prst="rect">
            <a:avLst/>
          </a:prstGeom>
          <a:noFill/>
        </p:spPr>
        <p:txBody>
          <a:bodyPr wrap="square">
            <a:spAutoFit/>
          </a:bodyPr>
          <a:lstStyle/>
          <a:p>
            <a:r>
              <a:rPr lang="en-US" sz="2000" dirty="0">
                <a:solidFill>
                  <a:srgbClr val="FF0000"/>
                </a:solidFill>
              </a:rPr>
              <a:t>Note:</a:t>
            </a:r>
          </a:p>
          <a:p>
            <a:endParaRPr lang="en-IN" sz="800"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does not require a semicolon.</a:t>
            </a:r>
          </a:p>
          <a:p>
            <a:pPr marL="285750" indent="-285750">
              <a:buFont typeface="Arial" panose="020B0604020202020204" pitchFamily="34" charset="0"/>
              <a:buChar char="•"/>
            </a:pPr>
            <a:endParaRPr lang="en-IN" b="1" dirty="0">
              <a:solidFill>
                <a:schemeClr val="tx1">
                  <a:lumMod val="50000"/>
                  <a:lumOff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b="1" dirty="0">
                <a:solidFill>
                  <a:schemeClr val="tx1">
                    <a:lumMod val="50000"/>
                    <a:lumOff val="50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609600" y="1364902"/>
            <a:ext cx="1630575" cy="400110"/>
          </a:xfrm>
          <a:prstGeom prst="rect">
            <a:avLst/>
          </a:prstGeom>
        </p:spPr>
        <p:txBody>
          <a:bodyPr wrap="none">
            <a:spAutoFit/>
          </a:bodyPr>
          <a:lstStyle/>
          <a:p>
            <a:r>
              <a:rPr lang="en-IN" sz="2000" dirty="0">
                <a:solidFill>
                  <a:srgbClr val="0077AA"/>
                </a:solidFill>
                <a:latin typeface="Liberation Mono"/>
              </a:rPr>
              <a:t>USE</a:t>
            </a:r>
            <a:r>
              <a:rPr lang="en-IN" sz="2000" dirty="0">
                <a:solidFill>
                  <a:srgbClr val="000000"/>
                </a:solidFill>
                <a:latin typeface="Liberation Mono"/>
              </a:rPr>
              <a:t> </a:t>
            </a:r>
            <a:r>
              <a:rPr lang="en-IN" sz="2000" i="1" dirty="0">
                <a:solidFill>
                  <a:srgbClr val="000000"/>
                </a:solidFill>
                <a:latin typeface="Liberation Mono"/>
              </a:rPr>
              <a:t>db_name</a:t>
            </a:r>
            <a:endParaRPr lang="en-IN" sz="2000" dirty="0"/>
          </a:p>
        </p:txBody>
      </p:sp>
    </p:spTree>
    <p:extLst>
      <p:ext uri="{BB962C8B-B14F-4D97-AF65-F5344CB8AC3E}">
        <p14:creationId xmlns:p14="http://schemas.microsoft.com/office/powerpoint/2010/main" xmlns="" val="1524733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CREATE DATABASE</a:t>
            </a:r>
            <a:endParaRPr lang="en-US" sz="4600" dirty="0">
              <a:solidFill>
                <a:srgbClr val="DC525C"/>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xmlns="" val="2359902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create database</a:t>
            </a:r>
          </a:p>
        </p:txBody>
      </p:sp>
      <p:sp>
        <p:nvSpPr>
          <p:cNvPr id="5" name="Rectangle 4"/>
          <p:cNvSpPr/>
          <p:nvPr/>
        </p:nvSpPr>
        <p:spPr>
          <a:xfrm>
            <a:off x="263352" y="1680390"/>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CREATE {DATABASE | SCHEMA} [IF NOT EXISTS] db_name</a:t>
            </a:r>
          </a:p>
        </p:txBody>
      </p:sp>
      <p:sp>
        <p:nvSpPr>
          <p:cNvPr id="6" name="Rectangle 5"/>
          <p:cNvSpPr/>
          <p:nvPr/>
        </p:nvSpPr>
        <p:spPr>
          <a:xfrm>
            <a:off x="263352" y="3645024"/>
            <a:ext cx="8839199" cy="880369"/>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CREATE DATABASE </a:t>
            </a:r>
            <a:r>
              <a:rPr lang="en-IN" dirty="0">
                <a:solidFill>
                  <a:srgbClr val="A67F59"/>
                </a:solidFill>
                <a:latin typeface="Liberation Mono"/>
              </a:rPr>
              <a:t>IF NOT EXISTS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263352" y="703184"/>
            <a:ext cx="11593288"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CREATE DATABASE creates a database with the given name. To use this statement, you need the CREATE privilege for the database.</a:t>
            </a:r>
          </a:p>
        </p:txBody>
      </p:sp>
      <p:sp>
        <p:nvSpPr>
          <p:cNvPr id="8" name="Rectangle 7"/>
          <p:cNvSpPr/>
          <p:nvPr/>
        </p:nvSpPr>
        <p:spPr>
          <a:xfrm>
            <a:off x="263352" y="2547512"/>
            <a:ext cx="6477000" cy="369332"/>
          </a:xfrm>
          <a:prstGeom prst="rect">
            <a:avLst/>
          </a:prstGeom>
          <a:noFill/>
        </p:spPr>
        <p:txBody>
          <a:bodyPr wrap="square">
            <a:spAutoFit/>
          </a:bodyPr>
          <a:lstStyle/>
          <a:p>
            <a:r>
              <a:rPr lang="en-IN" b="1" dirty="0">
                <a:solidFill>
                  <a:schemeClr val="accent6">
                    <a:lumMod val="75000"/>
                  </a:schemeClr>
                </a:solidFill>
                <a:latin typeface="Arial" panose="020B0604020202020204" pitchFamily="34" charset="0"/>
                <a:cs typeface="Arial" panose="020B0604020202020204" pitchFamily="34" charset="0"/>
              </a:rPr>
              <a:t>CREATE SCHEMA is a synonym for CREATE DATABASE.</a:t>
            </a:r>
          </a:p>
        </p:txBody>
      </p:sp>
    </p:spTree>
    <p:extLst>
      <p:ext uri="{BB962C8B-B14F-4D97-AF65-F5344CB8AC3E}">
        <p14:creationId xmlns:p14="http://schemas.microsoft.com/office/powerpoint/2010/main" xmlns="" val="2505048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DROP DATABASE</a:t>
            </a:r>
            <a:endParaRPr lang="en-US" sz="46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911424" y="3276600"/>
            <a:ext cx="10513168" cy="707886"/>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If the default database is dropped, the default database is unset (the DATABASE() function returns NULL).</a:t>
            </a:r>
          </a:p>
        </p:txBody>
      </p:sp>
    </p:spTree>
    <p:extLst>
      <p:ext uri="{BB962C8B-B14F-4D97-AF65-F5344CB8AC3E}">
        <p14:creationId xmlns:p14="http://schemas.microsoft.com/office/powerpoint/2010/main" xmlns="" val="19751067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524000" y="1"/>
            <a:ext cx="9144000" cy="584775"/>
          </a:xfrm>
          <a:prstGeom prst="rect">
            <a:avLst/>
          </a:prstGeom>
          <a:noFill/>
        </p:spPr>
        <p:txBody>
          <a:bodyPr wrap="square">
            <a:spAutoFit/>
          </a:bodyPr>
          <a:lstStyle/>
          <a:p>
            <a:pPr algn="r"/>
            <a:r>
              <a:rPr lang="en-IN" sz="3200" i="1" dirty="0">
                <a:solidFill>
                  <a:srgbClr val="FF9900"/>
                </a:solidFill>
                <a:latin typeface="Arial" pitchFamily="34" charset="0"/>
                <a:cs typeface="Arial" pitchFamily="34" charset="0"/>
              </a:rPr>
              <a:t>drop database</a:t>
            </a:r>
          </a:p>
        </p:txBody>
      </p:sp>
      <p:sp>
        <p:nvSpPr>
          <p:cNvPr id="5" name="Rectangle 4"/>
          <p:cNvSpPr/>
          <p:nvPr/>
        </p:nvSpPr>
        <p:spPr>
          <a:xfrm>
            <a:off x="407368" y="1745158"/>
            <a:ext cx="87738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DROP {DATABASE | SCHEMA} [IF EXISTS] db_name</a:t>
            </a:r>
          </a:p>
        </p:txBody>
      </p:sp>
      <p:sp>
        <p:nvSpPr>
          <p:cNvPr id="6" name="Rectangle 5"/>
          <p:cNvSpPr/>
          <p:nvPr/>
        </p:nvSpPr>
        <p:spPr>
          <a:xfrm>
            <a:off x="407368" y="3645024"/>
            <a:ext cx="8839199" cy="878574"/>
          </a:xfrm>
          <a:prstGeom prst="rect">
            <a:avLst/>
          </a:prstGeom>
        </p:spPr>
        <p:txBody>
          <a:bodyPr wrap="square">
            <a:spAutoFit/>
          </a:bodyPr>
          <a:lstStyle/>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a:p>
            <a:pPr>
              <a:lnSpc>
                <a:spcPct val="150000"/>
              </a:lnSpc>
            </a:pPr>
            <a:r>
              <a:rPr lang="en-IN" dirty="0">
                <a:solidFill>
                  <a:srgbClr val="0070C0"/>
                </a:solidFill>
                <a:latin typeface="Liberation Mono"/>
                <a:ea typeface="Arial Unicode MS"/>
                <a:cs typeface="Arial" panose="020B0604020202020204" pitchFamily="34" charset="0"/>
              </a:rPr>
              <a:t>DROP </a:t>
            </a:r>
            <a:r>
              <a:rPr lang="en-IN" dirty="0">
                <a:solidFill>
                  <a:srgbClr val="0070C0"/>
                </a:solidFill>
                <a:latin typeface="Liberation Mono"/>
                <a:cs typeface="Arial" panose="020B0604020202020204" pitchFamily="34" charset="0"/>
              </a:rPr>
              <a:t>DATABASE</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IF</a:t>
            </a:r>
            <a:r>
              <a:rPr lang="en-IN" dirty="0">
                <a:solidFill>
                  <a:srgbClr val="0070C0"/>
                </a:solidFill>
                <a:latin typeface="Liberation Mono"/>
                <a:ea typeface="Arial Unicode MS"/>
                <a:cs typeface="Arial" panose="020B0604020202020204" pitchFamily="34" charset="0"/>
              </a:rPr>
              <a:t> </a:t>
            </a:r>
            <a:r>
              <a:rPr lang="en-IN" dirty="0">
                <a:solidFill>
                  <a:srgbClr val="A67F59"/>
                </a:solidFill>
                <a:latin typeface="Liberation Mono"/>
              </a:rPr>
              <a:t>EXISTS</a:t>
            </a:r>
            <a:r>
              <a:rPr lang="en-IN" dirty="0">
                <a:solidFill>
                  <a:srgbClr val="0070C0"/>
                </a:solidFill>
                <a:latin typeface="Liberation Mono"/>
                <a:ea typeface="Arial Unicode MS"/>
                <a:cs typeface="Arial" panose="020B0604020202020204" pitchFamily="34" charset="0"/>
              </a:rPr>
              <a:t> </a:t>
            </a:r>
            <a:r>
              <a:rPr lang="en-IN" dirty="0">
                <a:latin typeface="Liberation Mono"/>
              </a:rPr>
              <a:t>db1</a:t>
            </a:r>
            <a:r>
              <a:rPr lang="en-IN" dirty="0">
                <a:latin typeface="Liberation Mono"/>
                <a:ea typeface="Arial Unicode MS"/>
                <a:cs typeface="Arial" panose="020B0604020202020204" pitchFamily="34" charset="0"/>
              </a:rPr>
              <a:t>;</a:t>
            </a:r>
          </a:p>
        </p:txBody>
      </p:sp>
      <p:sp>
        <p:nvSpPr>
          <p:cNvPr id="7" name="Rectangle 6"/>
          <p:cNvSpPr/>
          <p:nvPr/>
        </p:nvSpPr>
        <p:spPr>
          <a:xfrm>
            <a:off x="407368" y="703183"/>
            <a:ext cx="11305256" cy="646331"/>
          </a:xfrm>
          <a:prstGeom prst="rect">
            <a:avLst/>
          </a:prstGeom>
        </p:spPr>
        <p:txBody>
          <a:bodyPr wrap="square">
            <a:spAutoFit/>
          </a:bodyPr>
          <a:lstStyle/>
          <a:p>
            <a:r>
              <a:rPr lang="en-IN" dirty="0">
                <a:latin typeface="Arial" panose="020B0604020202020204" pitchFamily="34" charset="0"/>
                <a:cs typeface="Arial" panose="020B0604020202020204" pitchFamily="34" charset="0"/>
              </a:rPr>
              <a:t>DROP DATABASE drops all tables in the database and deletes the database. Be very careful with this statement! To use DROP DATABASE, you need the DROP privilege on the database.</a:t>
            </a:r>
          </a:p>
        </p:txBody>
      </p:sp>
      <p:sp>
        <p:nvSpPr>
          <p:cNvPr id="8" name="Rectangle 7"/>
          <p:cNvSpPr/>
          <p:nvPr/>
        </p:nvSpPr>
        <p:spPr>
          <a:xfrm>
            <a:off x="407368" y="2617644"/>
            <a:ext cx="6477000" cy="369332"/>
          </a:xfrm>
          <a:prstGeom prst="rect">
            <a:avLst/>
          </a:prstGeom>
          <a:noFill/>
        </p:spPr>
        <p:txBody>
          <a:bodyPr wrap="square">
            <a:spAutoFit/>
          </a:bodyPr>
          <a:lstStyle/>
          <a:p>
            <a:r>
              <a:rPr lang="en-IN" b="1" dirty="0">
                <a:solidFill>
                  <a:schemeClr val="tx1">
                    <a:lumMod val="50000"/>
                    <a:lumOff val="50000"/>
                  </a:schemeClr>
                </a:solidFill>
                <a:latin typeface="Arial" panose="020B0604020202020204" pitchFamily="34" charset="0"/>
                <a:cs typeface="Arial" panose="020B0604020202020204" pitchFamily="34" charset="0"/>
              </a:rPr>
              <a:t>DROP SCHEMA is a synonym for DROP DATABASE.</a:t>
            </a:r>
          </a:p>
        </p:txBody>
      </p:sp>
    </p:spTree>
    <p:extLst>
      <p:ext uri="{BB962C8B-B14F-4D97-AF65-F5344CB8AC3E}">
        <p14:creationId xmlns:p14="http://schemas.microsoft.com/office/powerpoint/2010/main" xmlns="" val="19038240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txBox="1">
            <a:spLocks/>
          </p:cNvSpPr>
          <p:nvPr/>
        </p:nvSpPr>
        <p:spPr>
          <a:xfrm>
            <a:off x="1676400" y="2362200"/>
            <a:ext cx="8839200" cy="1295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Information Functions</a:t>
            </a:r>
          </a:p>
          <a:p>
            <a:pPr lvl="0" algn="ctr">
              <a:spcBef>
                <a:spcPct val="0"/>
              </a:spcBef>
              <a:defRPr/>
            </a:pPr>
            <a:r>
              <a:rPr lang="en-IN" sz="2000" dirty="0">
                <a:latin typeface="Palatino Linotype" panose="02040502050505030304" pitchFamily="18" charset="0"/>
                <a:cs typeface="Segoe UI Light" panose="020B0502040204020203" pitchFamily="34" charset="0"/>
              </a:rPr>
              <a:t>Use these function with SELECT statement</a:t>
            </a:r>
            <a:endParaRPr lang="en-US"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xmlns="" val="310000975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4">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41579</TotalTime>
  <Words>40524</Words>
  <Application>Microsoft Office PowerPoint</Application>
  <PresentationFormat>Custom</PresentationFormat>
  <Paragraphs>5704</Paragraphs>
  <Slides>491</Slides>
  <Notes>31</Notes>
  <HiddenSlides>87</HiddenSlides>
  <MMClips>0</MMClips>
  <ScaleCrop>false</ScaleCrop>
  <HeadingPairs>
    <vt:vector size="4" baseType="variant">
      <vt:variant>
        <vt:lpstr>Theme</vt:lpstr>
      </vt:variant>
      <vt:variant>
        <vt:i4>1</vt:i4>
      </vt:variant>
      <vt:variant>
        <vt:lpstr>Slide Titles</vt:lpstr>
      </vt:variant>
      <vt:variant>
        <vt:i4>491</vt:i4>
      </vt:variant>
    </vt:vector>
  </HeadingPairs>
  <TitlesOfParts>
    <vt:vector size="492" baseType="lpstr">
      <vt:lpstr>Origin</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Entity Relationship Diagram (ER Diagram)</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ENGINES</vt:lpstr>
      <vt:lpstr>ENGINES</vt:lpstr>
      <vt:lpstr>ENGINES</vt:lpstr>
      <vt:lpstr>SHOW ENGINES Syntax</vt:lpstr>
      <vt:lpstr>ENGINES</vt:lpstr>
      <vt:lpstr>Slide 91</vt:lpstr>
      <vt:lpstr>SHOW DATABASES Syntax</vt:lpstr>
      <vt:lpstr>Slide 93</vt:lpstr>
      <vt:lpstr>USE DATABASES Syntax</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EMP &amp; DEPT Table structure</vt:lpstr>
      <vt:lpstr>SHOW COLUMNS Syntax</vt:lpstr>
      <vt:lpstr>Slide 110</vt:lpstr>
      <vt:lpstr>SHOW TABLES Syntax</vt:lpstr>
      <vt:lpstr>Slide 112</vt:lpstr>
      <vt:lpstr>SHOW TABLES STATUS Syntax</vt:lpstr>
      <vt:lpstr>Slide 114</vt:lpstr>
      <vt:lpstr>SHOW VARIABLES Syntax</vt:lpstr>
      <vt:lpstr>Slide 116</vt:lpstr>
      <vt:lpstr>Slide 117</vt:lpstr>
      <vt:lpstr>Slide 118</vt:lpstr>
      <vt:lpstr>Slide 119</vt:lpstr>
      <vt:lpstr>Slide 120</vt:lpstr>
      <vt:lpstr>SELECT CLAUSE</vt:lpstr>
      <vt:lpstr>Capabilities of    SELECT Statement</vt:lpstr>
      <vt:lpstr>Capabilities of    SELECT Statement</vt:lpstr>
      <vt:lpstr>Capabilities of    SELECT Statement</vt:lpstr>
      <vt:lpstr>Capabilities of    SELECT Statement</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SHOW CREATE VIEW Syntax</vt:lpstr>
      <vt:lpstr>Slide 485</vt:lpstr>
      <vt:lpstr>Slide 486</vt:lpstr>
      <vt:lpstr>Slide 487</vt:lpstr>
      <vt:lpstr>Slide 488</vt:lpstr>
      <vt:lpstr>SHOW INDEX Syntax</vt:lpstr>
      <vt:lpstr>Slide 490</vt:lpstr>
      <vt:lpstr>Slide 491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Technology</dc:title>
  <dc:creator>Administrator</dc:creator>
  <cp:lastModifiedBy>faculty</cp:lastModifiedBy>
  <cp:revision>9696</cp:revision>
  <dcterms:created xsi:type="dcterms:W3CDTF">2015-10-09T06:09:34Z</dcterms:created>
  <dcterms:modified xsi:type="dcterms:W3CDTF">2021-12-08T05:47:29Z</dcterms:modified>
</cp:coreProperties>
</file>